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62" r:id="rId4"/>
    <p:sldId id="269" r:id="rId5"/>
    <p:sldId id="277" r:id="rId6"/>
    <p:sldId id="270" r:id="rId7"/>
    <p:sldId id="272" r:id="rId8"/>
    <p:sldId id="274" r:id="rId9"/>
    <p:sldId id="275" r:id="rId10"/>
    <p:sldId id="278" r:id="rId11"/>
    <p:sldId id="279" r:id="rId12"/>
    <p:sldId id="280" r:id="rId13"/>
    <p:sldId id="281" r:id="rId14"/>
    <p:sldId id="276" r:id="rId15"/>
    <p:sldId id="266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126" y="-2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A25BE-5DD1-44B9-9EC9-A7726C0295DF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CB31F-60D0-4604-92CC-F3C6FAB4F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38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A25BE-5DD1-44B9-9EC9-A7726C0295DF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CB31F-60D0-4604-92CC-F3C6FAB4F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853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A25BE-5DD1-44B9-9EC9-A7726C0295DF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CB31F-60D0-4604-92CC-F3C6FAB4F39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6618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A25BE-5DD1-44B9-9EC9-A7726C0295DF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CB31F-60D0-4604-92CC-F3C6FAB4F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1554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A25BE-5DD1-44B9-9EC9-A7726C0295DF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CB31F-60D0-4604-92CC-F3C6FAB4F39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139242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A25BE-5DD1-44B9-9EC9-A7726C0295DF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CB31F-60D0-4604-92CC-F3C6FAB4F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719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A25BE-5DD1-44B9-9EC9-A7726C0295DF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CB31F-60D0-4604-92CC-F3C6FAB4F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6893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A25BE-5DD1-44B9-9EC9-A7726C0295DF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CB31F-60D0-4604-92CC-F3C6FAB4F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3960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44476"/>
            <a:ext cx="11180233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17601" y="1905000"/>
            <a:ext cx="5236633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557434" y="1905000"/>
            <a:ext cx="5236633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CE6B0-2148-4ADF-A8B9-8AAE9FB2B4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344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A25BE-5DD1-44B9-9EC9-A7726C0295DF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CB31F-60D0-4604-92CC-F3C6FAB4F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032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A25BE-5DD1-44B9-9EC9-A7726C0295DF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CB31F-60D0-4604-92CC-F3C6FAB4F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133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A25BE-5DD1-44B9-9EC9-A7726C0295DF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CB31F-60D0-4604-92CC-F3C6FAB4F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672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A25BE-5DD1-44B9-9EC9-A7726C0295DF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CB31F-60D0-4604-92CC-F3C6FAB4F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129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A25BE-5DD1-44B9-9EC9-A7726C0295DF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CB31F-60D0-4604-92CC-F3C6FAB4F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75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A25BE-5DD1-44B9-9EC9-A7726C0295DF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CB31F-60D0-4604-92CC-F3C6FAB4F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897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A25BE-5DD1-44B9-9EC9-A7726C0295DF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CB31F-60D0-4604-92CC-F3C6FAB4F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278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A25BE-5DD1-44B9-9EC9-A7726C0295DF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CB31F-60D0-4604-92CC-F3C6FAB4F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648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A25BE-5DD1-44B9-9EC9-A7726C0295DF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984CB31F-60D0-4604-92CC-F3C6FAB4F3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36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18.png"/><Relationship Id="rId3" Type="http://schemas.openxmlformats.org/officeDocument/2006/relationships/image" Target="../media/image20.png"/><Relationship Id="rId7" Type="http://schemas.openxmlformats.org/officeDocument/2006/relationships/image" Target="../media/image16.png"/><Relationship Id="rId12" Type="http://schemas.openxmlformats.org/officeDocument/2006/relationships/image" Target="../media/image3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32.png"/><Relationship Id="rId5" Type="http://schemas.openxmlformats.org/officeDocument/2006/relationships/image" Target="../media/image29.png"/><Relationship Id="rId10" Type="http://schemas.openxmlformats.org/officeDocument/2006/relationships/image" Target="../media/image31.png"/><Relationship Id="rId4" Type="http://schemas.openxmlformats.org/officeDocument/2006/relationships/image" Target="../media/image15.png"/><Relationship Id="rId9" Type="http://schemas.openxmlformats.org/officeDocument/2006/relationships/image" Target="../media/image30.png"/><Relationship Id="rId1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daplus.info/directory-fruit.html" TargetMode="External"/><Relationship Id="rId2" Type="http://schemas.openxmlformats.org/officeDocument/2006/relationships/hyperlink" Target="http://edaplus.info/directory-vegetables.html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edaplus.info/produce/beef.html" TargetMode="External"/><Relationship Id="rId3" Type="http://schemas.openxmlformats.org/officeDocument/2006/relationships/hyperlink" Target="http://edaplus.info/directory-fish.html" TargetMode="External"/><Relationship Id="rId7" Type="http://schemas.openxmlformats.org/officeDocument/2006/relationships/hyperlink" Target="http://edaplus.info/produce/pork.html" TargetMode="External"/><Relationship Id="rId2" Type="http://schemas.openxmlformats.org/officeDocument/2006/relationships/hyperlink" Target="http://edaplus.info/directory-nuts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daplus.info/produce/egg.html" TargetMode="External"/><Relationship Id="rId5" Type="http://schemas.openxmlformats.org/officeDocument/2006/relationships/hyperlink" Target="http://edaplus.info/directory-birds.html" TargetMode="External"/><Relationship Id="rId4" Type="http://schemas.openxmlformats.org/officeDocument/2006/relationships/hyperlink" Target="http://edaplus.info/directory-seafood.html" TargetMode="External"/><Relationship Id="rId9" Type="http://schemas.openxmlformats.org/officeDocument/2006/relationships/hyperlink" Target="http://edaplus.info/produce/potato.html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zadanie_notebook_73043.notebook" TargetMode="Externa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zadanie_notebook_73043.notebook" TargetMode="External"/><Relationship Id="rId2" Type="http://schemas.openxmlformats.org/officeDocument/2006/relationships/hyperlink" Target="videoplayback%20(4).mp4" TargetMode="Externa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5.png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microsoft.com/office/2007/relationships/hdphoto" Target="../media/hdphoto1.wdp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54627" y="468685"/>
            <a:ext cx="7936675" cy="5321457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ln/>
                <a:solidFill>
                  <a:schemeClr val="accent3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 </a:t>
            </a:r>
            <a:r>
              <a:rPr lang="ru-RU" sz="28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 мы живы, пища нам нужна, 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ней сил исток, дает нам рост она. 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Когда же нужной пищи не хватает, 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Слабеем мы, и тело наше тает. 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Хвалы достойна пища, если вновь 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Она заменит и очистит кровь.</a:t>
            </a:r>
            <a:r>
              <a:rPr lang="ru-RU" sz="2800" b="1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 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Питанье — непременное условье Того, чтоб было в целости здоровье.</a:t>
            </a:r>
            <a:r>
              <a:rPr lang="ru-RU" sz="2800" b="1" dirty="0" smtClean="0">
                <a:ln/>
                <a:solidFill>
                  <a:schemeClr val="accent3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n/>
                <a:solidFill>
                  <a:schemeClr val="accent3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b="1" dirty="0">
              <a:ln/>
              <a:solidFill>
                <a:schemeClr val="accent3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104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45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8518" y="260351"/>
            <a:ext cx="977900" cy="40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744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10" y="2084966"/>
            <a:ext cx="10541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743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035" y="89767"/>
            <a:ext cx="1054100" cy="43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742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018" y="836614"/>
            <a:ext cx="1054100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741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1" y="981076"/>
            <a:ext cx="1054100" cy="40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740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024" y="527051"/>
            <a:ext cx="97790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739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514"/>
            <a:ext cx="914400" cy="35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738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85" y="1557338"/>
            <a:ext cx="977900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737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1" y="692150"/>
            <a:ext cx="1054100" cy="5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736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534" y="1341438"/>
            <a:ext cx="1054100" cy="36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73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617" y="1412876"/>
            <a:ext cx="914400" cy="35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734" name="Picture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267" y="1628775"/>
            <a:ext cx="914400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733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51" y="333375"/>
            <a:ext cx="1054100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084" y="908051"/>
            <a:ext cx="914400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746" name="Rectangle 18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 altLang="ru-RU" sz="1800">
              <a:latin typeface="Arial" charset="0"/>
            </a:endParaRPr>
          </a:p>
        </p:txBody>
      </p:sp>
      <p:sp>
        <p:nvSpPr>
          <p:cNvPr id="73753" name="Rectangle 25"/>
          <p:cNvSpPr>
            <a:spLocks noChangeArrowheads="1"/>
          </p:cNvSpPr>
          <p:nvPr/>
        </p:nvSpPr>
        <p:spPr bwMode="auto">
          <a:xfrm>
            <a:off x="0" y="3108975"/>
            <a:ext cx="556563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1300" b="1">
                <a:solidFill>
                  <a:srgbClr val="003399"/>
                </a:solidFill>
                <a:latin typeface="Arial" charset="0"/>
              </a:rPr>
              <a:t>        </a:t>
            </a:r>
            <a:endParaRPr lang="ru-RU" altLang="ru-RU" sz="1800">
              <a:latin typeface="Arial" charset="0"/>
            </a:endParaRPr>
          </a:p>
        </p:txBody>
      </p:sp>
      <p:sp>
        <p:nvSpPr>
          <p:cNvPr id="73754" name="Rectangle 26"/>
          <p:cNvSpPr>
            <a:spLocks noChangeArrowheads="1"/>
          </p:cNvSpPr>
          <p:nvPr/>
        </p:nvSpPr>
        <p:spPr bwMode="auto">
          <a:xfrm>
            <a:off x="0" y="3913839"/>
            <a:ext cx="370614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1300" b="1">
                <a:solidFill>
                  <a:srgbClr val="003399"/>
                </a:solidFill>
                <a:latin typeface="Arial" charset="0"/>
              </a:rPr>
              <a:t>    </a:t>
            </a:r>
            <a:endParaRPr lang="ru-RU" altLang="ru-RU" sz="1800">
              <a:latin typeface="Arial" charset="0"/>
            </a:endParaRPr>
          </a:p>
        </p:txBody>
      </p:sp>
      <p:sp>
        <p:nvSpPr>
          <p:cNvPr id="73755" name="Rectangle 27"/>
          <p:cNvSpPr>
            <a:spLocks noChangeArrowheads="1"/>
          </p:cNvSpPr>
          <p:nvPr/>
        </p:nvSpPr>
        <p:spPr bwMode="auto">
          <a:xfrm>
            <a:off x="1" y="4794900"/>
            <a:ext cx="696024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1300" b="1">
                <a:solidFill>
                  <a:srgbClr val="003399"/>
                </a:solidFill>
                <a:latin typeface="Arial" charset="0"/>
              </a:rPr>
              <a:t>           </a:t>
            </a:r>
            <a:endParaRPr lang="ru-RU" altLang="ru-RU" sz="1800">
              <a:latin typeface="Arial" charset="0"/>
            </a:endParaRPr>
          </a:p>
        </p:txBody>
      </p:sp>
      <p:sp>
        <p:nvSpPr>
          <p:cNvPr id="73756" name="Rectangle 28"/>
          <p:cNvSpPr>
            <a:spLocks noChangeArrowheads="1"/>
          </p:cNvSpPr>
          <p:nvPr/>
        </p:nvSpPr>
        <p:spPr bwMode="auto">
          <a:xfrm>
            <a:off x="0" y="52636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3757" name="Rectangle 29"/>
          <p:cNvSpPr>
            <a:spLocks noChangeArrowheads="1"/>
          </p:cNvSpPr>
          <p:nvPr/>
        </p:nvSpPr>
        <p:spPr bwMode="auto">
          <a:xfrm>
            <a:off x="1" y="5799789"/>
            <a:ext cx="324128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1300" b="1">
                <a:solidFill>
                  <a:srgbClr val="003399"/>
                </a:solidFill>
                <a:latin typeface="Arial" charset="0"/>
              </a:rPr>
              <a:t>   </a:t>
            </a:r>
            <a:endParaRPr lang="ru-RU" altLang="ru-RU" sz="1800">
              <a:latin typeface="Arial" charset="0"/>
            </a:endParaRPr>
          </a:p>
        </p:txBody>
      </p:sp>
      <p:sp>
        <p:nvSpPr>
          <p:cNvPr id="73758" name="Rectangle 30"/>
          <p:cNvSpPr>
            <a:spLocks noChangeArrowheads="1"/>
          </p:cNvSpPr>
          <p:nvPr/>
        </p:nvSpPr>
        <p:spPr bwMode="auto">
          <a:xfrm>
            <a:off x="1" y="6603842"/>
            <a:ext cx="881973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 altLang="ru-RU" sz="1300" b="1">
              <a:solidFill>
                <a:srgbClr val="146CBA"/>
              </a:solidFill>
              <a:latin typeface="Arial" charset="0"/>
            </a:endParaRPr>
          </a:p>
          <a:p>
            <a:pPr eaLnBrk="0" hangingPunct="0"/>
            <a:r>
              <a:rPr lang="ru-RU" altLang="ru-RU" sz="1300" b="1">
                <a:solidFill>
                  <a:srgbClr val="003399"/>
                </a:solidFill>
                <a:latin typeface="Arial" charset="0"/>
              </a:rPr>
              <a:t>               </a:t>
            </a:r>
            <a:endParaRPr lang="ru-RU" altLang="ru-RU" sz="1800">
              <a:latin typeface="Arial" charset="0"/>
            </a:endParaRPr>
          </a:p>
        </p:txBody>
      </p:sp>
      <p:sp>
        <p:nvSpPr>
          <p:cNvPr id="73759" name="Rectangle 31"/>
          <p:cNvSpPr>
            <a:spLocks noChangeArrowheads="1"/>
          </p:cNvSpPr>
          <p:nvPr/>
        </p:nvSpPr>
        <p:spPr bwMode="auto">
          <a:xfrm>
            <a:off x="1" y="7607950"/>
            <a:ext cx="1021433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1300" b="1">
                <a:solidFill>
                  <a:srgbClr val="003399"/>
                </a:solidFill>
                <a:latin typeface="Arial" charset="0"/>
              </a:rPr>
              <a:t>                  </a:t>
            </a:r>
            <a:endParaRPr lang="ru-RU" altLang="ru-RU" sz="1800">
              <a:latin typeface="Arial" charset="0"/>
            </a:endParaRPr>
          </a:p>
        </p:txBody>
      </p:sp>
      <p:sp>
        <p:nvSpPr>
          <p:cNvPr id="73760" name="Rectangle 32"/>
          <p:cNvSpPr>
            <a:spLocks noChangeArrowheads="1"/>
          </p:cNvSpPr>
          <p:nvPr/>
        </p:nvSpPr>
        <p:spPr bwMode="auto">
          <a:xfrm>
            <a:off x="0" y="8383057"/>
            <a:ext cx="184731" cy="56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 altLang="ru-RU" sz="1300" b="1">
              <a:solidFill>
                <a:srgbClr val="146CBA"/>
              </a:solidFill>
              <a:latin typeface="Arial" charset="0"/>
            </a:endParaRPr>
          </a:p>
          <a:p>
            <a:pPr eaLnBrk="0" hangingPunct="0"/>
            <a:endParaRPr lang="ru-RU" altLang="ru-RU" sz="1800">
              <a:latin typeface="Arial" charset="0"/>
            </a:endParaRPr>
          </a:p>
        </p:txBody>
      </p:sp>
      <p:sp>
        <p:nvSpPr>
          <p:cNvPr id="73762" name="Text Box 34"/>
          <p:cNvSpPr txBox="1">
            <a:spLocks noChangeArrowheads="1"/>
          </p:cNvSpPr>
          <p:nvPr/>
        </p:nvSpPr>
        <p:spPr bwMode="auto">
          <a:xfrm>
            <a:off x="4847167" y="1"/>
            <a:ext cx="5568951" cy="237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48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Витаминный алфавит</a:t>
            </a:r>
          </a:p>
          <a:p>
            <a:pPr>
              <a:spcBef>
                <a:spcPct val="50000"/>
              </a:spcBef>
            </a:pPr>
            <a:endParaRPr lang="ru-RU" altLang="ru-RU" sz="36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3763" name="Text Box 35"/>
          <p:cNvSpPr txBox="1">
            <a:spLocks noChangeArrowheads="1"/>
          </p:cNvSpPr>
          <p:nvPr/>
        </p:nvSpPr>
        <p:spPr bwMode="auto">
          <a:xfrm>
            <a:off x="4464052" y="1484313"/>
            <a:ext cx="691303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История открытия витаминов</a:t>
            </a:r>
          </a:p>
        </p:txBody>
      </p:sp>
      <p:sp>
        <p:nvSpPr>
          <p:cNvPr id="73764" name="Text Box 36"/>
          <p:cNvSpPr txBox="1">
            <a:spLocks noChangeArrowheads="1"/>
          </p:cNvSpPr>
          <p:nvPr/>
        </p:nvSpPr>
        <p:spPr bwMode="auto">
          <a:xfrm>
            <a:off x="1007534" y="2492376"/>
            <a:ext cx="10562167" cy="2708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>
                <a:solidFill>
                  <a:srgbClr val="00004C"/>
                </a:solidFill>
                <a:latin typeface="Arial" charset="0"/>
              </a:rPr>
              <a:t>В 1880 году русский учёный Николай Лунин, изучавший роль минеральных веществ в питании, заметил, что мыши, поглощавшие искусственную пищу, составленную из всех известных частей молока (казеина, жира, сахара и солей), чахли и погибали. А мышки, получавшие натуральное молоко, были веселы и здоровы. «Из этого следует, что в молоке содержатся ещё другие вещества, незаменимые  для питания»,- сделал вывод учёный.</a:t>
            </a:r>
          </a:p>
          <a:p>
            <a:pPr>
              <a:spcBef>
                <a:spcPct val="50000"/>
              </a:spcBef>
            </a:pPr>
            <a:r>
              <a:rPr lang="ru-RU" altLang="ru-RU" sz="2000">
                <a:solidFill>
                  <a:srgbClr val="00004C"/>
                </a:solidFill>
                <a:latin typeface="Arial" charset="0"/>
              </a:rPr>
              <a:t>Первым выделил витамин в кристаллическом виде польский учёный Казимир Функ в 1911  году. Год спустя он же</a:t>
            </a:r>
            <a:r>
              <a:rPr lang="ru-RU" altLang="ru-RU" sz="20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altLang="ru-RU" sz="2000">
                <a:solidFill>
                  <a:srgbClr val="00004C"/>
                </a:solidFill>
                <a:latin typeface="Arial" charset="0"/>
              </a:rPr>
              <a:t>придумал и название – от латинского «</a:t>
            </a:r>
            <a:r>
              <a:rPr lang="en-US" altLang="ru-RU" sz="2000">
                <a:solidFill>
                  <a:srgbClr val="00004C"/>
                </a:solidFill>
                <a:latin typeface="Arial" charset="0"/>
              </a:rPr>
              <a:t>vita</a:t>
            </a:r>
            <a:r>
              <a:rPr lang="ru-RU" altLang="ru-RU" sz="2000">
                <a:solidFill>
                  <a:srgbClr val="00004C"/>
                </a:solidFill>
                <a:latin typeface="Arial" charset="0"/>
              </a:rPr>
              <a:t>» - «жизнь».</a:t>
            </a:r>
          </a:p>
        </p:txBody>
      </p:sp>
    </p:spTree>
    <p:extLst>
      <p:ext uri="{BB962C8B-B14F-4D97-AF65-F5344CB8AC3E}">
        <p14:creationId xmlns:p14="http://schemas.microsoft.com/office/powerpoint/2010/main" val="3979472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37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374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4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3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3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737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7374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4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737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73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737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7374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4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73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73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737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737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73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73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70" decel="100000"/>
                                        <p:tgtEl>
                                          <p:spTgt spid="737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770" decel="100000"/>
                                        <p:tgtEl>
                                          <p:spTgt spid="7374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4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73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73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70" decel="100000"/>
                                        <p:tgtEl>
                                          <p:spTgt spid="737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770" decel="100000"/>
                                        <p:tgtEl>
                                          <p:spTgt spid="7374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4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73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7" dur="770" fill="hold"/>
                                        <p:tgtEl>
                                          <p:spTgt spid="73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9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70" decel="100000"/>
                                        <p:tgtEl>
                                          <p:spTgt spid="737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770" decel="100000"/>
                                        <p:tgtEl>
                                          <p:spTgt spid="7373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73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73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70" decel="100000"/>
                                        <p:tgtEl>
                                          <p:spTgt spid="737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770" decel="100000"/>
                                        <p:tgtEl>
                                          <p:spTgt spid="7373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73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5" dur="770" fill="hold"/>
                                        <p:tgtEl>
                                          <p:spTgt spid="73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70" decel="100000"/>
                                        <p:tgtEl>
                                          <p:spTgt spid="737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770" decel="100000"/>
                                        <p:tgtEl>
                                          <p:spTgt spid="7373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2" dur="770" fill="hold"/>
                                        <p:tgtEl>
                                          <p:spTgt spid="73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4" dur="770" fill="hold"/>
                                        <p:tgtEl>
                                          <p:spTgt spid="73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770" decel="100000"/>
                                        <p:tgtEl>
                                          <p:spTgt spid="737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770" decel="100000"/>
                                        <p:tgtEl>
                                          <p:spTgt spid="7373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1" dur="770" fill="hold"/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3" dur="770" fill="hold"/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70" decel="100000"/>
                                        <p:tgtEl>
                                          <p:spTgt spid="737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770" decel="100000"/>
                                        <p:tgtEl>
                                          <p:spTgt spid="7373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0" dur="770" fill="hold"/>
                                        <p:tgtEl>
                                          <p:spTgt spid="73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2" dur="770" fill="hold"/>
                                        <p:tgtEl>
                                          <p:spTgt spid="73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770" decel="100000"/>
                                        <p:tgtEl>
                                          <p:spTgt spid="737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770" decel="100000"/>
                                        <p:tgtEl>
                                          <p:spTgt spid="7373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9" dur="77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1" dur="77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770" decel="100000"/>
                                        <p:tgtEl>
                                          <p:spTgt spid="737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6" dur="770" decel="100000"/>
                                        <p:tgtEl>
                                          <p:spTgt spid="7373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8" dur="77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0" dur="77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2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770" decel="1000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5" dur="770" decel="100000"/>
                                        <p:tgtEl>
                                          <p:spTgt spid="7373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7" dur="77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9" dur="77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5" dur="80"/>
                                        <p:tgtEl>
                                          <p:spTgt spid="737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6" dur="80"/>
                                        <p:tgtEl>
                                          <p:spTgt spid="737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80"/>
                                        <p:tgtEl>
                                          <p:spTgt spid="737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 nodeType="clickPar">
                      <p:stCondLst>
                        <p:cond delay="indefinite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 nodeType="clickPar">
                      <p:stCondLst>
                        <p:cond delay="indefinite"/>
                      </p:stCondLst>
                      <p:childTnLst>
                        <p:par>
                          <p:cTn id="1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737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 nodeType="clickPar">
                      <p:stCondLst>
                        <p:cond delay="indefinite"/>
                      </p:stCondLst>
                      <p:childTnLst>
                        <p:par>
                          <p:cTn id="1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6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37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37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37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854" y="294781"/>
            <a:ext cx="6057406" cy="5995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083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8037" y="612845"/>
            <a:ext cx="857596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Пищевая пирамида </a:t>
            </a:r>
            <a:r>
              <a:rPr lang="ru-RU" sz="2000" b="1" dirty="0"/>
              <a:t>- это схематическое изображение принципов здорового питания, разработанное Гарвардской школой общественного </a:t>
            </a:r>
            <a:r>
              <a:rPr lang="ru-RU" sz="2000" b="1" dirty="0" smtClean="0"/>
              <a:t>здоровья. </a:t>
            </a:r>
          </a:p>
          <a:p>
            <a:r>
              <a:rPr lang="ru-RU" sz="2000" b="1" dirty="0" smtClean="0"/>
              <a:t>Продукты</a:t>
            </a:r>
            <a:r>
              <a:rPr lang="ru-RU" sz="2000" b="1" dirty="0"/>
              <a:t>, расположенные внизу пирамиды, нужно употреблять в пищу как можно чаще, соответственно расположенные вверху - исключить из рациона или употреблять в ограниченном количестве.</a:t>
            </a:r>
          </a:p>
          <a:p>
            <a:r>
              <a:rPr lang="ru-RU" sz="2000" b="1" dirty="0"/>
              <a:t>Итак, двигаясь снизу вверх:</a:t>
            </a:r>
          </a:p>
          <a:p>
            <a:r>
              <a:rPr lang="ru-RU" sz="2000" b="1" dirty="0"/>
              <a:t>Основание пирамиды - три группы продуктов</a:t>
            </a:r>
            <a:r>
              <a:rPr lang="ru-RU" sz="2000" b="1" dirty="0" smtClean="0"/>
              <a:t>: </a:t>
            </a:r>
            <a:r>
              <a:rPr lang="ru-RU" sz="2000" b="1" u="sng" dirty="0" smtClean="0">
                <a:hlinkClick r:id="rId2"/>
              </a:rPr>
              <a:t>овощи</a:t>
            </a:r>
            <a:r>
              <a:rPr lang="ru-RU" sz="2000" b="1" dirty="0"/>
              <a:t> </a:t>
            </a:r>
            <a:r>
              <a:rPr lang="ru-RU" sz="2000" b="1" dirty="0" smtClean="0"/>
              <a:t>и</a:t>
            </a:r>
            <a:r>
              <a:rPr lang="ru-RU" sz="2000" b="1" dirty="0"/>
              <a:t> </a:t>
            </a:r>
            <a:r>
              <a:rPr lang="ru-RU" sz="2000" b="1" u="sng" dirty="0">
                <a:hlinkClick r:id="rId3"/>
              </a:rPr>
              <a:t>фрукты</a:t>
            </a:r>
            <a:r>
              <a:rPr lang="ru-RU" sz="2000" b="1" dirty="0"/>
              <a:t> </a:t>
            </a:r>
            <a:r>
              <a:rPr lang="ru-RU" sz="2000" b="1" dirty="0" smtClean="0"/>
              <a:t>, </a:t>
            </a:r>
            <a:r>
              <a:rPr lang="ru-RU" sz="2000" b="1" dirty="0" err="1"/>
              <a:t>цельнозерновые</a:t>
            </a:r>
            <a:r>
              <a:rPr lang="ru-RU" sz="2000" b="1" dirty="0"/>
              <a:t> продукты - хлеб </a:t>
            </a:r>
            <a:r>
              <a:rPr lang="ru-RU" sz="2000" b="1" dirty="0" smtClean="0"/>
              <a:t>,  </a:t>
            </a:r>
            <a:r>
              <a:rPr lang="ru-RU" sz="2000" b="1" dirty="0"/>
              <a:t>рис, макаронные изделия </a:t>
            </a:r>
            <a:r>
              <a:rPr lang="ru-RU" sz="2000" b="1" dirty="0" smtClean="0"/>
              <a:t>из </a:t>
            </a:r>
            <a:r>
              <a:rPr lang="ru-RU" sz="2000" b="1" dirty="0" err="1" smtClean="0"/>
              <a:t>цельнозерновой</a:t>
            </a:r>
            <a:r>
              <a:rPr lang="ru-RU" sz="2000" b="1" dirty="0" smtClean="0"/>
              <a:t> </a:t>
            </a:r>
            <a:r>
              <a:rPr lang="ru-RU" sz="2000" b="1" dirty="0"/>
              <a:t>муки, каши </a:t>
            </a:r>
            <a:r>
              <a:rPr lang="ru-RU" sz="2000" b="1" dirty="0" smtClean="0"/>
              <a:t>. </a:t>
            </a:r>
            <a:r>
              <a:rPr lang="ru-RU" sz="2000" b="1" dirty="0"/>
              <a:t>Также в этой группе находятся и растительные жиры, содержащие полиненасыщенные жирные кислоты (оливковые, подсолнечные, рапсовое и другие масла).</a:t>
            </a:r>
            <a:r>
              <a:rPr lang="ru-RU" sz="2000" b="1" i="1" dirty="0"/>
              <a:t>Такие продукты следует употреблять при каждом приёме пищи.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63103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256" y="1080654"/>
            <a:ext cx="816032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Белоксодержащие продукты - растительного (</a:t>
            </a:r>
            <a:r>
              <a:rPr lang="ru-RU" sz="2000" b="1" u="sng" dirty="0">
                <a:hlinkClick r:id="rId2"/>
              </a:rPr>
              <a:t>орехи</a:t>
            </a:r>
            <a:r>
              <a:rPr lang="ru-RU" sz="2000" b="1" dirty="0"/>
              <a:t>, бобовые, семечки подсолнуха и тыквы) и животного происхождения — </a:t>
            </a:r>
            <a:r>
              <a:rPr lang="ru-RU" sz="2000" b="1" u="sng" dirty="0">
                <a:hlinkClick r:id="rId3"/>
              </a:rPr>
              <a:t>рыба</a:t>
            </a:r>
            <a:r>
              <a:rPr lang="ru-RU" sz="2000" b="1" dirty="0"/>
              <a:t> и </a:t>
            </a:r>
            <a:r>
              <a:rPr lang="ru-RU" sz="2000" b="1" u="sng" dirty="0">
                <a:hlinkClick r:id="rId4"/>
              </a:rPr>
              <a:t>морепродукты</a:t>
            </a:r>
            <a:r>
              <a:rPr lang="ru-RU" sz="2000" b="1" dirty="0"/>
              <a:t>, </a:t>
            </a:r>
            <a:r>
              <a:rPr lang="ru-RU" sz="2000" b="1" u="sng" dirty="0">
                <a:hlinkClick r:id="rId5"/>
              </a:rPr>
              <a:t>мясо птицы</a:t>
            </a:r>
            <a:r>
              <a:rPr lang="ru-RU" sz="2000" b="1" dirty="0"/>
              <a:t> (курятина, </a:t>
            </a:r>
            <a:r>
              <a:rPr lang="ru-RU" sz="2000" b="1" dirty="0" err="1"/>
              <a:t>индюшатина</a:t>
            </a:r>
            <a:r>
              <a:rPr lang="ru-RU" sz="2000" b="1" dirty="0"/>
              <a:t>), </a:t>
            </a:r>
            <a:r>
              <a:rPr lang="ru-RU" sz="2000" b="1" u="sng" dirty="0" smtClean="0">
                <a:hlinkClick r:id="rId6"/>
              </a:rPr>
              <a:t>яйца</a:t>
            </a:r>
            <a:r>
              <a:rPr lang="ru-RU" sz="2000" b="1" dirty="0" smtClean="0"/>
              <a:t>.</a:t>
            </a:r>
            <a:endParaRPr lang="ru-RU" sz="2000" b="1" dirty="0"/>
          </a:p>
          <a:p>
            <a:r>
              <a:rPr lang="ru-RU" sz="2000" b="1" dirty="0"/>
              <a:t>Молоко и молочные продукты, йогурты, сыр и т. д. </a:t>
            </a:r>
            <a:endParaRPr lang="ru-RU" sz="2000" b="1" dirty="0" smtClean="0"/>
          </a:p>
          <a:p>
            <a:r>
              <a:rPr lang="ru-RU" sz="2000" b="1" dirty="0" smtClean="0"/>
              <a:t>На </a:t>
            </a:r>
            <a:r>
              <a:rPr lang="ru-RU" sz="2000" b="1" dirty="0"/>
              <a:t>самой верхней ступени пирамиды находятся продукты, употребление которых следует </a:t>
            </a:r>
            <a:r>
              <a:rPr lang="ru-RU" sz="2000" b="1" dirty="0" err="1"/>
              <a:t>сократить.К</a:t>
            </a:r>
            <a:r>
              <a:rPr lang="ru-RU" sz="2000" b="1" dirty="0"/>
              <a:t> ним относятся животные жиры, содержащиеся в красных сортах мяса (</a:t>
            </a:r>
            <a:r>
              <a:rPr lang="ru-RU" sz="2000" b="1" u="sng" dirty="0">
                <a:hlinkClick r:id="rId7"/>
              </a:rPr>
              <a:t>свинине</a:t>
            </a:r>
            <a:r>
              <a:rPr lang="ru-RU" sz="2000" b="1" dirty="0"/>
              <a:t>, </a:t>
            </a:r>
            <a:r>
              <a:rPr lang="ru-RU" sz="2000" b="1" u="sng" dirty="0">
                <a:hlinkClick r:id="rId8"/>
              </a:rPr>
              <a:t>говядине</a:t>
            </a:r>
            <a:r>
              <a:rPr lang="ru-RU" sz="2000" b="1" dirty="0"/>
              <a:t>) и сливочном масле, а также продукты с большим содержанием так называемых «быстрых углеводов»: продукты из белой муки </a:t>
            </a:r>
            <a:r>
              <a:rPr lang="ru-RU" sz="2000" b="1" dirty="0" smtClean="0"/>
              <a:t>(</a:t>
            </a:r>
            <a:r>
              <a:rPr lang="ru-RU" sz="2000" b="1" dirty="0" err="1" smtClean="0"/>
              <a:t>булочки,торты</a:t>
            </a:r>
            <a:r>
              <a:rPr lang="ru-RU" sz="2000" b="1" dirty="0" smtClean="0"/>
              <a:t> , </a:t>
            </a:r>
            <a:r>
              <a:rPr lang="ru-RU" sz="2000" b="1" dirty="0"/>
              <a:t>газированные напитки, </a:t>
            </a:r>
            <a:r>
              <a:rPr lang="ru-RU" sz="2000" b="1" dirty="0" smtClean="0"/>
              <a:t>сладости). </a:t>
            </a:r>
            <a:r>
              <a:rPr lang="ru-RU" sz="2000" b="1" dirty="0"/>
              <a:t>Недавно в последнюю группу стали включать и </a:t>
            </a:r>
            <a:r>
              <a:rPr lang="ru-RU" sz="2000" b="1" u="sng" dirty="0">
                <a:hlinkClick r:id="rId9"/>
              </a:rPr>
              <a:t>картофель</a:t>
            </a:r>
            <a:r>
              <a:rPr lang="ru-RU" sz="2000" b="1" dirty="0"/>
              <a:t> из-за большого содержания в нём крахмала.</a:t>
            </a:r>
            <a:br>
              <a:rPr lang="ru-RU" sz="2000" b="1" dirty="0"/>
            </a:br>
            <a:r>
              <a:rPr lang="ru-RU" sz="2000" b="1" i="1" dirty="0"/>
              <a:t>Употребление этих продуктов следует </a:t>
            </a:r>
            <a:r>
              <a:rPr lang="ru-RU" sz="2000" b="1" i="1" dirty="0" smtClean="0"/>
              <a:t>сократить.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205414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732752" y="193964"/>
            <a:ext cx="8596668" cy="13208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Значение питания для детей и подростков</a:t>
            </a:r>
          </a:p>
        </p:txBody>
      </p:sp>
      <p:sp>
        <p:nvSpPr>
          <p:cNvPr id="4099" name="TextBox 3"/>
          <p:cNvSpPr txBox="1">
            <a:spLocks noChangeArrowheads="1"/>
          </p:cNvSpPr>
          <p:nvPr/>
        </p:nvSpPr>
        <p:spPr bwMode="auto">
          <a:xfrm>
            <a:off x="280556" y="1439987"/>
            <a:ext cx="11715749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/>
              <a:t>	</a:t>
            </a:r>
            <a:r>
              <a:rPr lang="ru-RU" altLang="ru-RU" sz="2400" b="1" dirty="0">
                <a:latin typeface="Arial Black" panose="020B0A04020102020204" pitchFamily="34" charset="0"/>
              </a:rPr>
              <a:t>То того, как люди питаются во многом зависит их здоровье, трудоспособность, защитные и приспособительные особенности организма, заболеваемость и продолжительность жизни. Отсутствие питания приводит к смерти, а недостаточное или чрезмерное питание к дистрофии или ожирению.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latin typeface="Arial Black" panose="020B0A04020102020204" pitchFamily="34" charset="0"/>
                <a:cs typeface="Times New Roman" pitchFamily="18" charset="0"/>
              </a:rPr>
              <a:t>	Здоровье человека во многом зависит от того, чем и как он питается. При правильном питании человек получает все необходимые для организма вещества.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</p:txBody>
      </p:sp>
      <p:pic>
        <p:nvPicPr>
          <p:cNvPr id="4100" name="Picture 5" descr="http://www.vision-nn.ru/health/zd_pit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557" y="4341237"/>
            <a:ext cx="7524749" cy="332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33269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622" y="2154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13" y="313147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101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9737" y="194872"/>
            <a:ext cx="848443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Абу Али Хусейн ибн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Абдаллах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.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Open Sans"/>
                <a:ea typeface="Times New Roman" panose="02020603050405020304" pitchFamily="18" charset="0"/>
                <a:cs typeface="Times New Roman" panose="02020603050405020304" pitchFamily="18" charset="0"/>
              </a:rPr>
              <a:t> европейцы привыкли называть Авиценна. 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 (Авиценна,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Avicenna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</a:rPr>
              <a:t>) — среднеазиатский философ, энциклопедист, врач, поэт, математик, естествоиспытатель 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39316" y="3377459"/>
            <a:ext cx="84844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565D66"/>
                </a:solidFill>
                <a:effectLst/>
                <a:latin typeface="Open Sans"/>
                <a:ea typeface="Times New Roman" panose="02020603050405020304" pitchFamily="18" charset="0"/>
                <a:cs typeface="Times New Roman" panose="02020603050405020304" pitchFamily="18" charset="0"/>
              </a:rPr>
              <a:t>16 августа 980 года родился легенд</a:t>
            </a:r>
          </a:p>
          <a:p>
            <a:endParaRPr lang="ru-RU" dirty="0">
              <a:solidFill>
                <a:srgbClr val="565D66"/>
              </a:solidFill>
              <a:latin typeface="Open Sans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 smtClean="0">
                <a:solidFill>
                  <a:srgbClr val="565D66"/>
                </a:solidFill>
                <a:effectLst/>
                <a:latin typeface="Open Sans"/>
                <a:ea typeface="Times New Roman" panose="02020603050405020304" pitchFamily="18" charset="0"/>
                <a:cs typeface="Times New Roman" panose="02020603050405020304" pitchFamily="18" charset="0"/>
              </a:rPr>
              <a:t>арный</a:t>
            </a:r>
            <a:r>
              <a:rPr lang="ru-RU" dirty="0" smtClean="0">
                <a:solidFill>
                  <a:srgbClr val="565D66"/>
                </a:solidFill>
                <a:effectLst/>
                <a:latin typeface="Open Sans"/>
                <a:ea typeface="Times New Roman" panose="02020603050405020304" pitchFamily="18" charset="0"/>
                <a:cs typeface="Times New Roman" panose="02020603050405020304" pitchFamily="18" charset="0"/>
              </a:rPr>
              <a:t> Абу Али Хусейн ибн Сина, которого европейцы привыкли называть Авиценна. </a:t>
            </a:r>
            <a:endParaRPr lang="ru-RU" dirty="0"/>
          </a:p>
        </p:txBody>
      </p:sp>
      <p:pic>
        <p:nvPicPr>
          <p:cNvPr id="4" name="Рисунок 3" descr="Советы врача, жившего 1000 лет назад, актуальные и сейчас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816" y="1767112"/>
            <a:ext cx="9243933" cy="49894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120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6" name="WordArt 4"/>
          <p:cNvSpPr>
            <a:spLocks noChangeArrowheads="1" noChangeShapeType="1" noTextEdit="1"/>
          </p:cNvSpPr>
          <p:nvPr/>
        </p:nvSpPr>
        <p:spPr bwMode="auto">
          <a:xfrm>
            <a:off x="1053521" y="928255"/>
            <a:ext cx="2933125" cy="688327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pic>
        <p:nvPicPr>
          <p:cNvPr id="141317" name="Picture 5" descr="J025447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944" y="5213515"/>
            <a:ext cx="2052637" cy="181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1318" name="WordArt 6"/>
          <p:cNvSpPr>
            <a:spLocks noChangeArrowheads="1" noChangeShapeType="1" noTextEdit="1"/>
          </p:cNvSpPr>
          <p:nvPr/>
        </p:nvSpPr>
        <p:spPr bwMode="auto">
          <a:xfrm>
            <a:off x="2208214" y="1797195"/>
            <a:ext cx="8137525" cy="2952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endParaRPr lang="ru-RU" sz="3600" b="1" kern="10" dirty="0"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41" name="Picture 6" descr="veget"/>
          <p:cNvPicPr>
            <a:picLocks noChangeAspect="1" noChangeArrowheads="1"/>
          </p:cNvPicPr>
          <p:nvPr/>
        </p:nvPicPr>
        <p:blipFill>
          <a:blip r:embed="rId3">
            <a:lum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0951" y="0"/>
            <a:ext cx="3121025" cy="236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42109" y="1797195"/>
            <a:ext cx="820189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/>
              <a:t>С</a:t>
            </a:r>
            <a:r>
              <a:rPr lang="ru-RU" sz="2400" b="1" dirty="0" smtClean="0"/>
              <a:t>формировать </a:t>
            </a:r>
            <a:r>
              <a:rPr lang="ru-RU" sz="2400" b="1" dirty="0"/>
              <a:t>представление о значении питания в жизни человека;</a:t>
            </a:r>
          </a:p>
          <a:p>
            <a:pPr lvl="0"/>
            <a:r>
              <a:rPr lang="ru-RU" sz="2400" b="1" dirty="0"/>
              <a:t>д</a:t>
            </a:r>
            <a:r>
              <a:rPr lang="ru-RU" sz="2400" b="1" dirty="0" smtClean="0"/>
              <a:t>ать </a:t>
            </a:r>
            <a:r>
              <a:rPr lang="ru-RU" sz="2400" b="1" dirty="0"/>
              <a:t>понятие о группах веществ: белки, жиры, углеводы, а так же о витаминах </a:t>
            </a:r>
            <a:r>
              <a:rPr lang="ru-RU" sz="2400" b="1" dirty="0" smtClean="0"/>
              <a:t>их </a:t>
            </a:r>
            <a:r>
              <a:rPr lang="ru-RU" sz="2400" b="1" dirty="0"/>
              <a:t>значении в жизни человека;</a:t>
            </a:r>
          </a:p>
          <a:p>
            <a:pPr lvl="0"/>
            <a:r>
              <a:rPr lang="ru-RU" sz="2400" b="1" dirty="0"/>
              <a:t>формировать коммуникативные навыки; развивать любознательность, расширять кругозор .</a:t>
            </a:r>
          </a:p>
          <a:p>
            <a:pPr lvl="0"/>
            <a:r>
              <a:rPr lang="ru-RU" sz="2400" b="1" dirty="0"/>
              <a:t>Воспитывать чувство ответственности за своё </a:t>
            </a:r>
            <a:r>
              <a:rPr lang="ru-RU" sz="2400" b="1" dirty="0" smtClean="0"/>
              <a:t>здоровье.</a:t>
            </a:r>
            <a:endParaRPr lang="ru-RU" sz="2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521" y="489457"/>
            <a:ext cx="6565900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3846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1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6" grpId="0" animBg="1"/>
      <p:bldP spid="1413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400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33019" y="892968"/>
            <a:ext cx="8596668" cy="4323398"/>
          </a:xfrm>
        </p:spPr>
        <p:txBody>
          <a:bodyPr>
            <a:normAutofit fontScale="25000" lnSpcReduction="20000"/>
          </a:bodyPr>
          <a:lstStyle/>
          <a:p>
            <a:pPr marL="274320" indent="-274320">
              <a:lnSpc>
                <a:spcPct val="80000"/>
              </a:lnSpc>
              <a:buNone/>
              <a:defRPr/>
            </a:pPr>
            <a:endParaRPr lang="ru-RU" sz="9600" b="1" dirty="0" smtClean="0">
              <a:latin typeface="Comic Sans MS" pitchFamily="66" charset="0"/>
            </a:endParaRPr>
          </a:p>
          <a:p>
            <a:pPr marL="274320" indent="-274320">
              <a:lnSpc>
                <a:spcPct val="80000"/>
              </a:lnSpc>
              <a:buNone/>
              <a:defRPr/>
            </a:pPr>
            <a:r>
              <a:rPr lang="ru-RU" sz="12800" b="1" dirty="0" smtClean="0">
                <a:latin typeface="Comic Sans MS" pitchFamily="66" charset="0"/>
              </a:rPr>
              <a:t>Значение </a:t>
            </a:r>
            <a:r>
              <a:rPr lang="ru-RU" sz="12800" b="1" dirty="0">
                <a:latin typeface="Comic Sans MS" pitchFamily="66" charset="0"/>
              </a:rPr>
              <a:t>питания в </a:t>
            </a:r>
            <a:r>
              <a:rPr lang="ru-RU" sz="12800" b="1" dirty="0" smtClean="0">
                <a:latin typeface="Comic Sans MS" pitchFamily="66" charset="0"/>
              </a:rPr>
              <a:t>жизнедеятельности </a:t>
            </a:r>
          </a:p>
          <a:p>
            <a:pPr marL="274320" indent="-274320">
              <a:lnSpc>
                <a:spcPct val="80000"/>
              </a:lnSpc>
              <a:buNone/>
              <a:defRPr/>
            </a:pPr>
            <a:r>
              <a:rPr lang="ru-RU" sz="12800" b="1" dirty="0" smtClean="0">
                <a:latin typeface="Comic Sans MS" pitchFamily="66" charset="0"/>
              </a:rPr>
              <a:t>человека </a:t>
            </a:r>
            <a:r>
              <a:rPr lang="ru-RU" sz="12800" b="1" dirty="0">
                <a:latin typeface="Comic Sans MS" pitchFamily="66" charset="0"/>
              </a:rPr>
              <a:t>отражает </a:t>
            </a:r>
            <a:r>
              <a:rPr lang="ru-RU" sz="12800" b="1" dirty="0" smtClean="0">
                <a:latin typeface="Comic Sans MS" pitchFamily="66" charset="0"/>
              </a:rPr>
              <a:t>выражение </a:t>
            </a:r>
            <a:r>
              <a:rPr lang="ru-RU" sz="12800" b="1" dirty="0" err="1">
                <a:latin typeface="Comic Sans MS" pitchFamily="66" charset="0"/>
              </a:rPr>
              <a:t>Г.Гейне</a:t>
            </a:r>
            <a:r>
              <a:rPr lang="ru-RU" sz="12800" b="1" dirty="0">
                <a:latin typeface="Comic Sans MS" pitchFamily="66" charset="0"/>
              </a:rPr>
              <a:t>:</a:t>
            </a:r>
          </a:p>
          <a:p>
            <a:pPr marL="274320" indent="-274320">
              <a:lnSpc>
                <a:spcPct val="80000"/>
              </a:lnSpc>
              <a:buNone/>
              <a:defRPr/>
            </a:pPr>
            <a:r>
              <a:rPr lang="ru-RU" sz="12800" b="1" dirty="0">
                <a:latin typeface="Arial Black" panose="020B0A04020102020204" pitchFamily="34" charset="0"/>
              </a:rPr>
              <a:t>«Человек есть то, что он </a:t>
            </a:r>
            <a:r>
              <a:rPr lang="ru-RU" sz="12800" b="1" dirty="0" smtClean="0">
                <a:latin typeface="Arial Black" panose="020B0A04020102020204" pitchFamily="34" charset="0"/>
              </a:rPr>
              <a:t>ест», </a:t>
            </a:r>
          </a:p>
          <a:p>
            <a:pPr marL="274320" indent="-274320">
              <a:lnSpc>
                <a:spcPct val="80000"/>
              </a:lnSpc>
              <a:buNone/>
              <a:defRPr/>
            </a:pPr>
            <a:r>
              <a:rPr lang="ru-RU" sz="12800" b="1" dirty="0" smtClean="0">
                <a:latin typeface="Comic Sans MS" pitchFamily="66" charset="0"/>
              </a:rPr>
              <a:t>подчёркивающее исключительную роль </a:t>
            </a:r>
          </a:p>
          <a:p>
            <a:pPr marL="274320" indent="-274320">
              <a:lnSpc>
                <a:spcPct val="80000"/>
              </a:lnSpc>
              <a:buNone/>
              <a:defRPr/>
            </a:pPr>
            <a:r>
              <a:rPr lang="ru-RU" sz="12800" b="1" dirty="0" smtClean="0">
                <a:latin typeface="Comic Sans MS" pitchFamily="66" charset="0"/>
              </a:rPr>
              <a:t>питания </a:t>
            </a:r>
            <a:r>
              <a:rPr lang="ru-RU" sz="12800" b="1" dirty="0">
                <a:latin typeface="Comic Sans MS" pitchFamily="66" charset="0"/>
              </a:rPr>
              <a:t>в </a:t>
            </a:r>
            <a:r>
              <a:rPr lang="ru-RU" sz="12800" b="1" dirty="0" smtClean="0">
                <a:latin typeface="Comic Sans MS" pitchFamily="66" charset="0"/>
              </a:rPr>
              <a:t>формировании </a:t>
            </a:r>
            <a:r>
              <a:rPr lang="ru-RU" sz="12800" b="1" dirty="0">
                <a:latin typeface="Comic Sans MS" pitchFamily="66" charset="0"/>
              </a:rPr>
              <a:t>и тела, </a:t>
            </a:r>
            <a:r>
              <a:rPr lang="ru-RU" sz="12800" b="1" dirty="0" smtClean="0">
                <a:latin typeface="Comic Sans MS" pitchFamily="66" charset="0"/>
              </a:rPr>
              <a:t>и</a:t>
            </a:r>
          </a:p>
          <a:p>
            <a:pPr marL="274320" indent="-274320">
              <a:lnSpc>
                <a:spcPct val="80000"/>
              </a:lnSpc>
              <a:buNone/>
              <a:defRPr/>
            </a:pPr>
            <a:r>
              <a:rPr lang="ru-RU" sz="12800" b="1" dirty="0" smtClean="0">
                <a:latin typeface="Comic Sans MS" pitchFamily="66" charset="0"/>
              </a:rPr>
              <a:t> поведения </a:t>
            </a:r>
            <a:r>
              <a:rPr lang="ru-RU" sz="12800" b="1" dirty="0">
                <a:latin typeface="Comic Sans MS" pitchFamily="66" charset="0"/>
              </a:rPr>
              <a:t>человека. </a:t>
            </a:r>
          </a:p>
          <a:p>
            <a:pPr marL="274320" indent="-274320">
              <a:lnSpc>
                <a:spcPct val="80000"/>
              </a:lnSpc>
              <a:buNone/>
              <a:defRPr/>
            </a:pPr>
            <a:r>
              <a:rPr lang="ru-RU" sz="12800" b="1" dirty="0">
                <a:latin typeface="Comic Sans MS" pitchFamily="66" charset="0"/>
              </a:rPr>
              <a:t>Характер питания оказывает </a:t>
            </a:r>
            <a:r>
              <a:rPr lang="ru-RU" sz="12800" b="1" dirty="0" smtClean="0">
                <a:latin typeface="Comic Sans MS" pitchFamily="66" charset="0"/>
              </a:rPr>
              <a:t>огромное </a:t>
            </a:r>
          </a:p>
          <a:p>
            <a:pPr marL="274320" indent="-274320">
              <a:lnSpc>
                <a:spcPct val="80000"/>
              </a:lnSpc>
              <a:buNone/>
              <a:defRPr/>
            </a:pPr>
            <a:r>
              <a:rPr lang="ru-RU" sz="12800" b="1" dirty="0" smtClean="0">
                <a:latin typeface="Comic Sans MS" pitchFamily="66" charset="0"/>
              </a:rPr>
              <a:t>влияние на физическое </a:t>
            </a:r>
            <a:r>
              <a:rPr lang="ru-RU" sz="12800" b="1" dirty="0">
                <a:latin typeface="Comic Sans MS" pitchFamily="66" charset="0"/>
              </a:rPr>
              <a:t>развитие </a:t>
            </a:r>
            <a:r>
              <a:rPr lang="ru-RU" sz="12800" b="1" dirty="0" smtClean="0">
                <a:latin typeface="Comic Sans MS" pitchFamily="66" charset="0"/>
              </a:rPr>
              <a:t>человека,</a:t>
            </a:r>
          </a:p>
          <a:p>
            <a:pPr marL="274320" indent="-274320">
              <a:lnSpc>
                <a:spcPct val="80000"/>
              </a:lnSpc>
              <a:buNone/>
              <a:defRPr/>
            </a:pPr>
            <a:r>
              <a:rPr lang="ru-RU" sz="12800" b="1" dirty="0" smtClean="0">
                <a:latin typeface="Comic Sans MS" pitchFamily="66" charset="0"/>
              </a:rPr>
              <a:t> </a:t>
            </a:r>
            <a:r>
              <a:rPr lang="ru-RU" sz="12800" b="1" dirty="0">
                <a:latin typeface="Comic Sans MS" pitchFamily="66" charset="0"/>
              </a:rPr>
              <a:t>особенно в </a:t>
            </a:r>
            <a:r>
              <a:rPr lang="ru-RU" sz="12800" b="1" dirty="0" smtClean="0">
                <a:latin typeface="Comic Sans MS" pitchFamily="66" charset="0"/>
              </a:rPr>
              <a:t>детском </a:t>
            </a:r>
            <a:r>
              <a:rPr lang="ru-RU" sz="12800" b="1" dirty="0">
                <a:latin typeface="Comic Sans MS" pitchFamily="66" charset="0"/>
              </a:rPr>
              <a:t>и </a:t>
            </a:r>
            <a:r>
              <a:rPr lang="ru-RU" sz="12800" b="1" dirty="0" smtClean="0">
                <a:latin typeface="Comic Sans MS" pitchFamily="66" charset="0"/>
              </a:rPr>
              <a:t>подростковом</a:t>
            </a:r>
          </a:p>
          <a:p>
            <a:pPr marL="274320" indent="-274320">
              <a:lnSpc>
                <a:spcPct val="80000"/>
              </a:lnSpc>
              <a:buNone/>
              <a:defRPr/>
            </a:pPr>
            <a:r>
              <a:rPr lang="ru-RU" sz="12800" b="1" dirty="0" smtClean="0">
                <a:latin typeface="Comic Sans MS" pitchFamily="66" charset="0"/>
              </a:rPr>
              <a:t> возрасте</a:t>
            </a:r>
            <a:r>
              <a:rPr lang="ru-RU" sz="12800" b="1" dirty="0">
                <a:latin typeface="Comic Sans MS" pitchFamily="66" charset="0"/>
              </a:rPr>
              <a:t>. </a:t>
            </a:r>
          </a:p>
          <a:p>
            <a:endParaRPr lang="ru-RU" sz="1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9687" y="0"/>
            <a:ext cx="3262313" cy="1785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11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5" name="Picture 5" descr="J0223785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72" y="2655816"/>
            <a:ext cx="1943100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66" name="WordArt 6"/>
          <p:cNvSpPr>
            <a:spLocks noChangeArrowheads="1" noChangeShapeType="1" noTextEdit="1"/>
          </p:cNvSpPr>
          <p:nvPr/>
        </p:nvSpPr>
        <p:spPr bwMode="auto">
          <a:xfrm>
            <a:off x="1809750" y="857250"/>
            <a:ext cx="8643938" cy="34559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cs typeface="Arial" panose="020B0604020202020204" pitchFamily="34" charset="0"/>
              </a:rPr>
              <a:t>для обеспечения нормального кроветворения, </a:t>
            </a:r>
          </a:p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cs typeface="Arial" panose="020B0604020202020204" pitchFamily="34" charset="0"/>
              </a:rPr>
              <a:t>зрения, полового развития, поддержания </a:t>
            </a:r>
          </a:p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cs typeface="Arial" panose="020B0604020202020204" pitchFamily="34" charset="0"/>
              </a:rPr>
              <a:t>нормального состояния кожи,  </a:t>
            </a:r>
          </a:p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cs typeface="Arial" panose="020B0604020202020204" pitchFamily="34" charset="0"/>
              </a:rPr>
              <a:t>необходимо, </a:t>
            </a:r>
          </a:p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cs typeface="Arial" panose="020B0604020202020204" pitchFamily="34" charset="0"/>
              </a:rPr>
              <a:t>правильное питание</a:t>
            </a:r>
          </a:p>
        </p:txBody>
      </p:sp>
      <p:pic>
        <p:nvPicPr>
          <p:cNvPr id="143367" name="Picture 7" descr="OrangeWash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6950" y="4437064"/>
            <a:ext cx="1728788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970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43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Пищевые вещества и их роль в питании и здоровье</a:t>
            </a:r>
          </a:p>
        </p:txBody>
      </p:sp>
      <p:sp>
        <p:nvSpPr>
          <p:cNvPr id="79875" name="Rectangle 3"/>
          <p:cNvSpPr>
            <a:spLocks noGrp="1" noRot="1" noChangeArrowheads="1"/>
          </p:cNvSpPr>
          <p:nvPr>
            <p:ph sz="quarter" idx="1"/>
          </p:nvPr>
        </p:nvSpPr>
        <p:spPr>
          <a:xfrm>
            <a:off x="325434" y="2276475"/>
            <a:ext cx="11299300" cy="3708301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Белки</a:t>
            </a:r>
            <a:r>
              <a:rPr lang="ru-RU" sz="2400" b="1" dirty="0" smtClean="0">
                <a:latin typeface="Arial Black" panose="020B0A04020102020204" pitchFamily="34" charset="0"/>
              </a:rPr>
              <a:t>– основные строительные блоки организма.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smtClean="0">
                <a:latin typeface="Arial Black" panose="020B0A04020102020204" pitchFamily="34" charset="0"/>
              </a:rPr>
              <a:t>Необходимы для мышечной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smtClean="0">
                <a:latin typeface="Arial Black" panose="020B0A04020102020204" pitchFamily="34" charset="0"/>
              </a:rPr>
              <a:t>работы, для успешного обучения, для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smtClean="0">
                <a:latin typeface="Arial Black" panose="020B0A04020102020204" pitchFamily="34" charset="0"/>
              </a:rPr>
              <a:t>поддержания нормального иммунитета.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smtClean="0">
                <a:latin typeface="Arial Black" panose="020B0A04020102020204" pitchFamily="34" charset="0"/>
              </a:rPr>
              <a:t>Источник белков – мясо, молоко, рыба,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smtClean="0">
                <a:latin typeface="Arial Black" panose="020B0A04020102020204" pitchFamily="34" charset="0"/>
              </a:rPr>
              <a:t>сыр.    </a:t>
            </a:r>
          </a:p>
        </p:txBody>
      </p:sp>
      <p:pic>
        <p:nvPicPr>
          <p:cNvPr id="79876" name="Picture 4" descr="J022377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616" y="4625615"/>
            <a:ext cx="3744384" cy="221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7" name="Picture 5" descr="J0223779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137" y="4818062"/>
            <a:ext cx="4703233" cy="203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8" name="Picture 6" descr="J0223776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8100" y="1445202"/>
            <a:ext cx="3263900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0873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Rectangle 3"/>
          <p:cNvSpPr>
            <a:spLocks noGrp="1" noRot="1" noChangeArrowheads="1"/>
          </p:cNvSpPr>
          <p:nvPr>
            <p:ph sz="quarter" idx="1"/>
          </p:nvPr>
        </p:nvSpPr>
        <p:spPr>
          <a:xfrm>
            <a:off x="122576" y="339726"/>
            <a:ext cx="11493500" cy="6311900"/>
          </a:xfrm>
        </p:spPr>
        <p:txBody>
          <a:bodyPr>
            <a:normAutofit fontScale="850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Углеводы</a:t>
            </a:r>
            <a:r>
              <a:rPr lang="ru-RU" sz="2600" dirty="0" smtClean="0">
                <a:latin typeface="Arial Black" panose="020B0A04020102020204" pitchFamily="34" charset="0"/>
              </a:rPr>
              <a:t> включают довольно обширный спектр различных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dirty="0" smtClean="0">
                <a:latin typeface="Arial Black" panose="020B0A04020102020204" pitchFamily="34" charset="0"/>
              </a:rPr>
              <a:t>соединений – от сложных, высокомолекулярных полисахаридов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dirty="0" smtClean="0">
                <a:latin typeface="Arial Black" panose="020B0A04020102020204" pitchFamily="34" charset="0"/>
              </a:rPr>
              <a:t>до простых сахаров. 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Основные пищевые источники 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различных классов углеводов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Виды углеводов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600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anose="020B0A04020102020204" pitchFamily="34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600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anose="020B0A04020102020204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крахмал                                                                                  глюкоза, фруктоза</a:t>
            </a:r>
          </a:p>
          <a:p>
            <a:pPr marL="274320" indent="-274320">
              <a:buNone/>
              <a:defRPr/>
            </a:pPr>
            <a:r>
              <a:rPr lang="ru-RU" sz="2600" dirty="0" smtClean="0">
                <a:latin typeface="Arial Black" panose="020B0A04020102020204" pitchFamily="34" charset="0"/>
              </a:rPr>
              <a:t>(хлеб, мука, крупы, картофель)               (фрукты, ягоды, мёд,</a:t>
            </a:r>
            <a:r>
              <a:rPr lang="ru-RU" sz="2600" dirty="0">
                <a:latin typeface="Arial Black" panose="020B0A04020102020204" pitchFamily="34" charset="0"/>
              </a:rPr>
              <a:t> </a:t>
            </a:r>
            <a:r>
              <a:rPr lang="ru-RU" sz="2600" dirty="0" smtClean="0">
                <a:latin typeface="Arial Black" panose="020B0A04020102020204" pitchFamily="34" charset="0"/>
              </a:rPr>
              <a:t>печенье)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                                                      </a:t>
            </a:r>
            <a:r>
              <a:rPr lang="ru-RU" sz="26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26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               </a:t>
            </a:r>
            <a:r>
              <a:rPr lang="ru-RU" sz="26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сахароза, лактоза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dirty="0" smtClean="0">
                <a:latin typeface="Arial Black" panose="020B0A04020102020204" pitchFamily="34" charset="0"/>
              </a:rPr>
              <a:t>                                    (сахар, варенье, повидло, конфеты, торты,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dirty="0" smtClean="0">
                <a:latin typeface="Arial Black" panose="020B0A04020102020204" pitchFamily="34" charset="0"/>
              </a:rPr>
              <a:t>                                                печенье, </a:t>
            </a:r>
            <a:r>
              <a:rPr lang="ru-RU" sz="2600" dirty="0" smtClean="0">
                <a:latin typeface="Arial Black" panose="020B0A04020102020204" pitchFamily="34" charset="0"/>
              </a:rPr>
              <a:t>компоты.)</a:t>
            </a:r>
            <a:endParaRPr lang="ru-RU" sz="2600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anose="020B0A04020102020204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dirty="0" smtClean="0">
                <a:latin typeface="Arial Black" panose="020B0A04020102020204" pitchFamily="34" charset="0"/>
              </a:rPr>
              <a:t>    </a:t>
            </a:r>
            <a:endParaRPr lang="ru-RU" sz="2600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anose="020B0A04020102020204" pitchFamily="34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274320" indent="-27432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274320" indent="-27432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2404" name="Line 4"/>
          <p:cNvSpPr>
            <a:spLocks noChangeShapeType="1"/>
          </p:cNvSpPr>
          <p:nvPr/>
        </p:nvSpPr>
        <p:spPr bwMode="auto">
          <a:xfrm flipH="1">
            <a:off x="3524251" y="2643189"/>
            <a:ext cx="1524000" cy="1000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05" name="Line 5"/>
          <p:cNvSpPr>
            <a:spLocks noChangeShapeType="1"/>
          </p:cNvSpPr>
          <p:nvPr/>
        </p:nvSpPr>
        <p:spPr bwMode="auto">
          <a:xfrm>
            <a:off x="5715000" y="2714626"/>
            <a:ext cx="61384" cy="1928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06" name="Line 6"/>
          <p:cNvSpPr>
            <a:spLocks noChangeShapeType="1"/>
          </p:cNvSpPr>
          <p:nvPr/>
        </p:nvSpPr>
        <p:spPr bwMode="auto">
          <a:xfrm>
            <a:off x="6286500" y="2571750"/>
            <a:ext cx="11430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2407" name="Picture 7" descr="J018921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209" y="5500689"/>
            <a:ext cx="2106083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08" name="Picture 8" descr="J022377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500564"/>
            <a:ext cx="1888067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09" name="Picture 9" descr="J022378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2980" y="4966494"/>
            <a:ext cx="2495551" cy="134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572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2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24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24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24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4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4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24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24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24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24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24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24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24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24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24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24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24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24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24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2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02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7" dur="2000"/>
                                        <p:tgtEl>
                                          <p:spTgt spid="102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1" dur="2000"/>
                                        <p:tgtEl>
                                          <p:spTgt spid="102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5" dur="2000"/>
                                        <p:tgtEl>
                                          <p:spTgt spid="102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4" grpId="0" animBg="1"/>
      <p:bldP spid="102405" grpId="0" animBg="1"/>
      <p:bldP spid="10240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1020043" y="428626"/>
            <a:ext cx="6191249" cy="5357813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2" action="ppaction://hlinkfile"/>
              </a:rPr>
              <a:t>Жиры</a:t>
            </a:r>
            <a:r>
              <a:rPr lang="ru-RU" sz="2800" b="1" dirty="0" smtClean="0"/>
              <a:t>, </a:t>
            </a:r>
            <a:r>
              <a:rPr lang="ru-RU" sz="2400" b="1" dirty="0" smtClean="0">
                <a:latin typeface="Arial Black" panose="020B0A04020102020204" pitchFamily="34" charset="0"/>
              </a:rPr>
              <a:t>так же как и белки, -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smtClean="0">
                <a:latin typeface="Arial Black" panose="020B0A04020102020204" pitchFamily="34" charset="0"/>
              </a:rPr>
              <a:t>важнейшие «строительные»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smtClean="0">
                <a:latin typeface="Arial Black" panose="020B0A04020102020204" pitchFamily="34" charset="0"/>
              </a:rPr>
              <a:t>элементы клеток, органов и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smtClean="0">
                <a:latin typeface="Arial Black" panose="020B0A04020102020204" pitchFamily="34" charset="0"/>
              </a:rPr>
              <a:t>тканей. Жиры служат важным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smtClean="0">
                <a:latin typeface="Arial Black" panose="020B0A04020102020204" pitchFamily="34" charset="0"/>
              </a:rPr>
              <a:t>клеточным «топливом». При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smtClean="0">
                <a:latin typeface="Arial Black" panose="020B0A04020102020204" pitchFamily="34" charset="0"/>
              </a:rPr>
              <a:t>«сгорании» в организме 1г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smtClean="0">
                <a:latin typeface="Arial Black" panose="020B0A04020102020204" pitchFamily="34" charset="0"/>
              </a:rPr>
              <a:t>жира выделяется в 2 раза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smtClean="0">
                <a:latin typeface="Arial Black" panose="020B0A04020102020204" pitchFamily="34" charset="0"/>
              </a:rPr>
              <a:t>больше энергии, чем при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smtClean="0">
                <a:latin typeface="Arial Black" panose="020B0A04020102020204" pitchFamily="34" charset="0"/>
              </a:rPr>
              <a:t>сгорании 1г белка. Источники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smtClean="0">
                <a:latin typeface="Arial Black" panose="020B0A04020102020204" pitchFamily="34" charset="0"/>
              </a:rPr>
              <a:t>жиров – масло  сливочное и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smtClean="0">
                <a:latin typeface="Arial Black" panose="020B0A04020102020204" pitchFamily="34" charset="0"/>
              </a:rPr>
              <a:t>растительное, сметана,  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smtClean="0">
                <a:latin typeface="Arial Black" panose="020B0A04020102020204" pitchFamily="34" charset="0"/>
              </a:rPr>
              <a:t>сливки.</a:t>
            </a:r>
          </a:p>
        </p:txBody>
      </p:sp>
      <p:pic>
        <p:nvPicPr>
          <p:cNvPr id="80900" name="Picture 4" descr="J0254479">
            <a:hlinkClick r:id="rId3" action="ppaction://hlinkfile"/>
          </p:cNvPr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6485" y="2060576"/>
            <a:ext cx="5183716" cy="3095625"/>
          </a:xfrm>
          <a:noFill/>
        </p:spPr>
      </p:pic>
    </p:spTree>
    <p:extLst>
      <p:ext uri="{BB962C8B-B14F-4D97-AF65-F5344CB8AC3E}">
        <p14:creationId xmlns:p14="http://schemas.microsoft.com/office/powerpoint/2010/main" val="2530296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0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0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0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08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08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08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08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08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08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8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08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08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08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08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8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42655" y="335846"/>
            <a:ext cx="7301345" cy="717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Витамины </a:t>
            </a:r>
            <a:r>
              <a:rPr lang="ru-RU" sz="2000" dirty="0" smtClean="0">
                <a:latin typeface="Arial Black" panose="020B0A04020102020204" pitchFamily="34" charset="0"/>
              </a:rPr>
              <a:t>– </a:t>
            </a:r>
            <a:r>
              <a:rPr lang="ru-RU" sz="2000" dirty="0">
                <a:latin typeface="Arial Black" panose="020B0A04020102020204" pitchFamily="34" charset="0"/>
              </a:rPr>
              <a:t>жизненно необходимые вещества, недостаток которых вызывает сначала недомогание, а в случае сильного авитаминоза – и различные заболевания.</a:t>
            </a:r>
          </a:p>
          <a:p>
            <a:r>
              <a:rPr lang="ru-RU" sz="2000" dirty="0">
                <a:latin typeface="Arial Black" panose="020B0A04020102020204" pitchFamily="34" charset="0"/>
              </a:rPr>
              <a:t>       Ягоды, фрукты и овощи – основные источники </a:t>
            </a:r>
            <a:r>
              <a:rPr lang="ru-RU" sz="2000" dirty="0" smtClean="0">
                <a:latin typeface="Arial Black" panose="020B0A04020102020204" pitchFamily="34" charset="0"/>
              </a:rPr>
              <a:t>витаминов. </a:t>
            </a:r>
            <a:r>
              <a:rPr lang="ru-RU" sz="2000" dirty="0">
                <a:latin typeface="Arial Black" panose="020B0A04020102020204" pitchFamily="34" charset="0"/>
              </a:rPr>
              <a:t>Большинство витаминов не образуется в организме человека и не накапливается, а поступает только с пищей. Вот почему ягоды, фрукты и овощи должны быть в рационе </a:t>
            </a:r>
            <a:r>
              <a:rPr lang="ru-RU" sz="2000" dirty="0" smtClean="0">
                <a:latin typeface="Arial Black" panose="020B0A04020102020204" pitchFamily="34" charset="0"/>
              </a:rPr>
              <a:t>регулярно</a:t>
            </a:r>
            <a:r>
              <a:rPr lang="ru-RU" sz="2000" dirty="0">
                <a:latin typeface="Arial Black" panose="020B0A04020102020204" pitchFamily="34" charset="0"/>
              </a:rPr>
              <a:t>.</a:t>
            </a:r>
          </a:p>
          <a:p>
            <a:r>
              <a:rPr lang="ru-RU" sz="2000" dirty="0">
                <a:latin typeface="Arial Black" panose="020B0A04020102020204" pitchFamily="34" charset="0"/>
              </a:rPr>
              <a:t>К сожалению, сегодня только за счёт продуктов питания большинство из нас не могут обеспечить свой организм необходимым количеством витаминов. Объясняется это и тем, что из-за изменившейся экологической обстановки, новых технологий выращивания продуктов питания, приходящие на наш стол, уже изначально не содержат нужного количества полезных веществ. Изменился и наш образ жизни, что также отразилось на требованиях к количеству </a:t>
            </a:r>
            <a:r>
              <a:rPr lang="ru-RU" sz="2000" dirty="0" smtClean="0">
                <a:latin typeface="Arial Black" panose="020B0A04020102020204" pitchFamily="34" charset="0"/>
              </a:rPr>
              <a:t>витаминов</a:t>
            </a:r>
            <a:endParaRPr lang="ru-RU" sz="2000" dirty="0">
              <a:latin typeface="Arial Black" panose="020B0A04020102020204" pitchFamily="34" charset="0"/>
            </a:endParaRPr>
          </a:p>
          <a:p>
            <a:r>
              <a:rPr lang="ru-RU" sz="2000" dirty="0">
                <a:latin typeface="Arial Black" panose="020B0A04020102020204" pitchFamily="34" charset="0"/>
              </a:rPr>
              <a:t>Поэтому часто нам требуется дополнительный приём </a:t>
            </a:r>
            <a:r>
              <a:rPr lang="ru-RU" sz="2000" dirty="0" smtClean="0">
                <a:latin typeface="Arial Black" panose="020B0A04020102020204" pitchFamily="34" charset="0"/>
              </a:rPr>
              <a:t>витаминных препаратов.</a:t>
            </a:r>
            <a:endParaRPr lang="ru-RU" sz="2000" dirty="0">
              <a:latin typeface="Arial Black" panose="020B0A04020102020204" pitchFamily="34" charset="0"/>
            </a:endParaRPr>
          </a:p>
        </p:txBody>
      </p:sp>
      <p:pic>
        <p:nvPicPr>
          <p:cNvPr id="6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5501" y="5607382"/>
            <a:ext cx="1054100" cy="43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0989" y="5167087"/>
            <a:ext cx="1212418" cy="629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9889" y="1585226"/>
            <a:ext cx="2818721" cy="1346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3039" y="34401"/>
            <a:ext cx="1171143" cy="761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5710" y="796350"/>
            <a:ext cx="1535204" cy="1087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5897" y="2258291"/>
            <a:ext cx="2623272" cy="1011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9295" y="3399936"/>
            <a:ext cx="1277619" cy="661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2996" y="4252687"/>
            <a:ext cx="1282013" cy="658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AutoShape 6"/>
          <p:cNvSpPr>
            <a:spLocks noChangeArrowheads="1"/>
          </p:cNvSpPr>
          <p:nvPr/>
        </p:nvSpPr>
        <p:spPr bwMode="auto">
          <a:xfrm>
            <a:off x="719668" y="2060576"/>
            <a:ext cx="1056217" cy="792163"/>
          </a:xfrm>
          <a:prstGeom prst="flowChartConnector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ru-RU" sz="4400" dirty="0">
                <a:solidFill>
                  <a:srgbClr val="660066"/>
                </a:solidFill>
              </a:rPr>
              <a:t>Zn</a:t>
            </a:r>
            <a:endParaRPr lang="ru-RU" altLang="ru-RU" sz="4400" dirty="0">
              <a:solidFill>
                <a:srgbClr val="660066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85" y="2931356"/>
            <a:ext cx="1268413" cy="1169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791" y="4409910"/>
            <a:ext cx="1311275" cy="1086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98" y="415375"/>
            <a:ext cx="1371600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41" y="3807960"/>
            <a:ext cx="125571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artisticMosiaicBubbles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29" y="4703971"/>
            <a:ext cx="1328737" cy="1169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4" y="1240848"/>
            <a:ext cx="1189037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5595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192</TotalTime>
  <Words>484</Words>
  <Application>Microsoft Office PowerPoint</Application>
  <PresentationFormat>Произвольный</PresentationFormat>
  <Paragraphs>92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Пищевые вещества и их роль в питании и здоровье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Значение питания для детей и подростков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214</cp:lastModifiedBy>
  <cp:revision>21</cp:revision>
  <dcterms:created xsi:type="dcterms:W3CDTF">2017-04-26T09:15:36Z</dcterms:created>
  <dcterms:modified xsi:type="dcterms:W3CDTF">2017-05-03T12:33:24Z</dcterms:modified>
</cp:coreProperties>
</file>