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9" r:id="rId4"/>
    <p:sldId id="273" r:id="rId5"/>
    <p:sldId id="274" r:id="rId6"/>
    <p:sldId id="275" r:id="rId7"/>
    <p:sldId id="276" r:id="rId8"/>
    <p:sldId id="277" r:id="rId9"/>
    <p:sldId id="278" r:id="rId10"/>
    <p:sldId id="279" r:id="rId11"/>
    <p:sldId id="281" r:id="rId12"/>
    <p:sldId id="283" r:id="rId13"/>
    <p:sldId id="282" r:id="rId14"/>
    <p:sldId id="264" r:id="rId15"/>
    <p:sldId id="263" r:id="rId16"/>
    <p:sldId id="262" r:id="rId17"/>
    <p:sldId id="261" r:id="rId18"/>
    <p:sldId id="260" r:id="rId19"/>
    <p:sldId id="267"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A1000"/>
    <a:srgbClr val="FF6600"/>
    <a:srgbClr val="FF3300"/>
    <a:srgbClr val="01FF01"/>
    <a:srgbClr val="336600"/>
    <a:srgbClr val="66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6" autoAdjust="0"/>
    <p:restoredTop sz="96494" autoAdjust="0"/>
  </p:normalViewPr>
  <p:slideViewPr>
    <p:cSldViewPr snapToGrid="0">
      <p:cViewPr>
        <p:scale>
          <a:sx n="66" d="100"/>
          <a:sy n="66" d="100"/>
        </p:scale>
        <p:origin x="-564" y="-15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718E0B1C-85CE-454D-8BDC-B88F1B02DC09}" type="datetimeFigureOut">
              <a:rPr lang="ru-RU"/>
              <a:pPr>
                <a:defRPr/>
              </a:pPr>
              <a:t>23.09.2017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195E4A5-8C8A-49E3-A0E8-E5D4E36ED4A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8D7BFAD4-6B78-4C75-9DA2-DA3DF8A8E9E4}" type="datetimeFigureOut">
              <a:rPr lang="ru-RU"/>
              <a:pPr>
                <a:defRPr/>
              </a:pPr>
              <a:t>23.09.2017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19534E4-51C7-4E02-BC12-4231A5883F9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AA532C06-FD83-4A5D-A7E9-AE4D744B562A}" type="datetimeFigureOut">
              <a:rPr lang="ru-RU"/>
              <a:pPr>
                <a:defRPr/>
              </a:pPr>
              <a:t>23.09.2017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DA6B2652-4528-4632-AD4D-37FCB2FD638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879B9E0-8BB6-4FBA-9BD8-05F53407A9BB}" type="datetimeFigureOut">
              <a:rPr lang="ru-RU"/>
              <a:pPr>
                <a:defRPr/>
              </a:pPr>
              <a:t>23.09.2017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246CD54-B2C9-4BCE-9323-F4390401E91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F671799E-AAF5-4A50-9611-2A8596EE6CE0}" type="datetimeFigureOut">
              <a:rPr lang="ru-RU"/>
              <a:pPr>
                <a:defRPr/>
              </a:pPr>
              <a:t>23.09.2017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4E72D07-A6CE-4C87-AD52-6A84F0CBC0C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E207A139-0F36-4535-9944-223E5C42B5A6}" type="datetimeFigureOut">
              <a:rPr lang="ru-RU"/>
              <a:pPr>
                <a:defRPr/>
              </a:pPr>
              <a:t>23.09.2017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327856D-B5DC-41A3-A238-DD4D3569381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D10BB901-2F5C-422B-89E1-7CB5A14B7BE2}" type="datetimeFigureOut">
              <a:rPr lang="ru-RU"/>
              <a:pPr>
                <a:defRPr/>
              </a:pPr>
              <a:t>23.09.2017</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88636706-A715-4DE4-B170-911A14C5683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6BBE47C5-94EE-4336-9AD2-40210879C371}" type="datetimeFigureOut">
              <a:rPr lang="ru-RU"/>
              <a:pPr>
                <a:defRPr/>
              </a:pPr>
              <a:t>23.09.2017</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5907FD3D-B323-4B3A-A670-3F8DB39A0FC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B22532E-0A0A-4BA9-B234-634CEABBDAE1}" type="datetimeFigureOut">
              <a:rPr lang="ru-RU"/>
              <a:pPr>
                <a:defRPr/>
              </a:pPr>
              <a:t>23.09.2017</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45593195-5C32-48ED-AF8A-553964C1A4E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3A69D012-A7B3-4A1B-92FC-D480C483291D}" type="datetimeFigureOut">
              <a:rPr lang="ru-RU"/>
              <a:pPr>
                <a:defRPr/>
              </a:pPr>
              <a:t>23.09.2017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D9CDBBB-3546-47E6-8032-263DC53CA40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248434C8-1340-4FD7-85AB-C6D19DD29D1D}" type="datetimeFigureOut">
              <a:rPr lang="ru-RU"/>
              <a:pPr>
                <a:defRPr/>
              </a:pPr>
              <a:t>23.09.2017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68B67A3-055E-4975-8622-9AB5609945C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DEC7842-95E2-4A28-A863-DB3A53CF87B5}" type="datetimeFigureOut">
              <a:rPr lang="ru-RU"/>
              <a:pPr>
                <a:defRPr/>
              </a:pPr>
              <a:t>23.09.2017</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DEA176B-41C0-4787-B1B8-EE9DE2C741E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0825" cy="6858000"/>
          </a:xfrm>
          <a:prstGeom prst="rect">
            <a:avLst/>
          </a:prstGeom>
          <a:noFill/>
          <a:ln w="9525">
            <a:noFill/>
            <a:miter lim="800000"/>
            <a:headEnd/>
            <a:tailEnd/>
          </a:ln>
        </p:spPr>
      </p:pic>
      <p:sp>
        <p:nvSpPr>
          <p:cNvPr id="13314" name="Rectangle 4"/>
          <p:cNvSpPr>
            <a:spLocks noChangeArrowheads="1"/>
          </p:cNvSpPr>
          <p:nvPr/>
        </p:nvSpPr>
        <p:spPr bwMode="auto">
          <a:xfrm>
            <a:off x="2033588" y="327025"/>
            <a:ext cx="6110287" cy="825500"/>
          </a:xfrm>
          <a:prstGeom prst="rect">
            <a:avLst/>
          </a:prstGeom>
          <a:noFill/>
          <a:ln w="9525">
            <a:noFill/>
            <a:miter lim="800000"/>
            <a:headEnd/>
            <a:tailEnd/>
          </a:ln>
        </p:spPr>
        <p:txBody>
          <a:bodyPr anchor="ctr">
            <a:spAutoFit/>
          </a:bodyPr>
          <a:lstStyle/>
          <a:p>
            <a:pPr algn="ctr"/>
            <a:r>
              <a:rPr lang="ru-RU" sz="1600" b="1">
                <a:solidFill>
                  <a:srgbClr val="663300"/>
                </a:solidFill>
                <a:latin typeface="Times New Roman" pitchFamily="18" charset="0"/>
              </a:rPr>
              <a:t>Муниципальное бюджетное образовательное учреждение «Детский сад № 22» пгт Кавалерово Кавалеровского муниципального района Приморского края</a:t>
            </a:r>
            <a:r>
              <a:rPr lang="ru-RU" sz="1600"/>
              <a:t> </a:t>
            </a:r>
          </a:p>
        </p:txBody>
      </p:sp>
      <p:sp>
        <p:nvSpPr>
          <p:cNvPr id="13315" name="WordArt 6" descr="Бумажный пакет"/>
          <p:cNvSpPr>
            <a:spLocks noChangeArrowheads="1" noChangeShapeType="1" noTextEdit="1"/>
          </p:cNvSpPr>
          <p:nvPr/>
        </p:nvSpPr>
        <p:spPr bwMode="auto">
          <a:xfrm>
            <a:off x="2028825" y="2139950"/>
            <a:ext cx="5434013" cy="1554163"/>
          </a:xfrm>
          <a:prstGeom prst="rect">
            <a:avLst/>
          </a:prstGeom>
        </p:spPr>
        <p:txBody>
          <a:bodyPr wrap="none" fromWordArt="1">
            <a:prstTxWarp prst="textPlain">
              <a:avLst>
                <a:gd name="adj" fmla="val 50000"/>
              </a:avLst>
            </a:prstTxWarp>
          </a:bodyPr>
          <a:lstStyle/>
          <a:p>
            <a:pPr algn="ctr"/>
            <a:r>
              <a:rPr lang="ru-RU" sz="3600"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ПОРТФОЛИО</a:t>
            </a:r>
          </a:p>
        </p:txBody>
      </p:sp>
      <p:sp>
        <p:nvSpPr>
          <p:cNvPr id="13316" name="Rectangle 4"/>
          <p:cNvSpPr>
            <a:spLocks noChangeArrowheads="1"/>
          </p:cNvSpPr>
          <p:nvPr/>
        </p:nvSpPr>
        <p:spPr bwMode="auto">
          <a:xfrm>
            <a:off x="2162175" y="4260850"/>
            <a:ext cx="6110288" cy="822325"/>
          </a:xfrm>
          <a:prstGeom prst="rect">
            <a:avLst/>
          </a:prstGeom>
          <a:noFill/>
          <a:ln w="9525">
            <a:noFill/>
            <a:miter lim="800000"/>
            <a:headEnd/>
            <a:tailEnd/>
          </a:ln>
        </p:spPr>
        <p:txBody>
          <a:bodyPr anchor="ctr">
            <a:spAutoFit/>
          </a:bodyPr>
          <a:lstStyle/>
          <a:p>
            <a:pPr algn="ctr"/>
            <a:r>
              <a:rPr lang="ru-RU" sz="2400" b="1">
                <a:solidFill>
                  <a:srgbClr val="663300"/>
                </a:solidFill>
                <a:latin typeface="Times New Roman" pitchFamily="18" charset="0"/>
              </a:rPr>
              <a:t>ВОЛКОВОЙ ОЛЬГИ ЮГОСЛАВОВНЫ, </a:t>
            </a:r>
            <a:r>
              <a:rPr lang="ru-RU" sz="2400" b="1">
                <a:solidFill>
                  <a:srgbClr val="336600"/>
                </a:solidFill>
                <a:latin typeface="Times New Roman" pitchFamily="18" charset="0"/>
              </a:rPr>
              <a:t>воспитателя</a:t>
            </a:r>
          </a:p>
        </p:txBody>
      </p:sp>
      <p:sp>
        <p:nvSpPr>
          <p:cNvPr id="13317" name="Rectangle 4"/>
          <p:cNvSpPr>
            <a:spLocks noChangeArrowheads="1"/>
          </p:cNvSpPr>
          <p:nvPr/>
        </p:nvSpPr>
        <p:spPr bwMode="auto">
          <a:xfrm>
            <a:off x="1941513" y="5821363"/>
            <a:ext cx="6110287" cy="457200"/>
          </a:xfrm>
          <a:prstGeom prst="rect">
            <a:avLst/>
          </a:prstGeom>
          <a:noFill/>
          <a:ln w="9525">
            <a:noFill/>
            <a:miter lim="800000"/>
            <a:headEnd/>
            <a:tailEnd/>
          </a:ln>
        </p:spPr>
        <p:txBody>
          <a:bodyPr anchor="ctr">
            <a:spAutoFit/>
          </a:bodyPr>
          <a:lstStyle/>
          <a:p>
            <a:pPr algn="ctr"/>
            <a:r>
              <a:rPr lang="ru-RU" sz="2400" b="1">
                <a:solidFill>
                  <a:srgbClr val="663300"/>
                </a:solidFill>
                <a:latin typeface="Times New Roman" pitchFamily="18" charset="0"/>
              </a:rPr>
              <a:t>2017</a:t>
            </a:r>
            <a:endParaRPr lang="ru-RU" sz="2400" b="1">
              <a:solidFill>
                <a:srgbClr val="336600"/>
              </a:solidFill>
              <a:latin typeface="Times New Roman" pitchFamily="18" charset="0"/>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Прямоугольник 7"/>
          <p:cNvSpPr>
            <a:spLocks noChangeArrowheads="1"/>
          </p:cNvSpPr>
          <p:nvPr/>
        </p:nvSpPr>
        <p:spPr bwMode="auto">
          <a:xfrm>
            <a:off x="301625" y="530225"/>
            <a:ext cx="8562975" cy="6203950"/>
          </a:xfrm>
          <a:prstGeom prst="rect">
            <a:avLst/>
          </a:prstGeom>
          <a:noFill/>
          <a:ln w="9525">
            <a:noFill/>
            <a:miter lim="800000"/>
            <a:headEnd/>
            <a:tailEnd/>
          </a:ln>
        </p:spPr>
        <p:txBody>
          <a:bodyPr>
            <a:spAutoFit/>
          </a:bodyPr>
          <a:lstStyle/>
          <a:p>
            <a:pPr algn="just"/>
            <a:r>
              <a:rPr lang="ru-RU" sz="1600">
                <a:latin typeface="Times New Roman" pitchFamily="18" charset="0"/>
              </a:rPr>
              <a:t>29.01.18</a:t>
            </a:r>
          </a:p>
          <a:p>
            <a:pPr algn="just"/>
            <a:r>
              <a:rPr lang="ru-RU" sz="1600">
                <a:latin typeface="Times New Roman" pitchFamily="18" charset="0"/>
              </a:rPr>
              <a:t>«</a:t>
            </a:r>
            <a:r>
              <a:rPr lang="ru-RU" sz="1600" b="1">
                <a:latin typeface="Times New Roman" pitchFamily="18" charset="0"/>
              </a:rPr>
              <a:t>Ночь и горы</a:t>
            </a:r>
            <a:r>
              <a:rPr lang="ru-RU" sz="1600">
                <a:latin typeface="Times New Roman" pitchFamily="18" charset="0"/>
              </a:rPr>
              <a:t>» (мятая бумага, обрывная аппликация)</a:t>
            </a:r>
          </a:p>
          <a:p>
            <a:pPr algn="just"/>
            <a:r>
              <a:rPr lang="ru-RU" sz="1600" u="sng">
                <a:latin typeface="Times New Roman" pitchFamily="18" charset="0"/>
              </a:rPr>
              <a:t>Задачи:</a:t>
            </a:r>
            <a:r>
              <a:rPr lang="ru-RU" sz="1600">
                <a:latin typeface="Times New Roman" pitchFamily="18" charset="0"/>
              </a:rPr>
              <a:t> Развивать чувство цвета. Закреплять умения нетрадиционного метода рисования – обрывание бумаги.</a:t>
            </a:r>
          </a:p>
          <a:p>
            <a:pPr algn="just"/>
            <a:endParaRPr lang="ru-RU" sz="1600">
              <a:latin typeface="Times New Roman" pitchFamily="18" charset="0"/>
            </a:endParaRPr>
          </a:p>
          <a:p>
            <a:pPr algn="just"/>
            <a:r>
              <a:rPr lang="ru-RU" sz="1600">
                <a:latin typeface="Times New Roman" pitchFamily="18" charset="0"/>
              </a:rPr>
              <a:t>05.02.18</a:t>
            </a:r>
          </a:p>
          <a:p>
            <a:pPr algn="just"/>
            <a:r>
              <a:rPr lang="ru-RU" sz="1600">
                <a:latin typeface="Times New Roman" pitchFamily="18" charset="0"/>
              </a:rPr>
              <a:t>«</a:t>
            </a:r>
            <a:r>
              <a:rPr lang="ru-RU" sz="1600" b="1">
                <a:latin typeface="Times New Roman" pitchFamily="18" charset="0"/>
              </a:rPr>
              <a:t>Веселые зверюшки</a:t>
            </a:r>
            <a:r>
              <a:rPr lang="ru-RU" sz="1600">
                <a:latin typeface="Times New Roman" pitchFamily="18" charset="0"/>
              </a:rPr>
              <a:t>» (аппликация из отпечатков ладоней + дорисовывание)</a:t>
            </a:r>
          </a:p>
          <a:p>
            <a:pPr algn="just"/>
            <a:r>
              <a:rPr lang="ru-RU" sz="1600" u="sng">
                <a:latin typeface="Times New Roman" pitchFamily="18" charset="0"/>
              </a:rPr>
              <a:t>Задачи:</a:t>
            </a:r>
            <a:r>
              <a:rPr lang="ru-RU" sz="1600">
                <a:latin typeface="Times New Roman" pitchFamily="18" charset="0"/>
              </a:rPr>
              <a:t> Закреплять технику печатанья ладошками. Учить наносить краску быстро и делать отпечатки. Развивать цветовосприятия.</a:t>
            </a:r>
          </a:p>
          <a:p>
            <a:pPr algn="just"/>
            <a:endParaRPr lang="ru-RU" sz="1600">
              <a:latin typeface="Times New Roman" pitchFamily="18" charset="0"/>
            </a:endParaRPr>
          </a:p>
          <a:p>
            <a:pPr algn="just"/>
            <a:r>
              <a:rPr lang="ru-RU" sz="1600">
                <a:latin typeface="Times New Roman" pitchFamily="18" charset="0"/>
              </a:rPr>
              <a:t>12.02.18</a:t>
            </a:r>
          </a:p>
          <a:p>
            <a:pPr algn="just"/>
            <a:r>
              <a:rPr lang="ru-RU" sz="1600">
                <a:latin typeface="Times New Roman" pitchFamily="18" charset="0"/>
              </a:rPr>
              <a:t>«</a:t>
            </a:r>
            <a:r>
              <a:rPr lang="ru-RU" sz="1600" b="1">
                <a:latin typeface="Times New Roman" pitchFamily="18" charset="0"/>
              </a:rPr>
              <a:t>Военные корабли</a:t>
            </a:r>
            <a:r>
              <a:rPr lang="ru-RU" sz="1600">
                <a:latin typeface="Times New Roman" pitchFamily="18" charset="0"/>
              </a:rPr>
              <a:t>» (шаблон + пластилин)</a:t>
            </a:r>
          </a:p>
          <a:p>
            <a:pPr algn="just"/>
            <a:r>
              <a:rPr lang="ru-RU" sz="1600" u="sng">
                <a:latin typeface="Times New Roman" pitchFamily="18" charset="0"/>
              </a:rPr>
              <a:t>Задача:</a:t>
            </a:r>
            <a:r>
              <a:rPr lang="ru-RU" sz="1600">
                <a:latin typeface="Times New Roman" pitchFamily="18" charset="0"/>
              </a:rPr>
              <a:t> Закрепить методы рисования шаблонографией и техники создания изображения с помощью пластилинографии.</a:t>
            </a:r>
          </a:p>
          <a:p>
            <a:pPr algn="just"/>
            <a:endParaRPr lang="ru-RU" sz="1600">
              <a:latin typeface="Times New Roman" pitchFamily="18" charset="0"/>
            </a:endParaRPr>
          </a:p>
          <a:p>
            <a:pPr algn="just"/>
            <a:r>
              <a:rPr lang="ru-RU" sz="1600">
                <a:latin typeface="Times New Roman" pitchFamily="18" charset="0"/>
              </a:rPr>
              <a:t>19.02.18</a:t>
            </a:r>
          </a:p>
          <a:p>
            <a:pPr algn="just"/>
            <a:r>
              <a:rPr lang="ru-RU" sz="1600">
                <a:latin typeface="Times New Roman" pitchFamily="18" charset="0"/>
              </a:rPr>
              <a:t>«</a:t>
            </a:r>
            <a:r>
              <a:rPr lang="ru-RU" sz="1600" b="1">
                <a:latin typeface="Times New Roman" pitchFamily="18" charset="0"/>
              </a:rPr>
              <a:t>Рисуем море</a:t>
            </a:r>
            <a:r>
              <a:rPr lang="ru-RU" sz="1600">
                <a:latin typeface="Times New Roman" pitchFamily="18" charset="0"/>
              </a:rPr>
              <a:t>» (рисование крупой) </a:t>
            </a:r>
          </a:p>
          <a:p>
            <a:pPr algn="just"/>
            <a:r>
              <a:rPr lang="ru-RU" sz="1600" u="sng">
                <a:latin typeface="Times New Roman" pitchFamily="18" charset="0"/>
              </a:rPr>
              <a:t>Задачи:</a:t>
            </a:r>
            <a:r>
              <a:rPr lang="ru-RU" sz="1600">
                <a:latin typeface="Times New Roman" pitchFamily="18" charset="0"/>
              </a:rPr>
              <a:t> Закрепляем технику рисования с помощью круп.</a:t>
            </a:r>
          </a:p>
          <a:p>
            <a:pPr algn="just"/>
            <a:endParaRPr lang="ru-RU" sz="1600">
              <a:latin typeface="Times New Roman" pitchFamily="18" charset="0"/>
            </a:endParaRPr>
          </a:p>
          <a:p>
            <a:pPr algn="just"/>
            <a:r>
              <a:rPr lang="ru-RU" sz="1600">
                <a:latin typeface="Times New Roman" pitchFamily="18" charset="0"/>
              </a:rPr>
              <a:t>26.02.18</a:t>
            </a:r>
          </a:p>
          <a:p>
            <a:pPr algn="just"/>
            <a:r>
              <a:rPr lang="ru-RU" sz="1600">
                <a:latin typeface="Times New Roman" pitchFamily="18" charset="0"/>
              </a:rPr>
              <a:t>«</a:t>
            </a:r>
            <a:r>
              <a:rPr lang="ru-RU" sz="1600" b="1">
                <a:latin typeface="Times New Roman" pitchFamily="18" charset="0"/>
              </a:rPr>
              <a:t>Рисуем по шаблону</a:t>
            </a:r>
            <a:r>
              <a:rPr lang="ru-RU" sz="1600">
                <a:latin typeface="Times New Roman" pitchFamily="18" charset="0"/>
              </a:rPr>
              <a:t>» (шаблонография)</a:t>
            </a:r>
          </a:p>
          <a:p>
            <a:pPr algn="just"/>
            <a:r>
              <a:rPr lang="ru-RU" sz="1600" u="sng">
                <a:latin typeface="Times New Roman" pitchFamily="18" charset="0"/>
              </a:rPr>
              <a:t>Задачи:</a:t>
            </a:r>
            <a:r>
              <a:rPr lang="ru-RU" sz="1600">
                <a:latin typeface="Times New Roman" pitchFamily="18" charset="0"/>
              </a:rPr>
              <a:t> Обучать способам изображения разных объектов приёмом обрисовывания готовых шаблонов разных геометрических форм. Развивать координацию движений, мелкую моторику рук.</a:t>
            </a:r>
          </a:p>
          <a:p>
            <a:endParaRPr lang="ru-RU" sz="1600">
              <a:latin typeface="Times New Roman" pitchFamily="18" charset="0"/>
            </a:endParaRPr>
          </a:p>
        </p:txBody>
      </p:sp>
      <p:pic>
        <p:nvPicPr>
          <p:cNvPr id="5" name="Рисунок 4"/>
          <p:cNvPicPr>
            <a:picLocks noChangeAspect="1"/>
          </p:cNvPicPr>
          <p:nvPr/>
        </p:nvPicPr>
        <p:blipFill>
          <a:blip r:embed="rId3" cstate="print">
            <a:duotone>
              <a:prstClr val="black"/>
              <a:srgbClr val="800080">
                <a:tint val="45000"/>
                <a:satMod val="400000"/>
              </a:srgbClr>
            </a:duotone>
            <a:extLst/>
          </a:blip>
          <a:stretch>
            <a:fillRect/>
          </a:stretch>
        </p:blipFill>
        <p:spPr>
          <a:xfrm>
            <a:off x="7423793" y="5278244"/>
            <a:ext cx="1397261" cy="14415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Прямоугольник 7"/>
          <p:cNvSpPr>
            <a:spLocks noChangeArrowheads="1"/>
          </p:cNvSpPr>
          <p:nvPr/>
        </p:nvSpPr>
        <p:spPr bwMode="auto">
          <a:xfrm>
            <a:off x="301625" y="530225"/>
            <a:ext cx="8562975" cy="5226050"/>
          </a:xfrm>
          <a:prstGeom prst="rect">
            <a:avLst/>
          </a:prstGeom>
          <a:noFill/>
          <a:ln w="9525">
            <a:noFill/>
            <a:miter lim="800000"/>
            <a:headEnd/>
            <a:tailEnd/>
          </a:ln>
        </p:spPr>
        <p:txBody>
          <a:bodyPr>
            <a:spAutoFit/>
          </a:bodyPr>
          <a:lstStyle/>
          <a:p>
            <a:pPr algn="just"/>
            <a:r>
              <a:rPr lang="ru-RU" sz="1600">
                <a:latin typeface="Times New Roman" pitchFamily="18" charset="0"/>
              </a:rPr>
              <a:t>05.03.18</a:t>
            </a:r>
          </a:p>
          <a:p>
            <a:pPr algn="just"/>
            <a:r>
              <a:rPr lang="ru-RU" sz="1600">
                <a:latin typeface="Times New Roman" pitchFamily="18" charset="0"/>
              </a:rPr>
              <a:t>«</a:t>
            </a:r>
            <a:r>
              <a:rPr lang="ru-RU" sz="1600" b="1">
                <a:latin typeface="Times New Roman" pitchFamily="18" charset="0"/>
              </a:rPr>
              <a:t>Цветик - разноцветик</a:t>
            </a:r>
            <a:r>
              <a:rPr lang="ru-RU" sz="1600">
                <a:latin typeface="Times New Roman" pitchFamily="18" charset="0"/>
              </a:rPr>
              <a:t>» (смешивание цветов гуаши)</a:t>
            </a:r>
          </a:p>
          <a:p>
            <a:pPr algn="just"/>
            <a:r>
              <a:rPr lang="ru-RU" sz="1600" u="sng">
                <a:latin typeface="Times New Roman" pitchFamily="18" charset="0"/>
              </a:rPr>
              <a:t>Задачи:</a:t>
            </a:r>
            <a:r>
              <a:rPr lang="ru-RU" sz="1600">
                <a:latin typeface="Times New Roman" pitchFamily="18" charset="0"/>
              </a:rPr>
              <a:t> Закрепить представления детей о цветовом многooбразии, ознакомить с хроматическими (основными) и ахроматическими цветами. Расширить знания цветовой гаммы путем введения новых оттенков, освоения способов их получения. Закрепить навык закрашивания внутри контура. Развивать у ребят чувственно-эмоциональное восприятие окружающего мира.</a:t>
            </a:r>
          </a:p>
          <a:p>
            <a:pPr algn="just"/>
            <a:endParaRPr lang="ru-RU" sz="1600">
              <a:latin typeface="Times New Roman" pitchFamily="18" charset="0"/>
            </a:endParaRPr>
          </a:p>
          <a:p>
            <a:pPr algn="just"/>
            <a:r>
              <a:rPr lang="ru-RU" sz="1600">
                <a:latin typeface="Times New Roman" pitchFamily="18" charset="0"/>
              </a:rPr>
              <a:t>12.03.18</a:t>
            </a:r>
          </a:p>
          <a:p>
            <a:pPr algn="just"/>
            <a:r>
              <a:rPr lang="ru-RU" sz="1600">
                <a:latin typeface="Times New Roman" pitchFamily="18" charset="0"/>
              </a:rPr>
              <a:t>«</a:t>
            </a:r>
            <a:r>
              <a:rPr lang="ru-RU" sz="1600" b="1">
                <a:latin typeface="Times New Roman" pitchFamily="18" charset="0"/>
              </a:rPr>
              <a:t>Медведь на льдине</a:t>
            </a:r>
            <a:r>
              <a:rPr lang="ru-RU" sz="1600">
                <a:latin typeface="Times New Roman" pitchFamily="18" charset="0"/>
              </a:rPr>
              <a:t>» (шаблон+ рисование крупой)</a:t>
            </a:r>
          </a:p>
          <a:p>
            <a:pPr algn="just"/>
            <a:r>
              <a:rPr lang="ru-RU" sz="1600" u="sng">
                <a:latin typeface="Times New Roman" pitchFamily="18" charset="0"/>
              </a:rPr>
              <a:t>Задача:</a:t>
            </a:r>
            <a:r>
              <a:rPr lang="ru-RU" sz="1600">
                <a:latin typeface="Times New Roman" pitchFamily="18" charset="0"/>
              </a:rPr>
              <a:t> Использовать метод рисование крупой по шаблону при творчестве детей по замыслу..</a:t>
            </a:r>
          </a:p>
          <a:p>
            <a:pPr algn="just"/>
            <a:endParaRPr lang="ru-RU" sz="1600">
              <a:latin typeface="Times New Roman" pitchFamily="18" charset="0"/>
            </a:endParaRPr>
          </a:p>
          <a:p>
            <a:pPr algn="just"/>
            <a:r>
              <a:rPr lang="ru-RU" sz="1600">
                <a:latin typeface="Times New Roman" pitchFamily="18" charset="0"/>
              </a:rPr>
              <a:t>19.03.18</a:t>
            </a:r>
          </a:p>
          <a:p>
            <a:pPr algn="just"/>
            <a:r>
              <a:rPr lang="ru-RU" sz="1600">
                <a:latin typeface="Times New Roman" pitchFamily="18" charset="0"/>
              </a:rPr>
              <a:t>«</a:t>
            </a:r>
            <a:r>
              <a:rPr lang="ru-RU" sz="1600" b="1">
                <a:latin typeface="Times New Roman" pitchFamily="18" charset="0"/>
              </a:rPr>
              <a:t>Пейзаж у озера</a:t>
            </a:r>
            <a:r>
              <a:rPr lang="ru-RU" sz="1600">
                <a:latin typeface="Times New Roman" pitchFamily="18" charset="0"/>
              </a:rPr>
              <a:t>» (монотипия пейзажная)</a:t>
            </a:r>
          </a:p>
          <a:p>
            <a:pPr algn="just"/>
            <a:r>
              <a:rPr lang="ru-RU" sz="1600" u="sng">
                <a:latin typeface="Times New Roman" pitchFamily="18" charset="0"/>
              </a:rPr>
              <a:t>Задача:</a:t>
            </a:r>
            <a:r>
              <a:rPr lang="ru-RU" sz="1600">
                <a:latin typeface="Times New Roman" pitchFamily="18" charset="0"/>
              </a:rPr>
              <a:t> Повторить технику монотипии, понятие «симметрия», развивать пространственное мышление Закрепить знания детей о пейзаже как жанре изобразительного искусства.</a:t>
            </a:r>
          </a:p>
          <a:p>
            <a:pPr algn="just"/>
            <a:r>
              <a:rPr lang="ru-RU" sz="1600">
                <a:latin typeface="Times New Roman" pitchFamily="18" charset="0"/>
              </a:rPr>
              <a:t>26.03.18</a:t>
            </a:r>
          </a:p>
          <a:p>
            <a:pPr algn="just"/>
            <a:endParaRPr lang="ru-RU" sz="1600" u="sng">
              <a:latin typeface="Times New Roman" pitchFamily="18" charset="0"/>
            </a:endParaRPr>
          </a:p>
          <a:p>
            <a:pPr algn="just"/>
            <a:r>
              <a:rPr lang="ru-RU" sz="1600" u="sng">
                <a:latin typeface="Times New Roman" pitchFamily="18" charset="0"/>
              </a:rPr>
              <a:t>Задача:</a:t>
            </a:r>
            <a:r>
              <a:rPr lang="ru-RU" sz="1600">
                <a:latin typeface="Times New Roman" pitchFamily="18" charset="0"/>
              </a:rPr>
              <a:t>«</a:t>
            </a:r>
            <a:r>
              <a:rPr lang="ru-RU" sz="1600" b="1">
                <a:latin typeface="Times New Roman" pitchFamily="18" charset="0"/>
              </a:rPr>
              <a:t>Строим дом</a:t>
            </a:r>
            <a:r>
              <a:rPr lang="ru-RU" sz="1600">
                <a:latin typeface="Times New Roman" pitchFamily="18" charset="0"/>
              </a:rPr>
              <a:t>» (обрывная аппликация)</a:t>
            </a:r>
          </a:p>
          <a:p>
            <a:pPr algn="just"/>
            <a:r>
              <a:rPr lang="ru-RU" sz="1600">
                <a:latin typeface="Times New Roman" pitchFamily="18" charset="0"/>
              </a:rPr>
              <a:t>Продолжать осваивать способ обрывной аппликации (мозаики).</a:t>
            </a:r>
          </a:p>
          <a:p>
            <a:endParaRPr lang="ru-RU" sz="1600">
              <a:latin typeface="Times New Roman" pitchFamily="18" charset="0"/>
            </a:endParaRPr>
          </a:p>
        </p:txBody>
      </p:sp>
      <p:pic>
        <p:nvPicPr>
          <p:cNvPr id="5" name="Рисунок 4"/>
          <p:cNvPicPr>
            <a:picLocks noChangeAspect="1"/>
          </p:cNvPicPr>
          <p:nvPr/>
        </p:nvPicPr>
        <p:blipFill>
          <a:blip r:embed="rId3" cstate="print">
            <a:duotone>
              <a:prstClr val="black"/>
              <a:schemeClr val="accent5">
                <a:tint val="45000"/>
                <a:satMod val="400000"/>
              </a:schemeClr>
            </a:duotone>
            <a:extLst/>
          </a:blip>
          <a:stretch>
            <a:fillRect/>
          </a:stretch>
        </p:blipFill>
        <p:spPr>
          <a:xfrm>
            <a:off x="7284445" y="5021943"/>
            <a:ext cx="1580153" cy="163020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Прямоугольник 7"/>
          <p:cNvSpPr>
            <a:spLocks noChangeArrowheads="1"/>
          </p:cNvSpPr>
          <p:nvPr/>
        </p:nvSpPr>
        <p:spPr bwMode="auto">
          <a:xfrm>
            <a:off x="301625" y="530225"/>
            <a:ext cx="8562975" cy="5226050"/>
          </a:xfrm>
          <a:prstGeom prst="rect">
            <a:avLst/>
          </a:prstGeom>
          <a:noFill/>
          <a:ln w="9525">
            <a:noFill/>
            <a:miter lim="800000"/>
            <a:headEnd/>
            <a:tailEnd/>
          </a:ln>
        </p:spPr>
        <p:txBody>
          <a:bodyPr>
            <a:spAutoFit/>
          </a:bodyPr>
          <a:lstStyle/>
          <a:p>
            <a:pPr algn="just"/>
            <a:r>
              <a:rPr lang="ru-RU" sz="1600">
                <a:latin typeface="Times New Roman" pitchFamily="18" charset="0"/>
              </a:rPr>
              <a:t>02.04.18</a:t>
            </a:r>
          </a:p>
          <a:p>
            <a:pPr algn="just"/>
            <a:r>
              <a:rPr lang="ru-RU" sz="1600">
                <a:latin typeface="Times New Roman" pitchFamily="18" charset="0"/>
              </a:rPr>
              <a:t>«</a:t>
            </a:r>
            <a:r>
              <a:rPr lang="ru-RU" sz="1600" b="1">
                <a:latin typeface="Times New Roman" pitchFamily="18" charset="0"/>
              </a:rPr>
              <a:t>Весеннее небо</a:t>
            </a:r>
            <a:r>
              <a:rPr lang="ru-RU" sz="1600">
                <a:latin typeface="Times New Roman" pitchFamily="18" charset="0"/>
              </a:rPr>
              <a:t>» (рисование крупой)</a:t>
            </a:r>
          </a:p>
          <a:p>
            <a:pPr algn="just"/>
            <a:r>
              <a:rPr lang="ru-RU" sz="1600" u="sng">
                <a:latin typeface="Times New Roman" pitchFamily="18" charset="0"/>
              </a:rPr>
              <a:t>Задача:</a:t>
            </a:r>
            <a:r>
              <a:rPr lang="ru-RU" sz="1600">
                <a:latin typeface="Times New Roman" pitchFamily="18" charset="0"/>
              </a:rPr>
              <a:t> Создать условия для свободного экспериментирования детей с разными видами круп для изображения творческой работы по замыслу. </a:t>
            </a:r>
          </a:p>
          <a:p>
            <a:pPr algn="just"/>
            <a:endParaRPr lang="ru-RU" sz="1600">
              <a:latin typeface="Times New Roman" pitchFamily="18" charset="0"/>
            </a:endParaRPr>
          </a:p>
          <a:p>
            <a:pPr algn="just"/>
            <a:r>
              <a:rPr lang="ru-RU" sz="1600">
                <a:latin typeface="Times New Roman" pitchFamily="18" charset="0"/>
              </a:rPr>
              <a:t>09.04.18</a:t>
            </a:r>
          </a:p>
          <a:p>
            <a:pPr algn="just"/>
            <a:r>
              <a:rPr lang="ru-RU" sz="1600">
                <a:latin typeface="Times New Roman" pitchFamily="18" charset="0"/>
              </a:rPr>
              <a:t>«</a:t>
            </a:r>
            <a:r>
              <a:rPr lang="ru-RU" sz="1600" b="1">
                <a:latin typeface="Times New Roman" pitchFamily="18" charset="0"/>
              </a:rPr>
              <a:t>Ракета</a:t>
            </a:r>
            <a:r>
              <a:rPr lang="ru-RU" sz="1600">
                <a:latin typeface="Times New Roman" pitchFamily="18" charset="0"/>
              </a:rPr>
              <a:t>» (оригами + аппликация)</a:t>
            </a:r>
          </a:p>
          <a:p>
            <a:pPr algn="just"/>
            <a:r>
              <a:rPr lang="ru-RU" sz="1600" u="sng">
                <a:latin typeface="Times New Roman" pitchFamily="18" charset="0"/>
              </a:rPr>
              <a:t>Задача:</a:t>
            </a:r>
            <a:r>
              <a:rPr lang="ru-RU" sz="1600">
                <a:latin typeface="Times New Roman" pitchFamily="18" charset="0"/>
              </a:rPr>
              <a:t> Продолжать знакомить детей с техникой оригами, учить совмещать  продукт оригами с традиционной аппликацией.</a:t>
            </a:r>
          </a:p>
          <a:p>
            <a:pPr algn="just"/>
            <a:endParaRPr lang="ru-RU" sz="1600">
              <a:latin typeface="Times New Roman" pitchFamily="18" charset="0"/>
            </a:endParaRPr>
          </a:p>
          <a:p>
            <a:pPr algn="just"/>
            <a:r>
              <a:rPr lang="ru-RU" sz="1600">
                <a:latin typeface="Times New Roman" pitchFamily="18" charset="0"/>
              </a:rPr>
              <a:t>29.04.18</a:t>
            </a:r>
          </a:p>
          <a:p>
            <a:pPr algn="just"/>
            <a:r>
              <a:rPr lang="ru-RU" sz="1600">
                <a:latin typeface="Times New Roman" pitchFamily="18" charset="0"/>
              </a:rPr>
              <a:t>«</a:t>
            </a:r>
            <a:r>
              <a:rPr lang="ru-RU" sz="1600" b="1">
                <a:latin typeface="Times New Roman" pitchFamily="18" charset="0"/>
              </a:rPr>
              <a:t>Солнышко</a:t>
            </a:r>
            <a:r>
              <a:rPr lang="ru-RU" sz="1600">
                <a:latin typeface="Times New Roman" pitchFamily="18" charset="0"/>
              </a:rPr>
              <a:t>» (рисование ладошками)</a:t>
            </a:r>
          </a:p>
          <a:p>
            <a:pPr algn="just"/>
            <a:r>
              <a:rPr lang="ru-RU" sz="1600" u="sng">
                <a:latin typeface="Times New Roman" pitchFamily="18" charset="0"/>
              </a:rPr>
              <a:t>Задача:</a:t>
            </a:r>
            <a:r>
              <a:rPr lang="ru-RU" sz="1600">
                <a:latin typeface="Times New Roman" pitchFamily="18" charset="0"/>
              </a:rPr>
              <a:t> Закреплять технику рисования - печатанья ладошками. Учить наносить на лист бумаги с помощью ладони краску быстро и делать отпечатки – рисунки. </a:t>
            </a:r>
          </a:p>
          <a:p>
            <a:pPr algn="just"/>
            <a:endParaRPr lang="ru-RU" sz="1600">
              <a:latin typeface="Times New Roman" pitchFamily="18" charset="0"/>
            </a:endParaRPr>
          </a:p>
          <a:p>
            <a:pPr algn="just"/>
            <a:r>
              <a:rPr lang="ru-RU" sz="1600">
                <a:latin typeface="Times New Roman" pitchFamily="18" charset="0"/>
              </a:rPr>
              <a:t>06.05.18</a:t>
            </a:r>
          </a:p>
          <a:p>
            <a:pPr algn="just"/>
            <a:r>
              <a:rPr lang="ru-RU" sz="1600">
                <a:latin typeface="Times New Roman" pitchFamily="18" charset="0"/>
              </a:rPr>
              <a:t>«</a:t>
            </a:r>
            <a:r>
              <a:rPr lang="ru-RU" sz="1600" b="1">
                <a:latin typeface="Times New Roman" pitchFamily="18" charset="0"/>
              </a:rPr>
              <a:t>Праздничный салют над городом</a:t>
            </a:r>
            <a:r>
              <a:rPr lang="ru-RU" sz="1600">
                <a:latin typeface="Times New Roman" pitchFamily="18" charset="0"/>
              </a:rPr>
              <a:t>» (рисование крупой + кляксография)</a:t>
            </a:r>
          </a:p>
          <a:p>
            <a:pPr algn="just"/>
            <a:r>
              <a:rPr lang="ru-RU" sz="1600" u="sng">
                <a:latin typeface="Times New Roman" pitchFamily="18" charset="0"/>
              </a:rPr>
              <a:t>Задачи:</a:t>
            </a:r>
            <a:r>
              <a:rPr lang="ru-RU" sz="1600">
                <a:latin typeface="Times New Roman" pitchFamily="18" charset="0"/>
              </a:rPr>
              <a:t> Формировать у детей представление о подвиге народа, который встал на защиту своей Родины в гoды Великой Отечественной войны. Закрепить свойства разных материалов, используемых в работе: акварель и разные виды круп. Освоить технику изображения  -  кляксография.</a:t>
            </a:r>
          </a:p>
        </p:txBody>
      </p:sp>
      <p:pic>
        <p:nvPicPr>
          <p:cNvPr id="5" name="Рисунок 4"/>
          <p:cNvPicPr>
            <a:picLocks noChangeAspect="1"/>
          </p:cNvPicPr>
          <p:nvPr/>
        </p:nvPicPr>
        <p:blipFill>
          <a:blip r:embed="rId3" cstate="print">
            <a:duotone>
              <a:prstClr val="black"/>
              <a:srgbClr val="FF6600">
                <a:tint val="45000"/>
                <a:satMod val="400000"/>
              </a:srgbClr>
            </a:duotone>
            <a:extLst/>
          </a:blip>
          <a:stretch>
            <a:fillRect/>
          </a:stretch>
        </p:blipFill>
        <p:spPr>
          <a:xfrm>
            <a:off x="7268682" y="4808372"/>
            <a:ext cx="1720840" cy="177534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Прямоугольник 7"/>
          <p:cNvSpPr>
            <a:spLocks noChangeArrowheads="1"/>
          </p:cNvSpPr>
          <p:nvPr/>
        </p:nvSpPr>
        <p:spPr bwMode="auto">
          <a:xfrm>
            <a:off x="301625" y="530225"/>
            <a:ext cx="8562975" cy="4737100"/>
          </a:xfrm>
          <a:prstGeom prst="rect">
            <a:avLst/>
          </a:prstGeom>
          <a:noFill/>
          <a:ln w="9525">
            <a:noFill/>
            <a:miter lim="800000"/>
            <a:headEnd/>
            <a:tailEnd/>
          </a:ln>
        </p:spPr>
        <p:txBody>
          <a:bodyPr>
            <a:spAutoFit/>
          </a:bodyPr>
          <a:lstStyle/>
          <a:p>
            <a:pPr algn="just"/>
            <a:r>
              <a:rPr lang="ru-RU" sz="1600">
                <a:latin typeface="Times New Roman" pitchFamily="18" charset="0"/>
              </a:rPr>
              <a:t>13.05.18</a:t>
            </a:r>
          </a:p>
          <a:p>
            <a:pPr algn="just"/>
            <a:r>
              <a:rPr lang="ru-RU" sz="1600">
                <a:latin typeface="Times New Roman" pitchFamily="18" charset="0"/>
              </a:rPr>
              <a:t>«</a:t>
            </a:r>
            <a:r>
              <a:rPr lang="ru-RU" sz="1600" b="1">
                <a:latin typeface="Times New Roman" pitchFamily="18" charset="0"/>
              </a:rPr>
              <a:t>Верблюд в пустыне</a:t>
            </a:r>
            <a:r>
              <a:rPr lang="ru-RU" sz="1600">
                <a:latin typeface="Times New Roman" pitchFamily="18" charset="0"/>
              </a:rPr>
              <a:t>» (расчесывание краски)</a:t>
            </a:r>
          </a:p>
          <a:p>
            <a:pPr algn="just"/>
            <a:r>
              <a:rPr lang="ru-RU" sz="1600" u="sng">
                <a:latin typeface="Times New Roman" pitchFamily="18" charset="0"/>
              </a:rPr>
              <a:t>Задачи:</a:t>
            </a:r>
            <a:r>
              <a:rPr lang="ru-RU" sz="1600">
                <a:latin typeface="Times New Roman" pitchFamily="18" charset="0"/>
              </a:rPr>
              <a:t> Воспитывать у детей интереса к природе разных климатических зон. Расширить представления о пустыне, развитие умения передавать свои впечатления в рисунке. Познакомить с новым приёмом рисования- «расчесывание» краски зубной щёткой. Освоить нового графического знака - волнистая линия, отработка плавного, непрерывного движения руки. Закрепить умения передавать колорит, характерный для пустыни, подбирая нужные цвета.</a:t>
            </a:r>
          </a:p>
          <a:p>
            <a:pPr algn="just"/>
            <a:endParaRPr lang="ru-RU" sz="1600">
              <a:latin typeface="Times New Roman" pitchFamily="18" charset="0"/>
            </a:endParaRPr>
          </a:p>
          <a:p>
            <a:pPr algn="just"/>
            <a:endParaRPr lang="ru-RU" sz="1600">
              <a:latin typeface="Times New Roman" pitchFamily="18" charset="0"/>
            </a:endParaRPr>
          </a:p>
          <a:p>
            <a:pPr algn="just"/>
            <a:r>
              <a:rPr lang="ru-RU" sz="1600">
                <a:latin typeface="Times New Roman" pitchFamily="18" charset="0"/>
              </a:rPr>
              <a:t>23.05.18</a:t>
            </a:r>
          </a:p>
          <a:p>
            <a:pPr algn="just"/>
            <a:r>
              <a:rPr lang="ru-RU" sz="1600" u="sng">
                <a:latin typeface="Times New Roman" pitchFamily="18" charset="0"/>
              </a:rPr>
              <a:t>Задача:</a:t>
            </a:r>
            <a:r>
              <a:rPr lang="ru-RU" sz="1600" b="1">
                <a:latin typeface="Times New Roman" pitchFamily="18" charset="0"/>
              </a:rPr>
              <a:t>«Солнечное поле</a:t>
            </a:r>
            <a:r>
              <a:rPr lang="ru-RU" sz="1600">
                <a:latin typeface="Times New Roman" pitchFamily="18" charset="0"/>
              </a:rPr>
              <a:t>» (рисование крупой)</a:t>
            </a:r>
          </a:p>
          <a:p>
            <a:pPr algn="just"/>
            <a:r>
              <a:rPr lang="ru-RU" sz="1600">
                <a:latin typeface="Times New Roman" pitchFamily="18" charset="0"/>
              </a:rPr>
              <a:t>Продолжаем закреплять у детей умения использовать в </a:t>
            </a:r>
          </a:p>
          <a:p>
            <a:pPr algn="just"/>
            <a:r>
              <a:rPr lang="ru-RU" sz="1600">
                <a:latin typeface="Times New Roman" pitchFamily="18" charset="0"/>
              </a:rPr>
              <a:t>изобразительной деятельности разнообразие круп </a:t>
            </a:r>
          </a:p>
          <a:p>
            <a:pPr algn="just"/>
            <a:r>
              <a:rPr lang="ru-RU" sz="1600">
                <a:latin typeface="Times New Roman" pitchFamily="18" charset="0"/>
              </a:rPr>
              <a:t>(самостоятельно придумать сюжет рисунка).</a:t>
            </a:r>
          </a:p>
          <a:p>
            <a:pPr algn="just"/>
            <a:endParaRPr lang="ru-RU" sz="1600">
              <a:latin typeface="Times New Roman" pitchFamily="18" charset="0"/>
            </a:endParaRPr>
          </a:p>
          <a:p>
            <a:pPr algn="just"/>
            <a:endParaRPr lang="ru-RU" sz="1600">
              <a:latin typeface="Times New Roman" pitchFamily="18" charset="0"/>
            </a:endParaRPr>
          </a:p>
          <a:p>
            <a:pPr algn="just"/>
            <a:r>
              <a:rPr lang="ru-RU" sz="1600">
                <a:latin typeface="Times New Roman" pitchFamily="18" charset="0"/>
              </a:rPr>
              <a:t>30.05.2017 </a:t>
            </a:r>
            <a:r>
              <a:rPr lang="ru-RU" sz="1600" b="1">
                <a:latin typeface="Times New Roman" pitchFamily="18" charset="0"/>
              </a:rPr>
              <a:t>«ГАЛЕРЕЯ ИСКУССТВА»</a:t>
            </a:r>
          </a:p>
          <a:p>
            <a:pPr algn="just"/>
            <a:r>
              <a:rPr lang="ru-RU" sz="1600" u="sng">
                <a:latin typeface="Times New Roman" pitchFamily="18" charset="0"/>
              </a:rPr>
              <a:t>Цель:</a:t>
            </a:r>
            <a:r>
              <a:rPr lang="ru-RU" sz="1600">
                <a:latin typeface="Times New Roman" pitchFamily="18" charset="0"/>
              </a:rPr>
              <a:t> Выставка продуктов детского творчества по теме самообразования.</a:t>
            </a:r>
          </a:p>
        </p:txBody>
      </p:sp>
      <p:sp>
        <p:nvSpPr>
          <p:cNvPr id="25603" name="Прямоугольник 1"/>
          <p:cNvSpPr>
            <a:spLocks noChangeArrowheads="1"/>
          </p:cNvSpPr>
          <p:nvPr/>
        </p:nvSpPr>
        <p:spPr bwMode="auto">
          <a:xfrm>
            <a:off x="855663" y="1684338"/>
            <a:ext cx="7896225" cy="338137"/>
          </a:xfrm>
          <a:prstGeom prst="rect">
            <a:avLst/>
          </a:prstGeom>
          <a:noFill/>
          <a:ln w="9525">
            <a:noFill/>
            <a:miter lim="800000"/>
            <a:headEnd/>
            <a:tailEnd/>
          </a:ln>
        </p:spPr>
        <p:txBody>
          <a:bodyPr>
            <a:spAutoFit/>
          </a:bodyPr>
          <a:lstStyle/>
          <a:p>
            <a:r>
              <a:rPr lang="ru-RU" sz="1600"/>
              <a:t>.</a:t>
            </a:r>
          </a:p>
        </p:txBody>
      </p:sp>
      <p:pic>
        <p:nvPicPr>
          <p:cNvPr id="25604" name="Рисунок 2"/>
          <p:cNvPicPr>
            <a:picLocks noChangeAspect="1"/>
          </p:cNvPicPr>
          <p:nvPr/>
        </p:nvPicPr>
        <p:blipFill>
          <a:blip r:embed="rId3"/>
          <a:srcRect/>
          <a:stretch>
            <a:fillRect/>
          </a:stretch>
        </p:blipFill>
        <p:spPr bwMode="auto">
          <a:xfrm>
            <a:off x="7064375" y="4532313"/>
            <a:ext cx="1758950" cy="1974850"/>
          </a:xfrm>
          <a:prstGeom prst="rect">
            <a:avLst/>
          </a:prstGeom>
          <a:noFill/>
          <a:ln w="9525">
            <a:noFill/>
            <a:miter lim="800000"/>
            <a:headEnd/>
            <a:tailEnd/>
          </a:ln>
        </p:spPr>
      </p:pic>
      <p:pic>
        <p:nvPicPr>
          <p:cNvPr id="25605" name="Рисунок 5"/>
          <p:cNvPicPr>
            <a:picLocks noChangeAspect="1"/>
          </p:cNvPicPr>
          <p:nvPr/>
        </p:nvPicPr>
        <p:blipFill>
          <a:blip r:embed="rId4"/>
          <a:srcRect/>
          <a:stretch>
            <a:fillRect/>
          </a:stretch>
        </p:blipFill>
        <p:spPr bwMode="auto">
          <a:xfrm>
            <a:off x="5703888" y="2314575"/>
            <a:ext cx="2105025" cy="2171700"/>
          </a:xfrm>
          <a:prstGeom prst="rect">
            <a:avLst/>
          </a:prstGeom>
          <a:noFill/>
          <a:ln w="9525">
            <a:noFill/>
            <a:miter lim="800000"/>
            <a:headEnd/>
            <a:tailEnd/>
          </a:ln>
        </p:spPr>
      </p:pic>
      <p:sp>
        <p:nvSpPr>
          <p:cNvPr id="6" name="TextBox 5"/>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6626" name="Рисунок 1"/>
          <p:cNvPicPr>
            <a:picLocks noChangeAspect="1"/>
          </p:cNvPicPr>
          <p:nvPr/>
        </p:nvPicPr>
        <p:blipFill>
          <a:blip r:embed="rId3"/>
          <a:srcRect/>
          <a:stretch>
            <a:fillRect/>
          </a:stretch>
        </p:blipFill>
        <p:spPr bwMode="auto">
          <a:xfrm>
            <a:off x="261938" y="638175"/>
            <a:ext cx="2781300" cy="2781300"/>
          </a:xfrm>
          <a:prstGeom prst="rect">
            <a:avLst/>
          </a:prstGeom>
          <a:noFill/>
          <a:ln w="9525">
            <a:noFill/>
            <a:miter lim="800000"/>
            <a:headEnd/>
            <a:tailEnd/>
          </a:ln>
        </p:spPr>
      </p:pic>
      <p:pic>
        <p:nvPicPr>
          <p:cNvPr id="26627" name="Рисунок 2"/>
          <p:cNvPicPr>
            <a:picLocks noChangeAspect="1"/>
          </p:cNvPicPr>
          <p:nvPr/>
        </p:nvPicPr>
        <p:blipFill>
          <a:blip r:embed="rId4"/>
          <a:srcRect/>
          <a:stretch>
            <a:fillRect/>
          </a:stretch>
        </p:blipFill>
        <p:spPr bwMode="auto">
          <a:xfrm>
            <a:off x="6069013" y="390525"/>
            <a:ext cx="2667000" cy="2667000"/>
          </a:xfrm>
          <a:prstGeom prst="rect">
            <a:avLst/>
          </a:prstGeom>
          <a:noFill/>
          <a:ln w="9525">
            <a:noFill/>
            <a:miter lim="800000"/>
            <a:headEnd/>
            <a:tailEnd/>
          </a:ln>
        </p:spPr>
      </p:pic>
      <p:pic>
        <p:nvPicPr>
          <p:cNvPr id="26628" name="Рисунок 3"/>
          <p:cNvPicPr>
            <a:picLocks noChangeAspect="1"/>
          </p:cNvPicPr>
          <p:nvPr/>
        </p:nvPicPr>
        <p:blipFill>
          <a:blip r:embed="rId5"/>
          <a:srcRect/>
          <a:stretch>
            <a:fillRect/>
          </a:stretch>
        </p:blipFill>
        <p:spPr bwMode="auto">
          <a:xfrm>
            <a:off x="5343525" y="3670300"/>
            <a:ext cx="2705100" cy="2705100"/>
          </a:xfrm>
          <a:prstGeom prst="rect">
            <a:avLst/>
          </a:prstGeom>
          <a:noFill/>
          <a:ln w="9525">
            <a:noFill/>
            <a:miter lim="800000"/>
            <a:headEnd/>
            <a:tailEnd/>
          </a:ln>
        </p:spPr>
      </p:pic>
      <p:pic>
        <p:nvPicPr>
          <p:cNvPr id="26629" name="Рисунок 4"/>
          <p:cNvPicPr>
            <a:picLocks noChangeAspect="1"/>
          </p:cNvPicPr>
          <p:nvPr/>
        </p:nvPicPr>
        <p:blipFill>
          <a:blip r:embed="rId6"/>
          <a:srcRect/>
          <a:stretch>
            <a:fillRect/>
          </a:stretch>
        </p:blipFill>
        <p:spPr bwMode="auto">
          <a:xfrm>
            <a:off x="1768475" y="3616325"/>
            <a:ext cx="2714625" cy="2714625"/>
          </a:xfrm>
          <a:prstGeom prst="rect">
            <a:avLst/>
          </a:prstGeom>
          <a:noFill/>
          <a:ln w="9525">
            <a:noFill/>
            <a:miter lim="800000"/>
            <a:headEnd/>
            <a:tailEnd/>
          </a:ln>
        </p:spPr>
      </p:pic>
      <p:sp>
        <p:nvSpPr>
          <p:cNvPr id="26630" name="TextBox 5"/>
          <p:cNvSpPr txBox="1">
            <a:spLocks noChangeArrowheads="1"/>
          </p:cNvSpPr>
          <p:nvPr/>
        </p:nvSpPr>
        <p:spPr bwMode="auto">
          <a:xfrm>
            <a:off x="3035300" y="361950"/>
            <a:ext cx="2768600" cy="1187450"/>
          </a:xfrm>
          <a:prstGeom prst="rect">
            <a:avLst/>
          </a:prstGeom>
          <a:noFill/>
          <a:ln w="9525">
            <a:noFill/>
            <a:miter lim="800000"/>
            <a:headEnd/>
            <a:tailEnd/>
          </a:ln>
        </p:spPr>
        <p:txBody>
          <a:bodyPr wrap="none">
            <a:spAutoFit/>
          </a:bodyPr>
          <a:lstStyle/>
          <a:p>
            <a:pPr algn="ctr"/>
            <a:r>
              <a:rPr lang="ru-RU" sz="2400" b="1">
                <a:solidFill>
                  <a:srgbClr val="003399"/>
                </a:solidFill>
                <a:latin typeface="Times New Roman" pitchFamily="18" charset="0"/>
              </a:rPr>
              <a:t>Поздравительная</a:t>
            </a:r>
          </a:p>
          <a:p>
            <a:pPr algn="ctr"/>
            <a:r>
              <a:rPr lang="ru-RU" sz="2400" b="1">
                <a:solidFill>
                  <a:srgbClr val="003399"/>
                </a:solidFill>
                <a:latin typeface="Times New Roman" pitchFamily="18" charset="0"/>
              </a:rPr>
              <a:t>открытка </a:t>
            </a:r>
          </a:p>
          <a:p>
            <a:pPr algn="ctr"/>
            <a:r>
              <a:rPr lang="ru-RU" sz="2400" b="1">
                <a:solidFill>
                  <a:srgbClr val="003399"/>
                </a:solidFill>
                <a:latin typeface="Times New Roman" pitchFamily="18" charset="0"/>
              </a:rPr>
              <a:t>«С Новым годом!»</a:t>
            </a:r>
          </a:p>
        </p:txBody>
      </p:sp>
      <p:sp>
        <p:nvSpPr>
          <p:cNvPr id="26631" name="TextBox 2"/>
          <p:cNvSpPr txBox="1">
            <a:spLocks noChangeArrowheads="1"/>
          </p:cNvSpPr>
          <p:nvPr/>
        </p:nvSpPr>
        <p:spPr bwMode="auto">
          <a:xfrm>
            <a:off x="3063875" y="1843088"/>
            <a:ext cx="2774950" cy="517525"/>
          </a:xfrm>
          <a:prstGeom prst="rect">
            <a:avLst/>
          </a:prstGeom>
          <a:noFill/>
          <a:ln w="9525">
            <a:noFill/>
            <a:miter lim="800000"/>
            <a:headEnd/>
            <a:tailEnd/>
          </a:ln>
        </p:spPr>
        <p:txBody>
          <a:bodyPr>
            <a:spAutoFit/>
          </a:bodyPr>
          <a:lstStyle/>
          <a:p>
            <a:pPr algn="ctr"/>
            <a:r>
              <a:rPr lang="ru-RU" sz="1400" b="1">
                <a:latin typeface="Times New Roman" pitchFamily="18" charset="0"/>
              </a:rPr>
              <a:t>АППЛИКАЦИЯ ИЗ ВАТЫ </a:t>
            </a:r>
          </a:p>
          <a:p>
            <a:pPr algn="ctr"/>
            <a:r>
              <a:rPr lang="ru-RU" sz="1400" b="1">
                <a:latin typeface="Times New Roman" pitchFamily="18" charset="0"/>
              </a:rPr>
              <a:t>(4 - 5 лет)</a:t>
            </a:r>
          </a:p>
        </p:txBody>
      </p:sp>
      <p:sp>
        <p:nvSpPr>
          <p:cNvPr id="8" name="TextBox 7"/>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03440" y="200723"/>
            <a:ext cx="2858959" cy="2635822"/>
          </a:xfrm>
          <a:prstGeom prst="rect">
            <a:avLst/>
          </a:prstGeom>
          <a:effectLst>
            <a:reflection blurRad="6350" stA="52000" endA="300" endPos="35000" dir="5400000" sy="-100000" algn="bl" rotWithShape="0"/>
          </a:effectLst>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846" y="3771250"/>
            <a:ext cx="2823949" cy="2204498"/>
          </a:xfrm>
          <a:prstGeom prst="rect">
            <a:avLst/>
          </a:prstGeom>
          <a:effectLst>
            <a:reflection blurRad="6350" stA="52000" endA="300" endPos="35000" dir="5400000" sy="-100000" algn="bl" rotWithShape="0"/>
          </a:effectLst>
        </p:spPr>
      </p:pic>
      <p:pic>
        <p:nvPicPr>
          <p:cNvPr id="27652" name="Рисунок 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2900" y="400050"/>
            <a:ext cx="3314700" cy="4419600"/>
          </a:xfrm>
          <a:prstGeom prst="rect">
            <a:avLst/>
          </a:prstGeom>
          <a:noFill/>
          <a:ln w="9525">
            <a:noFill/>
            <a:miter lim="800000"/>
            <a:headEnd/>
            <a:tailEnd/>
          </a:ln>
        </p:spPr>
      </p:pic>
      <p:sp>
        <p:nvSpPr>
          <p:cNvPr id="27653" name="TextBox 5"/>
          <p:cNvSpPr txBox="1">
            <a:spLocks noChangeArrowheads="1"/>
          </p:cNvSpPr>
          <p:nvPr/>
        </p:nvSpPr>
        <p:spPr bwMode="auto">
          <a:xfrm>
            <a:off x="377825" y="4976813"/>
            <a:ext cx="3248025" cy="304800"/>
          </a:xfrm>
          <a:prstGeom prst="rect">
            <a:avLst/>
          </a:prstGeom>
          <a:noFill/>
          <a:ln w="9525">
            <a:noFill/>
            <a:miter lim="800000"/>
            <a:headEnd/>
            <a:tailEnd/>
          </a:ln>
        </p:spPr>
        <p:txBody>
          <a:bodyPr>
            <a:spAutoFit/>
          </a:bodyPr>
          <a:lstStyle/>
          <a:p>
            <a:pPr algn="ctr"/>
            <a:r>
              <a:rPr lang="ru-RU" sz="1400" b="1">
                <a:latin typeface="Times New Roman" pitchFamily="18" charset="0"/>
              </a:rPr>
              <a:t>«Рождественские венки»  4-5 лет</a:t>
            </a:r>
          </a:p>
        </p:txBody>
      </p:sp>
      <p:sp>
        <p:nvSpPr>
          <p:cNvPr id="27654" name="TextBox 6"/>
          <p:cNvSpPr txBox="1">
            <a:spLocks noChangeArrowheads="1"/>
          </p:cNvSpPr>
          <p:nvPr/>
        </p:nvSpPr>
        <p:spPr bwMode="auto">
          <a:xfrm>
            <a:off x="5370513" y="3208338"/>
            <a:ext cx="2713037" cy="304800"/>
          </a:xfrm>
          <a:prstGeom prst="rect">
            <a:avLst/>
          </a:prstGeom>
          <a:noFill/>
          <a:ln w="9525">
            <a:noFill/>
            <a:miter lim="800000"/>
            <a:headEnd/>
            <a:tailEnd/>
          </a:ln>
        </p:spPr>
        <p:txBody>
          <a:bodyPr wrap="none">
            <a:spAutoFit/>
          </a:bodyPr>
          <a:lstStyle/>
          <a:p>
            <a:pPr algn="ctr"/>
            <a:r>
              <a:rPr lang="ru-RU" sz="1400">
                <a:latin typeface="Times New Roman" pitchFamily="18" charset="0"/>
              </a:rPr>
              <a:t>Ёлочная игрушка «Ёжик» 4-5 лет</a:t>
            </a:r>
          </a:p>
        </p:txBody>
      </p:sp>
      <p:sp>
        <p:nvSpPr>
          <p:cNvPr id="27655" name="TextBox 7"/>
          <p:cNvSpPr txBox="1">
            <a:spLocks noChangeArrowheads="1"/>
          </p:cNvSpPr>
          <p:nvPr/>
        </p:nvSpPr>
        <p:spPr bwMode="auto">
          <a:xfrm>
            <a:off x="4816475" y="6291263"/>
            <a:ext cx="3402013" cy="304800"/>
          </a:xfrm>
          <a:prstGeom prst="rect">
            <a:avLst/>
          </a:prstGeom>
          <a:noFill/>
          <a:ln w="9525">
            <a:noFill/>
            <a:miter lim="800000"/>
            <a:headEnd/>
            <a:tailEnd/>
          </a:ln>
        </p:spPr>
        <p:txBody>
          <a:bodyPr wrap="none">
            <a:spAutoFit/>
          </a:bodyPr>
          <a:lstStyle/>
          <a:p>
            <a:pPr algn="ctr"/>
            <a:r>
              <a:rPr lang="ru-RU" sz="1400" b="1">
                <a:latin typeface="Times New Roman" pitchFamily="18" charset="0"/>
              </a:rPr>
              <a:t>«Ко Дню защитника Отечества» 4-5 лет</a:t>
            </a:r>
          </a:p>
        </p:txBody>
      </p:sp>
      <p:sp>
        <p:nvSpPr>
          <p:cNvPr id="8" name="TextBox 7"/>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674" name="Рисунок 1"/>
          <p:cNvPicPr>
            <a:picLocks noChangeAspect="1"/>
          </p:cNvPicPr>
          <p:nvPr/>
        </p:nvPicPr>
        <p:blipFill>
          <a:blip r:embed="rId3"/>
          <a:srcRect/>
          <a:stretch>
            <a:fillRect/>
          </a:stretch>
        </p:blipFill>
        <p:spPr bwMode="auto">
          <a:xfrm>
            <a:off x="387350" y="536575"/>
            <a:ext cx="4170363" cy="2994025"/>
          </a:xfrm>
          <a:prstGeom prst="rect">
            <a:avLst/>
          </a:prstGeom>
          <a:noFill/>
          <a:ln w="9525">
            <a:noFill/>
            <a:miter lim="800000"/>
            <a:headEnd/>
            <a:tailEnd/>
          </a:ln>
        </p:spPr>
      </p:pic>
      <p:pic>
        <p:nvPicPr>
          <p:cNvPr id="28675" name="Рисунок 2"/>
          <p:cNvPicPr>
            <a:picLocks noChangeAspect="1"/>
          </p:cNvPicPr>
          <p:nvPr/>
        </p:nvPicPr>
        <p:blipFill>
          <a:blip r:embed="rId4"/>
          <a:srcRect/>
          <a:stretch>
            <a:fillRect/>
          </a:stretch>
        </p:blipFill>
        <p:spPr bwMode="auto">
          <a:xfrm>
            <a:off x="5227638" y="1803400"/>
            <a:ext cx="3402012" cy="4286250"/>
          </a:xfrm>
          <a:prstGeom prst="rect">
            <a:avLst/>
          </a:prstGeom>
          <a:noFill/>
          <a:ln w="9525">
            <a:noFill/>
            <a:miter lim="800000"/>
            <a:headEnd/>
            <a:tailEnd/>
          </a:ln>
        </p:spPr>
      </p:pic>
      <p:sp>
        <p:nvSpPr>
          <p:cNvPr id="28676" name="TextBox 3"/>
          <p:cNvSpPr txBox="1">
            <a:spLocks noChangeArrowheads="1"/>
          </p:cNvSpPr>
          <p:nvPr/>
        </p:nvSpPr>
        <p:spPr bwMode="auto">
          <a:xfrm>
            <a:off x="5084763" y="457200"/>
            <a:ext cx="3694112" cy="517525"/>
          </a:xfrm>
          <a:prstGeom prst="rect">
            <a:avLst/>
          </a:prstGeom>
          <a:noFill/>
          <a:ln w="9525">
            <a:noFill/>
            <a:miter lim="800000"/>
            <a:headEnd/>
            <a:tailEnd/>
          </a:ln>
        </p:spPr>
        <p:txBody>
          <a:bodyPr>
            <a:spAutoFit/>
          </a:bodyPr>
          <a:lstStyle/>
          <a:p>
            <a:pPr algn="ctr"/>
            <a:r>
              <a:rPr lang="ru-RU" sz="1400">
                <a:latin typeface="Times New Roman" pitchFamily="18" charset="0"/>
              </a:rPr>
              <a:t>Аппликации из ваты:</a:t>
            </a:r>
          </a:p>
          <a:p>
            <a:pPr algn="ctr"/>
            <a:r>
              <a:rPr lang="ru-RU" sz="1400">
                <a:latin typeface="Times New Roman" pitchFamily="18" charset="0"/>
              </a:rPr>
              <a:t>«Милый барашек» 3 – 4 лет</a:t>
            </a:r>
          </a:p>
        </p:txBody>
      </p:sp>
      <p:sp>
        <p:nvSpPr>
          <p:cNvPr id="28677" name="Прямоугольник 4"/>
          <p:cNvSpPr>
            <a:spLocks noChangeArrowheads="1"/>
          </p:cNvSpPr>
          <p:nvPr/>
        </p:nvSpPr>
        <p:spPr bwMode="auto">
          <a:xfrm>
            <a:off x="1316038" y="3678238"/>
            <a:ext cx="2232025" cy="304800"/>
          </a:xfrm>
          <a:prstGeom prst="rect">
            <a:avLst/>
          </a:prstGeom>
          <a:noFill/>
          <a:ln w="9525">
            <a:noFill/>
            <a:miter lim="800000"/>
            <a:headEnd/>
            <a:tailEnd/>
          </a:ln>
        </p:spPr>
        <p:txBody>
          <a:bodyPr wrap="none">
            <a:spAutoFit/>
          </a:bodyPr>
          <a:lstStyle/>
          <a:p>
            <a:pPr algn="ctr"/>
            <a:r>
              <a:rPr lang="ru-RU" sz="1400" b="1">
                <a:latin typeface="Times New Roman" pitchFamily="18" charset="0"/>
              </a:rPr>
              <a:t>«Белый лебедь»  5 – 6 лет</a:t>
            </a:r>
          </a:p>
        </p:txBody>
      </p:sp>
      <p:sp>
        <p:nvSpPr>
          <p:cNvPr id="6" name="TextBox 5"/>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9698" name="Picture 2" descr="C:\Users\User\Desktop\IMG_20170822_1029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300" y="227013"/>
            <a:ext cx="2555875" cy="2552700"/>
          </a:xfrm>
          <a:prstGeom prst="rect">
            <a:avLst/>
          </a:prstGeom>
          <a:noFill/>
          <a:ln w="9525">
            <a:noFill/>
            <a:miter lim="800000"/>
            <a:headEnd/>
            <a:tailEnd/>
          </a:ln>
        </p:spPr>
      </p:pic>
      <p:sp>
        <p:nvSpPr>
          <p:cNvPr id="29699" name="TextBox 1"/>
          <p:cNvSpPr txBox="1">
            <a:spLocks noChangeArrowheads="1"/>
          </p:cNvSpPr>
          <p:nvPr/>
        </p:nvSpPr>
        <p:spPr bwMode="auto">
          <a:xfrm>
            <a:off x="293688" y="2862263"/>
            <a:ext cx="2286000" cy="304800"/>
          </a:xfrm>
          <a:prstGeom prst="rect">
            <a:avLst/>
          </a:prstGeom>
          <a:noFill/>
          <a:ln w="9525">
            <a:noFill/>
            <a:miter lim="800000"/>
            <a:headEnd/>
            <a:tailEnd/>
          </a:ln>
        </p:spPr>
        <p:txBody>
          <a:bodyPr>
            <a:spAutoFit/>
          </a:bodyPr>
          <a:lstStyle/>
          <a:p>
            <a:pPr algn="ctr"/>
            <a:r>
              <a:rPr lang="ru-RU" sz="1400" b="1">
                <a:latin typeface="Times New Roman" pitchFamily="18" charset="0"/>
              </a:rPr>
              <a:t>«В лес по грибы» 3 – 4 лет</a:t>
            </a:r>
          </a:p>
        </p:txBody>
      </p:sp>
      <p:pic>
        <p:nvPicPr>
          <p:cNvPr id="29700" name="Picture 3" descr="C:\Users\User\Desktop\IMG_20170822_10291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13288" y="635000"/>
            <a:ext cx="3205162" cy="2405063"/>
          </a:xfrm>
          <a:prstGeom prst="rect">
            <a:avLst/>
          </a:prstGeom>
          <a:noFill/>
          <a:ln w="9525">
            <a:noFill/>
            <a:miter lim="800000"/>
            <a:headEnd/>
            <a:tailEnd/>
          </a:ln>
        </p:spPr>
      </p:pic>
      <p:sp>
        <p:nvSpPr>
          <p:cNvPr id="29701" name="TextBox 2"/>
          <p:cNvSpPr txBox="1">
            <a:spLocks noChangeArrowheads="1"/>
          </p:cNvSpPr>
          <p:nvPr/>
        </p:nvSpPr>
        <p:spPr bwMode="auto">
          <a:xfrm>
            <a:off x="5249863" y="255588"/>
            <a:ext cx="2316162" cy="304800"/>
          </a:xfrm>
          <a:prstGeom prst="rect">
            <a:avLst/>
          </a:prstGeom>
          <a:noFill/>
          <a:ln w="9525">
            <a:noFill/>
            <a:miter lim="800000"/>
            <a:headEnd/>
            <a:tailEnd/>
          </a:ln>
        </p:spPr>
        <p:txBody>
          <a:bodyPr wrap="none">
            <a:spAutoFit/>
          </a:bodyPr>
          <a:lstStyle/>
          <a:p>
            <a:pPr algn="ctr"/>
            <a:r>
              <a:rPr lang="ru-RU" sz="1400" b="1">
                <a:latin typeface="Times New Roman" pitchFamily="18" charset="0"/>
              </a:rPr>
              <a:t>«Весёлая овечка» 3 – 4 лет</a:t>
            </a:r>
          </a:p>
        </p:txBody>
      </p:sp>
      <p:pic>
        <p:nvPicPr>
          <p:cNvPr id="29702" name="Рисунок 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95463" y="3438525"/>
            <a:ext cx="3048000" cy="2284413"/>
          </a:xfrm>
          <a:prstGeom prst="rect">
            <a:avLst/>
          </a:prstGeom>
          <a:noFill/>
          <a:ln w="9525">
            <a:noFill/>
            <a:miter lim="800000"/>
            <a:headEnd/>
            <a:tailEnd/>
          </a:ln>
        </p:spPr>
      </p:pic>
      <p:pic>
        <p:nvPicPr>
          <p:cNvPr id="29703" name="Рисунок 9"/>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667375" y="3395663"/>
            <a:ext cx="3051175" cy="2289175"/>
          </a:xfrm>
          <a:prstGeom prst="rect">
            <a:avLst/>
          </a:prstGeom>
          <a:noFill/>
          <a:ln w="9525">
            <a:noFill/>
            <a:miter lim="800000"/>
            <a:headEnd/>
            <a:tailEnd/>
          </a:ln>
        </p:spPr>
      </p:pic>
      <p:sp>
        <p:nvSpPr>
          <p:cNvPr id="29704" name="TextBox 11"/>
          <p:cNvSpPr txBox="1">
            <a:spLocks noChangeArrowheads="1"/>
          </p:cNvSpPr>
          <p:nvPr/>
        </p:nvSpPr>
        <p:spPr bwMode="auto">
          <a:xfrm>
            <a:off x="3848100" y="5811838"/>
            <a:ext cx="2876550" cy="304800"/>
          </a:xfrm>
          <a:prstGeom prst="rect">
            <a:avLst/>
          </a:prstGeom>
          <a:noFill/>
          <a:ln w="9525">
            <a:noFill/>
            <a:miter lim="800000"/>
            <a:headEnd/>
            <a:tailEnd/>
          </a:ln>
        </p:spPr>
        <p:txBody>
          <a:bodyPr wrap="none">
            <a:spAutoFit/>
          </a:bodyPr>
          <a:lstStyle/>
          <a:p>
            <a:pPr algn="ctr"/>
            <a:r>
              <a:rPr lang="ru-RU" sz="1400" b="1">
                <a:solidFill>
                  <a:srgbClr val="003399"/>
                </a:solidFill>
                <a:latin typeface="Times New Roman" pitchFamily="18" charset="0"/>
              </a:rPr>
              <a:t>«</a:t>
            </a:r>
            <a:r>
              <a:rPr lang="ru-RU" sz="1400" b="1">
                <a:latin typeface="Times New Roman" pitchFamily="18" charset="0"/>
              </a:rPr>
              <a:t>Гирлянда из ладошек»  3 – 4 лет</a:t>
            </a:r>
          </a:p>
        </p:txBody>
      </p:sp>
      <p:sp>
        <p:nvSpPr>
          <p:cNvPr id="9" name="TextBox 8"/>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0722" name="Рисунок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1775" y="261938"/>
            <a:ext cx="2635250" cy="3700462"/>
          </a:xfrm>
          <a:prstGeom prst="rect">
            <a:avLst/>
          </a:prstGeom>
          <a:noFill/>
          <a:ln w="9525">
            <a:noFill/>
            <a:miter lim="800000"/>
            <a:headEnd/>
            <a:tailEnd/>
          </a:ln>
        </p:spPr>
      </p:pic>
      <p:sp>
        <p:nvSpPr>
          <p:cNvPr id="30723" name="TextBox 2"/>
          <p:cNvSpPr txBox="1">
            <a:spLocks noChangeArrowheads="1"/>
          </p:cNvSpPr>
          <p:nvPr/>
        </p:nvSpPr>
        <p:spPr bwMode="auto">
          <a:xfrm>
            <a:off x="646113" y="3962400"/>
            <a:ext cx="2071687" cy="366713"/>
          </a:xfrm>
          <a:prstGeom prst="rect">
            <a:avLst/>
          </a:prstGeom>
          <a:noFill/>
          <a:ln w="9525">
            <a:noFill/>
            <a:miter lim="800000"/>
            <a:headEnd/>
            <a:tailEnd/>
          </a:ln>
        </p:spPr>
        <p:txBody>
          <a:bodyPr wrap="none">
            <a:spAutoFit/>
          </a:bodyPr>
          <a:lstStyle/>
          <a:p>
            <a:r>
              <a:rPr lang="ru-RU" b="1">
                <a:solidFill>
                  <a:srgbClr val="003399"/>
                </a:solidFill>
                <a:latin typeface="Calibri" pitchFamily="34" charset="0"/>
              </a:rPr>
              <a:t>«</a:t>
            </a:r>
            <a:r>
              <a:rPr lang="ru-RU" sz="1400" b="1">
                <a:solidFill>
                  <a:srgbClr val="003399"/>
                </a:solidFill>
                <a:latin typeface="Times New Roman" pitchFamily="18" charset="0"/>
              </a:rPr>
              <a:t>Дождик лей» 3 – 4 лет</a:t>
            </a:r>
          </a:p>
        </p:txBody>
      </p:sp>
      <p:sp>
        <p:nvSpPr>
          <p:cNvPr id="4" name="TextBox 3"/>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2"/>
          <p:cNvSpPr>
            <a:spLocks/>
          </p:cNvSpPr>
          <p:nvPr/>
        </p:nvSpPr>
        <p:spPr bwMode="auto">
          <a:xfrm>
            <a:off x="628650" y="365125"/>
            <a:ext cx="7886700" cy="628650"/>
          </a:xfrm>
          <a:prstGeom prst="rect">
            <a:avLst/>
          </a:prstGeom>
          <a:noFill/>
          <a:ln w="9525">
            <a:noFill/>
            <a:miter lim="800000"/>
            <a:headEnd/>
            <a:tailEnd/>
          </a:ln>
        </p:spPr>
        <p:txBody>
          <a:bodyPr/>
          <a:lstStyle/>
          <a:p>
            <a:pPr algn="ctr" eaLnBrk="0" hangingPunct="0">
              <a:lnSpc>
                <a:spcPct val="90000"/>
              </a:lnSpc>
            </a:pPr>
            <a:r>
              <a:rPr lang="ru-RU" sz="2800" b="1">
                <a:solidFill>
                  <a:srgbClr val="003399"/>
                </a:solidFill>
                <a:latin typeface="Times New Roman" pitchFamily="18" charset="0"/>
              </a:rPr>
              <a:t>СПИСОК ИСТОЧНИКОВ</a:t>
            </a:r>
          </a:p>
        </p:txBody>
      </p:sp>
      <p:sp>
        <p:nvSpPr>
          <p:cNvPr id="31747" name="Rectangle 3"/>
          <p:cNvSpPr>
            <a:spLocks/>
          </p:cNvSpPr>
          <p:nvPr/>
        </p:nvSpPr>
        <p:spPr bwMode="auto">
          <a:xfrm>
            <a:off x="628650" y="955675"/>
            <a:ext cx="8191500" cy="5048250"/>
          </a:xfrm>
          <a:prstGeom prst="rect">
            <a:avLst/>
          </a:prstGeom>
          <a:noFill/>
          <a:ln w="9525">
            <a:noFill/>
            <a:miter lim="800000"/>
            <a:headEnd/>
            <a:tailEnd/>
          </a:ln>
        </p:spPr>
        <p:txBody>
          <a:bodyPr/>
          <a:lstStyle/>
          <a:p>
            <a:pPr marL="342900" indent="-342900" algn="just" eaLnBrk="0" hangingPunct="0">
              <a:lnSpc>
                <a:spcPct val="90000"/>
              </a:lnSpc>
              <a:spcBef>
                <a:spcPts val="1000"/>
              </a:spcBef>
              <a:buFontTx/>
              <a:buAutoNum type="arabicPeriod"/>
            </a:pPr>
            <a:r>
              <a:rPr lang="ru-RU" sz="1600">
                <a:latin typeface="Times New Roman" pitchFamily="18" charset="0"/>
              </a:rPr>
              <a:t>От рождения до школы. Основная образовательная программа дошкольного образования/ Под редакцией Н.Е. Вераксы, Т.С. Комаровой, М.А. Васильевой. – 3-е изд., испр. и доп. – М.: МОЗАИКА – СИНТЕЗ, 2015. – 368 с.</a:t>
            </a:r>
          </a:p>
          <a:p>
            <a:pPr marL="342900" indent="-342900" algn="just" eaLnBrk="0" hangingPunct="0">
              <a:lnSpc>
                <a:spcPct val="90000"/>
              </a:lnSpc>
              <a:spcBef>
                <a:spcPts val="1000"/>
              </a:spcBef>
              <a:buFontTx/>
              <a:buAutoNum type="arabicPeriod"/>
            </a:pPr>
            <a:r>
              <a:rPr lang="ru-RU" sz="1600">
                <a:latin typeface="Times New Roman" pitchFamily="18" charset="0"/>
              </a:rPr>
              <a:t>Лыкова И.А. «Цветные ладошки». Парциальная программа художественно-эстетического развития детей 2 – 7 лет в изобразительной деятельности – М.: ИД «Цветной мир», 2015. – 144 с.</a:t>
            </a:r>
          </a:p>
          <a:p>
            <a:pPr marL="342900" indent="-342900" algn="just" eaLnBrk="0" hangingPunct="0">
              <a:lnSpc>
                <a:spcPct val="90000"/>
              </a:lnSpc>
              <a:spcBef>
                <a:spcPts val="1000"/>
              </a:spcBef>
              <a:buFontTx/>
              <a:buAutoNum type="arabicPeriod"/>
            </a:pPr>
            <a:r>
              <a:rPr lang="ru-RU" sz="1600">
                <a:latin typeface="Times New Roman" pitchFamily="18" charset="0"/>
              </a:rPr>
              <a:t>Лыкова И.А., Проектирование образовательной области «Художественно –эстетическое развитие». Новые подходы в условиях реализации ФГОС ДО. – М.: ИД «Цветной мир», 2014. – 144 с.</a:t>
            </a:r>
          </a:p>
          <a:p>
            <a:pPr marL="342900" indent="-342900" algn="just" eaLnBrk="0" hangingPunct="0">
              <a:lnSpc>
                <a:spcPct val="90000"/>
              </a:lnSpc>
              <a:spcBef>
                <a:spcPts val="1000"/>
              </a:spcBef>
              <a:buFontTx/>
              <a:buAutoNum type="arabicPeriod"/>
            </a:pPr>
            <a:r>
              <a:rPr lang="ru-RU" sz="1600">
                <a:latin typeface="Times New Roman" pitchFamily="18" charset="0"/>
              </a:rPr>
              <a:t>Давыдова  Г.Н. Детский дизайн. Пластелинография. – М.: Издательство «Скрипторий 2003», 2008 – 80 с.</a:t>
            </a:r>
          </a:p>
          <a:p>
            <a:pPr marL="342900" indent="-342900" algn="just" eaLnBrk="0" hangingPunct="0">
              <a:lnSpc>
                <a:spcPct val="90000"/>
              </a:lnSpc>
              <a:spcBef>
                <a:spcPts val="1000"/>
              </a:spcBef>
              <a:buFontTx/>
              <a:buAutoNum type="arabicPeriod"/>
            </a:pPr>
            <a:r>
              <a:rPr lang="ru-RU" sz="1600">
                <a:latin typeface="Times New Roman" pitchFamily="18" charset="0"/>
              </a:rPr>
              <a:t> Интернет – ресурсы:</a:t>
            </a:r>
          </a:p>
          <a:p>
            <a:pPr marL="342900" indent="-342900" algn="just" eaLnBrk="0" hangingPunct="0">
              <a:lnSpc>
                <a:spcPct val="90000"/>
              </a:lnSpc>
              <a:spcBef>
                <a:spcPts val="1000"/>
              </a:spcBef>
              <a:buFont typeface="Wingdings" pitchFamily="2" charset="2"/>
              <a:buChar char="ü"/>
            </a:pPr>
            <a:r>
              <a:rPr lang="ru-RU" sz="1600">
                <a:latin typeface="Times New Roman" pitchFamily="18" charset="0"/>
              </a:rPr>
              <a:t>Социальная сеть работников образования </a:t>
            </a:r>
            <a:r>
              <a:rPr lang="en-US" sz="1600">
                <a:latin typeface="Times New Roman" pitchFamily="18" charset="0"/>
              </a:rPr>
              <a:t>nsportal.ru</a:t>
            </a:r>
          </a:p>
          <a:p>
            <a:pPr marL="342900" indent="-342900" algn="just" eaLnBrk="0" hangingPunct="0">
              <a:lnSpc>
                <a:spcPct val="90000"/>
              </a:lnSpc>
              <a:spcBef>
                <a:spcPts val="1000"/>
              </a:spcBef>
              <a:buFont typeface="Wingdings" pitchFamily="2" charset="2"/>
              <a:buChar char="ü"/>
            </a:pPr>
            <a:r>
              <a:rPr lang="ru-RU" sz="1600">
                <a:latin typeface="Times New Roman" pitchFamily="18" charset="0"/>
              </a:rPr>
              <a:t> Журнал «педагог» </a:t>
            </a:r>
            <a:r>
              <a:rPr lang="en-US" sz="1600">
                <a:latin typeface="Times New Roman" pitchFamily="18" charset="0"/>
              </a:rPr>
              <a:t>www.zhurnalpedagog.ru </a:t>
            </a:r>
            <a:endParaRPr lang="ru-RU" sz="1600">
              <a:latin typeface="Times New Roman" pitchFamily="18" charset="0"/>
            </a:endParaRPr>
          </a:p>
          <a:p>
            <a:pPr marL="342900" indent="-342900" algn="just" eaLnBrk="0" hangingPunct="0">
              <a:lnSpc>
                <a:spcPct val="90000"/>
              </a:lnSpc>
              <a:spcBef>
                <a:spcPts val="1000"/>
              </a:spcBef>
              <a:buFont typeface="Wingdings" pitchFamily="2" charset="2"/>
              <a:buChar char="ü"/>
            </a:pPr>
            <a:endParaRPr lang="ru-RU" sz="1600">
              <a:latin typeface="Times New Roman" pitchFamily="18" charset="0"/>
            </a:endParaRPr>
          </a:p>
          <a:p>
            <a:pPr marL="342900" indent="-342900" algn="just" eaLnBrk="0" hangingPunct="0">
              <a:lnSpc>
                <a:spcPct val="90000"/>
              </a:lnSpc>
              <a:spcBef>
                <a:spcPts val="1000"/>
              </a:spcBef>
              <a:buFontTx/>
              <a:buAutoNum type="arabicPeriod"/>
            </a:pPr>
            <a:endParaRPr lang="ru-RU" sz="1600">
              <a:latin typeface="Times New Roman" pitchFamily="18" charset="0"/>
            </a:endParaRPr>
          </a:p>
        </p:txBody>
      </p:sp>
      <p:pic>
        <p:nvPicPr>
          <p:cNvPr id="31748" name="Рисунок 1"/>
          <p:cNvPicPr>
            <a:picLocks noChangeAspect="1"/>
          </p:cNvPicPr>
          <p:nvPr/>
        </p:nvPicPr>
        <p:blipFill>
          <a:blip r:embed="rId3"/>
          <a:srcRect/>
          <a:stretch>
            <a:fillRect/>
          </a:stretch>
        </p:blipFill>
        <p:spPr bwMode="auto">
          <a:xfrm>
            <a:off x="7551738" y="5191125"/>
            <a:ext cx="1592262" cy="170338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338" name="Picture 2" descr="C:\Users\User\Pictures\images (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02438" y="5453063"/>
            <a:ext cx="1077912" cy="723900"/>
          </a:xfrm>
          <a:prstGeom prst="rect">
            <a:avLst/>
          </a:prstGeom>
          <a:noFill/>
          <a:ln w="9525">
            <a:noFill/>
            <a:miter lim="800000"/>
            <a:headEnd/>
            <a:tailEnd/>
          </a:ln>
        </p:spPr>
      </p:pic>
      <p:sp>
        <p:nvSpPr>
          <p:cNvPr id="3" name="Прямоугольник 2"/>
          <p:cNvSpPr/>
          <p:nvPr/>
        </p:nvSpPr>
        <p:spPr>
          <a:xfrm>
            <a:off x="992249" y="360639"/>
            <a:ext cx="6995886" cy="144655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200" b="1" spc="50" dirty="0">
                <a:ln w="11430"/>
                <a:solidFill>
                  <a:srgbClr val="D60093"/>
                </a:solidFill>
                <a:effectLst>
                  <a:outerShdw blurRad="76200" dist="50800" dir="5400000" algn="tl" rotWithShape="0">
                    <a:srgbClr val="000000">
                      <a:alpha val="65000"/>
                    </a:srgbClr>
                  </a:outerShdw>
                </a:effectLst>
                <a:latin typeface="a_AntiqueTitulDcFr" pitchFamily="82" charset="-52"/>
              </a:rPr>
              <a:t>Моё кредо </a:t>
            </a:r>
          </a:p>
          <a:p>
            <a:pPr algn="ctr" fontAlgn="auto">
              <a:spcBef>
                <a:spcPts val="0"/>
              </a:spcBef>
              <a:spcAft>
                <a:spcPts val="0"/>
              </a:spcAft>
              <a:defRPr/>
            </a:pPr>
            <a:r>
              <a:rPr lang="ru-RU" sz="2800" b="1" spc="50" dirty="0">
                <a:ln w="11430"/>
                <a:solidFill>
                  <a:srgbClr val="C00000"/>
                </a:solidFill>
                <a:effectLst>
                  <a:outerShdw blurRad="76200" dist="50800" dir="5400000" algn="tl" rotWithShape="0">
                    <a:srgbClr val="000000">
                      <a:alpha val="65000"/>
                    </a:srgbClr>
                  </a:outerShdw>
                </a:effectLst>
                <a:latin typeface="+mj-lt"/>
              </a:rPr>
              <a:t>в неустанном труде души, в творении личности.</a:t>
            </a:r>
            <a:endParaRPr lang="ru-RU" sz="2800" b="1" spc="50" dirty="0">
              <a:ln w="11430"/>
              <a:solidFill>
                <a:srgbClr val="C00000"/>
              </a:solidFill>
              <a:effectLst>
                <a:outerShdw blurRad="76200" dist="50800" dir="5400000" algn="tl" rotWithShape="0">
                  <a:srgbClr val="000000">
                    <a:alpha val="65000"/>
                  </a:srgbClr>
                </a:outerShdw>
              </a:effectLst>
              <a:latin typeface="+mn-lt"/>
            </a:endParaRPr>
          </a:p>
        </p:txBody>
      </p:sp>
      <p:sp>
        <p:nvSpPr>
          <p:cNvPr id="14340" name="TextBox 4"/>
          <p:cNvSpPr txBox="1">
            <a:spLocks noChangeArrowheads="1"/>
          </p:cNvSpPr>
          <p:nvPr/>
        </p:nvSpPr>
        <p:spPr bwMode="auto">
          <a:xfrm>
            <a:off x="838200" y="1806575"/>
            <a:ext cx="7580313" cy="4124325"/>
          </a:xfrm>
          <a:prstGeom prst="rect">
            <a:avLst/>
          </a:prstGeom>
          <a:noFill/>
          <a:ln w="9525">
            <a:noFill/>
            <a:miter lim="800000"/>
            <a:headEnd/>
            <a:tailEnd/>
          </a:ln>
        </p:spPr>
        <p:txBody>
          <a:bodyPr>
            <a:spAutoFit/>
          </a:bodyPr>
          <a:lstStyle/>
          <a:p>
            <a:pPr algn="just"/>
            <a:r>
              <a:rPr lang="ru-RU">
                <a:latin typeface="Times New Roman" pitchFamily="18" charset="0"/>
              </a:rPr>
              <a:t>Великое и прекрасное дело - воспитание детей. Я научилась смотреть на мир восторженными глазами детей  и ежедневно просыпаться в ожидании чуда. Многократное проживание детства позволяет сохранять оптимистический взгляд  на жизнь и жить, как дети настоящим временем. Главное - воспитывая детей, я воспитываю себя. Счастье человека во многом зависит от того , какой смысл он вкладывает в свой труд, в свою работу и от «влюблённости в своё дело». Как говорил великий педагог  Г. Песталоцци: «</a:t>
            </a:r>
            <a:r>
              <a:rPr lang="ru-RU" i="1">
                <a:latin typeface="Times New Roman" pitchFamily="18" charset="0"/>
              </a:rPr>
              <a:t>Если не любить, то не имеешь права воспитывать».</a:t>
            </a:r>
            <a:r>
              <a:rPr lang="ru-RU">
                <a:latin typeface="Times New Roman" pitchFamily="18" charset="0"/>
              </a:rPr>
              <a:t> Ведь без любви не может быть воспитателя! </a:t>
            </a:r>
          </a:p>
          <a:p>
            <a:pPr algn="just"/>
            <a:r>
              <a:rPr lang="ru-RU">
                <a:latin typeface="Times New Roman" pitchFamily="18" charset="0"/>
              </a:rPr>
              <a:t>Любовь воспитателя к деткам – любовь не к избранным, к каждому ребёнку – застенчивому и бойкому, дерзкому и вежливому, покладистому и трудному, подвижному и медлительному. Вы спросите, для чего мне это нужно</a:t>
            </a:r>
            <a:r>
              <a:rPr lang="en-US">
                <a:latin typeface="Times New Roman" pitchFamily="18" charset="0"/>
              </a:rPr>
              <a:t>?</a:t>
            </a:r>
            <a:r>
              <a:rPr lang="ru-RU">
                <a:latin typeface="Times New Roman" pitchFamily="18" charset="0"/>
              </a:rPr>
              <a:t> </a:t>
            </a:r>
          </a:p>
          <a:p>
            <a:pPr algn="just"/>
            <a:r>
              <a:rPr lang="ru-RU">
                <a:latin typeface="Times New Roman" pitchFamily="18" charset="0"/>
              </a:rPr>
              <a:t>Отвечу просто - чтобы быть счастливой в профессии!</a:t>
            </a:r>
          </a:p>
          <a:p>
            <a:pPr algn="ctr"/>
            <a:endParaRPr lang="ru-RU" sz="1000">
              <a:latin typeface="Times New Roman" pitchFamily="18" charset="0"/>
            </a:endParaRPr>
          </a:p>
        </p:txBody>
      </p:sp>
    </p:spTree>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3384550" y="1250950"/>
            <a:ext cx="5561013" cy="4486275"/>
          </a:xfrm>
          <a:prstGeom prst="rect">
            <a:avLst/>
          </a:prstGeom>
          <a:noFill/>
          <a:ln w="9525">
            <a:noFill/>
            <a:miter lim="800000"/>
            <a:headEnd/>
            <a:tailEnd/>
          </a:ln>
        </p:spPr>
        <p:txBody>
          <a:bodyPr>
            <a:spAutoFit/>
          </a:bodyPr>
          <a:lstStyle/>
          <a:p>
            <a:r>
              <a:rPr lang="ru-RU" b="1">
                <a:latin typeface="Times New Roman" pitchFamily="18" charset="0"/>
              </a:rPr>
              <a:t>Дата рождения:</a:t>
            </a:r>
            <a:r>
              <a:rPr lang="ru-RU">
                <a:latin typeface="Times New Roman" pitchFamily="18" charset="0"/>
              </a:rPr>
              <a:t> 31 октября 1980 года</a:t>
            </a:r>
          </a:p>
          <a:p>
            <a:r>
              <a:rPr lang="ru-RU" b="1">
                <a:latin typeface="Times New Roman" pitchFamily="18" charset="0"/>
              </a:rPr>
              <a:t>Место рождения:</a:t>
            </a:r>
            <a:r>
              <a:rPr lang="ru-RU">
                <a:latin typeface="Times New Roman" pitchFamily="18" charset="0"/>
              </a:rPr>
              <a:t> Приморский край ,                                     Хасанский район,  п. Славянка</a:t>
            </a:r>
          </a:p>
          <a:p>
            <a:pPr algn="just"/>
            <a:r>
              <a:rPr lang="ru-RU" b="1">
                <a:latin typeface="Times New Roman" pitchFamily="18" charset="0"/>
              </a:rPr>
              <a:t>Образование:</a:t>
            </a:r>
            <a:r>
              <a:rPr lang="ru-RU">
                <a:latin typeface="Times New Roman" pitchFamily="18" charset="0"/>
              </a:rPr>
              <a:t> среднее специальное, в  2006 году окончила Владивостокский педагогический  колледж № 2 на базе Дальневосточного государственного                            университета.2006 год по специальности «дошкольное образование», квалификация «воспитатель детей дошкольного возраста»</a:t>
            </a:r>
          </a:p>
          <a:p>
            <a:r>
              <a:rPr lang="ru-RU" b="1">
                <a:latin typeface="Times New Roman" pitchFamily="18" charset="0"/>
              </a:rPr>
              <a:t>Стаж работы на 01 января 2017 года:</a:t>
            </a:r>
            <a:r>
              <a:rPr lang="ru-RU">
                <a:latin typeface="Times New Roman" pitchFamily="18" charset="0"/>
              </a:rPr>
              <a:t> </a:t>
            </a:r>
          </a:p>
          <a:p>
            <a:r>
              <a:rPr lang="ru-RU">
                <a:latin typeface="Times New Roman" pitchFamily="18" charset="0"/>
              </a:rPr>
              <a:t>Общий                                           – 10 лет </a:t>
            </a:r>
          </a:p>
          <a:p>
            <a:r>
              <a:rPr lang="ru-RU">
                <a:latin typeface="Times New Roman" pitchFamily="18" charset="0"/>
              </a:rPr>
              <a:t>Педагогический                            </a:t>
            </a:r>
            <a:r>
              <a:rPr lang="ru-RU"/>
              <a:t>–</a:t>
            </a:r>
            <a:r>
              <a:rPr lang="ru-RU">
                <a:latin typeface="Times New Roman" pitchFamily="18" charset="0"/>
              </a:rPr>
              <a:t> 2 года 11 месяцев</a:t>
            </a:r>
          </a:p>
          <a:p>
            <a:r>
              <a:rPr lang="ru-RU">
                <a:latin typeface="Times New Roman" pitchFamily="18" charset="0"/>
              </a:rPr>
              <a:t>В МБДОУ № 22 пгт Кавалерово – 1 год 9 мес.</a:t>
            </a:r>
          </a:p>
          <a:p>
            <a:r>
              <a:rPr lang="ru-RU">
                <a:latin typeface="Times New Roman" pitchFamily="18" charset="0"/>
              </a:rPr>
              <a:t>В должности «воспитатель»        </a:t>
            </a:r>
            <a:r>
              <a:rPr lang="ru-RU"/>
              <a:t>–</a:t>
            </a:r>
            <a:r>
              <a:rPr lang="ru-RU">
                <a:latin typeface="Times New Roman" pitchFamily="18" charset="0"/>
              </a:rPr>
              <a:t> 2 года 11 месяцев</a:t>
            </a:r>
          </a:p>
          <a:p>
            <a:r>
              <a:rPr lang="ru-RU" b="1">
                <a:latin typeface="Times New Roman" pitchFamily="18" charset="0"/>
              </a:rPr>
              <a:t>Адрес электронной почты:</a:t>
            </a:r>
            <a:r>
              <a:rPr lang="en-US">
                <a:latin typeface="Times New Roman" pitchFamily="18" charset="0"/>
              </a:rPr>
              <a:t>Yugoslavovna@gmail.com</a:t>
            </a:r>
            <a:endParaRPr lang="ru-RU">
              <a:latin typeface="Times New Roman" pitchFamily="18" charset="0"/>
            </a:endParaRPr>
          </a:p>
          <a:p>
            <a:r>
              <a:rPr lang="ru-RU" b="1">
                <a:latin typeface="Times New Roman" pitchFamily="18" charset="0"/>
              </a:rPr>
              <a:t>Телефон: </a:t>
            </a:r>
            <a:r>
              <a:rPr lang="ru-RU">
                <a:latin typeface="Times New Roman" pitchFamily="18" charset="0"/>
              </a:rPr>
              <a:t>8 966 273 40 44</a:t>
            </a:r>
          </a:p>
        </p:txBody>
      </p:sp>
      <p:pic>
        <p:nvPicPr>
          <p:cNvPr id="15363" name="Рисунок 3"/>
          <p:cNvPicPr>
            <a:picLocks noChangeAspect="1"/>
          </p:cNvPicPr>
          <p:nvPr/>
        </p:nvPicPr>
        <p:blipFill>
          <a:blip r:embed="rId3"/>
          <a:srcRect/>
          <a:stretch>
            <a:fillRect/>
          </a:stretch>
        </p:blipFill>
        <p:spPr bwMode="auto">
          <a:xfrm>
            <a:off x="363538" y="1374775"/>
            <a:ext cx="2606675" cy="3351213"/>
          </a:xfrm>
          <a:prstGeom prst="rect">
            <a:avLst/>
          </a:prstGeom>
          <a:noFill/>
          <a:ln w="9525">
            <a:noFill/>
            <a:miter lim="800000"/>
            <a:headEnd/>
            <a:tailEnd/>
          </a:ln>
        </p:spPr>
      </p:pic>
      <p:sp>
        <p:nvSpPr>
          <p:cNvPr id="15364" name="Rectangle 4"/>
          <p:cNvSpPr>
            <a:spLocks noChangeArrowheads="1"/>
          </p:cNvSpPr>
          <p:nvPr/>
        </p:nvSpPr>
        <p:spPr bwMode="auto">
          <a:xfrm>
            <a:off x="2033588" y="444500"/>
            <a:ext cx="4846637" cy="457200"/>
          </a:xfrm>
          <a:prstGeom prst="rect">
            <a:avLst/>
          </a:prstGeom>
          <a:noFill/>
          <a:ln w="9525">
            <a:noFill/>
            <a:miter lim="800000"/>
            <a:headEnd/>
            <a:tailEnd/>
          </a:ln>
        </p:spPr>
        <p:txBody>
          <a:bodyPr anchor="ctr">
            <a:spAutoFit/>
          </a:bodyPr>
          <a:lstStyle/>
          <a:p>
            <a:pPr algn="ctr"/>
            <a:r>
              <a:rPr lang="ru-RU" sz="2400" b="1">
                <a:solidFill>
                  <a:srgbClr val="003399"/>
                </a:solidFill>
                <a:latin typeface="Times New Roman" pitchFamily="18" charset="0"/>
              </a:rPr>
              <a:t>СВЕДЕНИЯ О ПЕДАГОГЕ</a:t>
            </a:r>
            <a:r>
              <a:rPr lang="ru-RU"/>
              <a:t> </a:t>
            </a:r>
          </a:p>
        </p:txBody>
      </p:sp>
      <p:pic>
        <p:nvPicPr>
          <p:cNvPr id="15365" name="Picture 3" descr="C:\Users\User\Pictures\images (5)г.jpg"/>
          <p:cNvPicPr>
            <a:picLocks noChangeAspect="1" noChangeArrowheads="1"/>
          </p:cNvPicPr>
          <p:nvPr/>
        </p:nvPicPr>
        <p:blipFill>
          <a:blip r:embed="rId4" cstate="screen">
            <a:clrChange>
              <a:clrFrom>
                <a:srgbClr val="F9F8E1"/>
              </a:clrFrom>
              <a:clrTo>
                <a:srgbClr val="F9F8E1">
                  <a:alpha val="0"/>
                </a:srgbClr>
              </a:clrTo>
            </a:clrChange>
            <a:extLst>
              <a:ext uri="{28A0092B-C50C-407E-A947-70E740481C1C}">
                <a14:useLocalDpi xmlns:a14="http://schemas.microsoft.com/office/drawing/2010/main"/>
              </a:ext>
            </a:extLst>
          </a:blip>
          <a:srcRect/>
          <a:stretch>
            <a:fillRect/>
          </a:stretch>
        </p:blipFill>
        <p:spPr bwMode="auto">
          <a:xfrm>
            <a:off x="7799388" y="5508625"/>
            <a:ext cx="1146175" cy="1287463"/>
          </a:xfrm>
          <a:prstGeom prst="rect">
            <a:avLst/>
          </a:prstGeom>
          <a:noFill/>
          <a:ln w="9525">
            <a:noFill/>
            <a:miter lim="800000"/>
            <a:headEnd/>
            <a:tailEnd/>
          </a:ln>
        </p:spPr>
      </p:pic>
      <p:sp>
        <p:nvSpPr>
          <p:cNvPr id="6" name="TextBox 5"/>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Прямоугольник 1"/>
          <p:cNvSpPr>
            <a:spLocks noChangeArrowheads="1"/>
          </p:cNvSpPr>
          <p:nvPr/>
        </p:nvSpPr>
        <p:spPr bwMode="auto">
          <a:xfrm>
            <a:off x="1058863" y="260350"/>
            <a:ext cx="7416800" cy="831850"/>
          </a:xfrm>
          <a:prstGeom prst="rect">
            <a:avLst/>
          </a:prstGeom>
          <a:noFill/>
          <a:ln w="9525">
            <a:noFill/>
            <a:miter lim="800000"/>
            <a:headEnd/>
            <a:tailEnd/>
          </a:ln>
        </p:spPr>
        <p:txBody>
          <a:bodyPr>
            <a:spAutoFit/>
          </a:bodyPr>
          <a:lstStyle/>
          <a:p>
            <a:pPr algn="ctr"/>
            <a:r>
              <a:rPr lang="ru-RU" sz="2400" b="1">
                <a:solidFill>
                  <a:srgbClr val="003399"/>
                </a:solidFill>
                <a:latin typeface="Times New Roman" pitchFamily="18" charset="0"/>
              </a:rPr>
              <a:t>Документы об образовании и программ повышения квалификации</a:t>
            </a:r>
            <a:endParaRPr lang="ru-RU" sz="2400"/>
          </a:p>
        </p:txBody>
      </p:sp>
      <p:pic>
        <p:nvPicPr>
          <p:cNvPr id="16387" name="Рисунок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1450" y="1092200"/>
            <a:ext cx="4005263" cy="3006725"/>
          </a:xfrm>
          <a:prstGeom prst="rect">
            <a:avLst/>
          </a:prstGeom>
          <a:noFill/>
          <a:ln w="9525">
            <a:noFill/>
            <a:miter lim="800000"/>
            <a:headEnd/>
            <a:tailEnd/>
          </a:ln>
        </p:spPr>
      </p:pic>
      <p:pic>
        <p:nvPicPr>
          <p:cNvPr id="16388" name="Рисунок 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67263" y="2617788"/>
            <a:ext cx="3951287" cy="2963862"/>
          </a:xfrm>
          <a:prstGeom prst="rect">
            <a:avLst/>
          </a:prstGeom>
          <a:noFill/>
          <a:ln w="9525">
            <a:noFill/>
            <a:miter lim="800000"/>
            <a:headEnd/>
            <a:tailEnd/>
          </a:ln>
        </p:spPr>
      </p:pic>
      <p:pic>
        <p:nvPicPr>
          <p:cNvPr id="16389" name="Picture 2" descr="C:\Users\User\Pictures\images (4).jpg"/>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793038" y="676275"/>
            <a:ext cx="1143000" cy="1524000"/>
          </a:xfrm>
          <a:prstGeom prst="rect">
            <a:avLst/>
          </a:prstGeom>
          <a:noFill/>
          <a:ln w="9525">
            <a:noFill/>
            <a:miter lim="800000"/>
            <a:headEnd/>
            <a:tailEnd/>
          </a:ln>
        </p:spPr>
      </p:pic>
      <p:sp>
        <p:nvSpPr>
          <p:cNvPr id="2" name="TextBox 1"/>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Прямоугольник 2"/>
          <p:cNvSpPr>
            <a:spLocks noChangeArrowheads="1"/>
          </p:cNvSpPr>
          <p:nvPr/>
        </p:nvSpPr>
        <p:spPr bwMode="auto">
          <a:xfrm>
            <a:off x="852488" y="284163"/>
            <a:ext cx="6943725" cy="1465262"/>
          </a:xfrm>
          <a:prstGeom prst="rect">
            <a:avLst/>
          </a:prstGeom>
          <a:noFill/>
          <a:ln w="9525">
            <a:noFill/>
            <a:miter lim="800000"/>
            <a:headEnd/>
            <a:tailEnd/>
          </a:ln>
        </p:spPr>
        <p:txBody>
          <a:bodyPr>
            <a:spAutoFit/>
          </a:bodyPr>
          <a:lstStyle/>
          <a:p>
            <a:pPr algn="ctr"/>
            <a:r>
              <a:rPr lang="ru-RU" b="1">
                <a:solidFill>
                  <a:srgbClr val="003399"/>
                </a:solidFill>
                <a:latin typeface="Times New Roman" pitchFamily="18" charset="0"/>
              </a:rPr>
              <a:t>Тема по самообразованию </a:t>
            </a:r>
          </a:p>
          <a:p>
            <a:pPr algn="ctr"/>
            <a:r>
              <a:rPr lang="ru-RU" b="1">
                <a:solidFill>
                  <a:srgbClr val="003399"/>
                </a:solidFill>
                <a:latin typeface="Times New Roman" pitchFamily="18" charset="0"/>
              </a:rPr>
              <a:t>«</a:t>
            </a:r>
            <a:r>
              <a:rPr lang="ru-RU" b="1">
                <a:solidFill>
                  <a:srgbClr val="800080"/>
                </a:solidFill>
                <a:latin typeface="Times New Roman" pitchFamily="18" charset="0"/>
              </a:rPr>
              <a:t>Воспитание потребности у детей в творческой самореализации посредством нетрадиционных способов изобразительного творчества (рисования - аппликация)»</a:t>
            </a:r>
          </a:p>
          <a:p>
            <a:pPr algn="ctr"/>
            <a:endParaRPr lang="ru-RU" b="1">
              <a:solidFill>
                <a:srgbClr val="800080"/>
              </a:solidFill>
            </a:endParaRPr>
          </a:p>
        </p:txBody>
      </p:sp>
      <p:sp>
        <p:nvSpPr>
          <p:cNvPr id="17411" name="Прямоугольник 3"/>
          <p:cNvSpPr>
            <a:spLocks noChangeArrowheads="1"/>
          </p:cNvSpPr>
          <p:nvPr/>
        </p:nvSpPr>
        <p:spPr bwMode="auto">
          <a:xfrm>
            <a:off x="296863" y="1574800"/>
            <a:ext cx="8483600" cy="5197475"/>
          </a:xfrm>
          <a:prstGeom prst="rect">
            <a:avLst/>
          </a:prstGeom>
          <a:noFill/>
          <a:ln w="9525">
            <a:noFill/>
            <a:miter lim="800000"/>
            <a:headEnd/>
            <a:tailEnd/>
          </a:ln>
        </p:spPr>
        <p:txBody>
          <a:bodyPr>
            <a:spAutoFit/>
          </a:bodyPr>
          <a:lstStyle/>
          <a:p>
            <a:pPr algn="just">
              <a:buFont typeface="Arial" charset="0"/>
              <a:buNone/>
            </a:pPr>
            <a:r>
              <a:rPr lang="ru-RU" sz="1400" b="1" dirty="0">
                <a:latin typeface="Times New Roman" pitchFamily="18" charset="0"/>
              </a:rPr>
              <a:t>Образовательная область по ФГОС ДО «Художественно-эстетическое развитие»</a:t>
            </a:r>
          </a:p>
          <a:p>
            <a:pPr algn="just">
              <a:buFont typeface="Arial" charset="0"/>
              <a:buNone/>
            </a:pPr>
            <a:endParaRPr lang="ru-RU" sz="1400" b="1" dirty="0">
              <a:latin typeface="Times New Roman" pitchFamily="18" charset="0"/>
            </a:endParaRPr>
          </a:p>
          <a:p>
            <a:pPr algn="just">
              <a:buFont typeface="Arial" charset="0"/>
              <a:buNone/>
            </a:pPr>
            <a:r>
              <a:rPr lang="ru-RU" sz="1400" b="1" dirty="0">
                <a:solidFill>
                  <a:srgbClr val="003399"/>
                </a:solidFill>
                <a:latin typeface="Times New Roman" pitchFamily="18" charset="0"/>
              </a:rPr>
              <a:t>Выявленная проблема: </a:t>
            </a:r>
          </a:p>
          <a:p>
            <a:pPr algn="just">
              <a:buFont typeface="Arial" charset="0"/>
              <a:buNone/>
            </a:pPr>
            <a:r>
              <a:rPr lang="ru-RU" sz="1400" dirty="0">
                <a:latin typeface="Times New Roman" pitchFamily="18" charset="0"/>
              </a:rPr>
              <a:t>Дети не могут самостоятельно выбрать технику исполнения изобразительного искусства.</a:t>
            </a:r>
            <a:endParaRPr lang="ru-RU" sz="1400" b="1" dirty="0">
              <a:solidFill>
                <a:srgbClr val="003399"/>
              </a:solidFill>
              <a:latin typeface="Times New Roman" pitchFamily="18" charset="0"/>
            </a:endParaRPr>
          </a:p>
          <a:p>
            <a:r>
              <a:rPr lang="ru-RU" sz="1400" b="1" dirty="0">
                <a:solidFill>
                  <a:srgbClr val="003399"/>
                </a:solidFill>
                <a:latin typeface="Times New Roman" pitchFamily="18" charset="0"/>
              </a:rPr>
              <a:t>Основная цель:</a:t>
            </a:r>
          </a:p>
          <a:p>
            <a:pPr algn="just"/>
            <a:r>
              <a:rPr lang="ru-RU" sz="1400" dirty="0">
                <a:latin typeface="Times New Roman" pitchFamily="18" charset="0"/>
              </a:rPr>
              <a:t>Формирование у детей творческих способностей средствами нетрадиционных способов изобразительного творчества (рисования - аппликация).</a:t>
            </a:r>
            <a:endParaRPr lang="ru-RU" sz="1400" b="1" dirty="0">
              <a:solidFill>
                <a:srgbClr val="003399"/>
              </a:solidFill>
              <a:latin typeface="Times New Roman" pitchFamily="18" charset="0"/>
            </a:endParaRPr>
          </a:p>
          <a:p>
            <a:r>
              <a:rPr lang="ru-RU" sz="1400" b="1" dirty="0">
                <a:solidFill>
                  <a:srgbClr val="003399"/>
                </a:solidFill>
                <a:latin typeface="Times New Roman" pitchFamily="18" charset="0"/>
              </a:rPr>
              <a:t>Задачи:</a:t>
            </a:r>
          </a:p>
          <a:p>
            <a:r>
              <a:rPr lang="ru-RU" sz="1400" b="1" dirty="0">
                <a:latin typeface="Times New Roman" pitchFamily="18" charset="0"/>
              </a:rPr>
              <a:t>1.Образовательные:</a:t>
            </a:r>
          </a:p>
          <a:p>
            <a:r>
              <a:rPr lang="ru-RU" sz="1400" dirty="0">
                <a:latin typeface="Times New Roman" pitchFamily="18" charset="0"/>
              </a:rPr>
              <a:t>Обогащать (дать) знания детям о разных видах художественного творчества.</a:t>
            </a:r>
          </a:p>
          <a:p>
            <a:pPr algn="just"/>
            <a:r>
              <a:rPr lang="ru-RU" sz="1400" dirty="0">
                <a:latin typeface="Times New Roman" pitchFamily="18" charset="0"/>
              </a:rPr>
              <a:t>Знакомить с различными видами изобразительной деятельности, их многообразием,  художественных материалов и приёмами работы с ними.</a:t>
            </a:r>
          </a:p>
          <a:p>
            <a:pPr algn="just"/>
            <a:r>
              <a:rPr lang="ru-RU" sz="1400" dirty="0">
                <a:latin typeface="Times New Roman" pitchFamily="18" charset="0"/>
              </a:rPr>
              <a:t>Закреплять приобретённые умения и навыки и показывать детям широту их возможного применения.</a:t>
            </a:r>
          </a:p>
          <a:p>
            <a:r>
              <a:rPr lang="ru-RU" sz="1400" b="1" dirty="0">
                <a:latin typeface="Times New Roman" pitchFamily="18" charset="0"/>
              </a:rPr>
              <a:t>2.Развивающие:</a:t>
            </a:r>
          </a:p>
          <a:p>
            <a:r>
              <a:rPr lang="ru-RU" sz="1400" dirty="0">
                <a:latin typeface="Times New Roman" pitchFamily="18" charset="0"/>
              </a:rPr>
              <a:t>Обеспечивать условия для развития:</a:t>
            </a:r>
          </a:p>
          <a:p>
            <a:pPr>
              <a:buFontTx/>
              <a:buChar char="•"/>
            </a:pPr>
            <a:r>
              <a:rPr lang="ru-RU" sz="1400" dirty="0">
                <a:latin typeface="Times New Roman" pitchFamily="18" charset="0"/>
              </a:rPr>
              <a:t> элементов творческого мышления, устойчивого интереса к художественной деятельности;</a:t>
            </a:r>
          </a:p>
          <a:p>
            <a:pPr>
              <a:buFontTx/>
              <a:buChar char="•"/>
            </a:pPr>
            <a:r>
              <a:rPr lang="ru-RU" sz="1400" dirty="0">
                <a:latin typeface="Times New Roman" pitchFamily="18" charset="0"/>
              </a:rPr>
              <a:t> художественного вкуса, фантазии, пространственного воображения, формировать умения и навыки, необходимые для создания творческих работ;</a:t>
            </a:r>
          </a:p>
          <a:p>
            <a:pPr>
              <a:buFontTx/>
              <a:buChar char="•"/>
            </a:pPr>
            <a:r>
              <a:rPr lang="ru-RU" sz="1400" dirty="0">
                <a:latin typeface="Times New Roman" pitchFamily="18" charset="0"/>
              </a:rPr>
              <a:t> улучшить координацию и точность движений руки и глаза.</a:t>
            </a:r>
          </a:p>
          <a:p>
            <a:r>
              <a:rPr lang="ru-RU" sz="1400" b="1" dirty="0">
                <a:latin typeface="Times New Roman" pitchFamily="18" charset="0"/>
              </a:rPr>
              <a:t>3.Воспитательные:</a:t>
            </a:r>
          </a:p>
          <a:p>
            <a:r>
              <a:rPr lang="ru-RU" sz="1400" dirty="0">
                <a:latin typeface="Times New Roman" pitchFamily="18" charset="0"/>
              </a:rPr>
              <a:t>Воспитывать трудолюбие и желание добиваться успеха собственным трудом; желание экспериментировать,</a:t>
            </a:r>
          </a:p>
          <a:p>
            <a:r>
              <a:rPr lang="ru-RU" sz="1400" dirty="0">
                <a:latin typeface="Times New Roman" pitchFamily="18" charset="0"/>
              </a:rPr>
              <a:t>Воспитывать внимание, аккуратность, целеустремлённость, творческую самореализацию.</a:t>
            </a:r>
          </a:p>
          <a:p>
            <a:pPr algn="just">
              <a:buFont typeface="Arial" charset="0"/>
              <a:buNone/>
            </a:pPr>
            <a:endParaRPr lang="ru-RU" sz="1400" b="1" dirty="0">
              <a:solidFill>
                <a:srgbClr val="003399"/>
              </a:solidFill>
              <a:latin typeface="Times New Roman" pitchFamily="18" charset="0"/>
            </a:endParaRPr>
          </a:p>
          <a:p>
            <a:pPr algn="just">
              <a:buFont typeface="Arial" charset="0"/>
              <a:buNone/>
            </a:pPr>
            <a:endParaRPr lang="ru-RU" sz="1400" b="1" dirty="0">
              <a:solidFill>
                <a:srgbClr val="003399"/>
              </a:solidFill>
              <a:latin typeface="Times New Roman" pitchFamily="18" charset="0"/>
            </a:endParaRPr>
          </a:p>
        </p:txBody>
      </p:sp>
      <p:pic>
        <p:nvPicPr>
          <p:cNvPr id="17412" name="Рисунок 5"/>
          <p:cNvPicPr>
            <a:picLocks noChangeAspect="1"/>
          </p:cNvPicPr>
          <p:nvPr/>
        </p:nvPicPr>
        <p:blipFill>
          <a:blip r:embed="rId3"/>
          <a:srcRect/>
          <a:stretch>
            <a:fillRect/>
          </a:stretch>
        </p:blipFill>
        <p:spPr bwMode="auto">
          <a:xfrm>
            <a:off x="7315200" y="1014413"/>
            <a:ext cx="1524000" cy="1322387"/>
          </a:xfrm>
          <a:prstGeom prst="rect">
            <a:avLst/>
          </a:prstGeom>
          <a:noFill/>
          <a:ln w="9525">
            <a:noFill/>
            <a:miter lim="800000"/>
            <a:headEnd/>
            <a:tailEnd/>
          </a:ln>
        </p:spPr>
      </p:pic>
      <p:sp>
        <p:nvSpPr>
          <p:cNvPr id="5" name="TextBox 4"/>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Прямоугольник 3"/>
          <p:cNvSpPr>
            <a:spLocks noChangeArrowheads="1"/>
          </p:cNvSpPr>
          <p:nvPr/>
        </p:nvSpPr>
        <p:spPr bwMode="auto">
          <a:xfrm>
            <a:off x="387350" y="301625"/>
            <a:ext cx="8553450" cy="915988"/>
          </a:xfrm>
          <a:prstGeom prst="rect">
            <a:avLst/>
          </a:prstGeom>
          <a:noFill/>
          <a:ln w="9525">
            <a:noFill/>
            <a:miter lim="800000"/>
            <a:headEnd/>
            <a:tailEnd/>
          </a:ln>
        </p:spPr>
        <p:txBody>
          <a:bodyPr>
            <a:spAutoFit/>
          </a:bodyPr>
          <a:lstStyle/>
          <a:p>
            <a:pPr algn="ctr">
              <a:buFont typeface="Arial" charset="0"/>
              <a:buNone/>
            </a:pPr>
            <a:r>
              <a:rPr lang="ru-RU" b="1">
                <a:solidFill>
                  <a:srgbClr val="003399"/>
                </a:solidFill>
                <a:latin typeface="Times New Roman" pitchFamily="18" charset="0"/>
              </a:rPr>
              <a:t>ПЕРСПЕКТИНЫЙ ПЛАН НЕПРЕРВЫНОЙ ОБРАЗОВАТЕЛЬНОЙ ДЕЯТЕЛЬНОСТИ ПО ТЕМЕ САМООБРАЗОВАНИЯ </a:t>
            </a:r>
          </a:p>
          <a:p>
            <a:pPr algn="ctr">
              <a:buFont typeface="Arial" charset="0"/>
              <a:buNone/>
            </a:pPr>
            <a:r>
              <a:rPr lang="ru-RU" b="1">
                <a:solidFill>
                  <a:srgbClr val="003399"/>
                </a:solidFill>
                <a:latin typeface="Times New Roman" pitchFamily="18" charset="0"/>
              </a:rPr>
              <a:t>на 2017 – 2018 учебный год</a:t>
            </a:r>
          </a:p>
        </p:txBody>
      </p:sp>
      <p:sp>
        <p:nvSpPr>
          <p:cNvPr id="18435" name="Прямоугольник 7"/>
          <p:cNvSpPr>
            <a:spLocks noChangeArrowheads="1"/>
          </p:cNvSpPr>
          <p:nvPr/>
        </p:nvSpPr>
        <p:spPr bwMode="auto">
          <a:xfrm>
            <a:off x="523875" y="1457325"/>
            <a:ext cx="7197725" cy="4772025"/>
          </a:xfrm>
          <a:prstGeom prst="rect">
            <a:avLst/>
          </a:prstGeom>
          <a:noFill/>
          <a:ln w="9525">
            <a:noFill/>
            <a:miter lim="800000"/>
            <a:headEnd/>
            <a:tailEnd/>
          </a:ln>
        </p:spPr>
        <p:txBody>
          <a:bodyPr>
            <a:spAutoFit/>
          </a:bodyPr>
          <a:lstStyle/>
          <a:p>
            <a:pPr algn="just"/>
            <a:r>
              <a:rPr lang="ru-RU" sz="1400">
                <a:latin typeface="Times New Roman" pitchFamily="18" charset="0"/>
              </a:rPr>
              <a:t>План НОД составлен для детей разного возраста (3 – 6 лет), может быть реализован в режимных моментах и на занятиях согласно календарному планированию. Задачи можно усложнять или упрощать в зависимости от возрастных особенностей детей группы.</a:t>
            </a:r>
          </a:p>
          <a:p>
            <a:pPr algn="just"/>
            <a:endParaRPr lang="ru-RU" sz="1400">
              <a:latin typeface="Times New Roman" pitchFamily="18" charset="0"/>
            </a:endParaRPr>
          </a:p>
          <a:p>
            <a:pPr algn="just"/>
            <a:r>
              <a:rPr lang="ru-RU" sz="1400">
                <a:latin typeface="Times New Roman" pitchFamily="18" charset="0"/>
              </a:rPr>
              <a:t>08.10.17</a:t>
            </a:r>
          </a:p>
          <a:p>
            <a:pPr algn="just"/>
            <a:r>
              <a:rPr lang="ru-RU" sz="1400">
                <a:latin typeface="Times New Roman" pitchFamily="18" charset="0"/>
              </a:rPr>
              <a:t>«</a:t>
            </a:r>
            <a:r>
              <a:rPr lang="ru-RU" sz="1400" b="1">
                <a:latin typeface="Times New Roman" pitchFamily="18" charset="0"/>
              </a:rPr>
              <a:t>Солнечный денёк</a:t>
            </a:r>
            <a:r>
              <a:rPr lang="ru-RU" sz="1400">
                <a:latin typeface="Times New Roman" pitchFamily="18" charset="0"/>
              </a:rPr>
              <a:t>» (мыльные цветные пузыри)</a:t>
            </a:r>
          </a:p>
          <a:p>
            <a:pPr algn="just"/>
            <a:r>
              <a:rPr lang="ru-RU" sz="1400" u="sng">
                <a:latin typeface="Times New Roman" pitchFamily="18" charset="0"/>
              </a:rPr>
              <a:t>Задача:</a:t>
            </a:r>
            <a:r>
              <a:rPr lang="ru-RU" sz="1400">
                <a:latin typeface="Times New Roman" pitchFamily="18" charset="0"/>
              </a:rPr>
              <a:t> Познакомить детей с новым способом рисования: оттиск цветными мыльными пузырями.</a:t>
            </a:r>
          </a:p>
          <a:p>
            <a:pPr algn="just"/>
            <a:endParaRPr lang="ru-RU" sz="1400">
              <a:latin typeface="Times New Roman" pitchFamily="18" charset="0"/>
            </a:endParaRPr>
          </a:p>
          <a:p>
            <a:pPr algn="just"/>
            <a:r>
              <a:rPr lang="ru-RU" sz="1400">
                <a:latin typeface="Times New Roman" pitchFamily="18" charset="0"/>
              </a:rPr>
              <a:t>22.10.17</a:t>
            </a:r>
          </a:p>
          <a:p>
            <a:pPr algn="just"/>
            <a:r>
              <a:rPr lang="ru-RU" sz="1400">
                <a:latin typeface="Times New Roman" pitchFamily="18" charset="0"/>
              </a:rPr>
              <a:t>«</a:t>
            </a:r>
            <a:r>
              <a:rPr lang="ru-RU" sz="1400" b="1">
                <a:latin typeface="Times New Roman" pitchFamily="18" charset="0"/>
              </a:rPr>
              <a:t>Осенний лес</a:t>
            </a:r>
            <a:r>
              <a:rPr lang="ru-RU" sz="1400">
                <a:latin typeface="Times New Roman" pitchFamily="18" charset="0"/>
              </a:rPr>
              <a:t>» (отпечатывание сухих листьев)</a:t>
            </a:r>
          </a:p>
          <a:p>
            <a:pPr algn="just"/>
            <a:r>
              <a:rPr lang="ru-RU" sz="1400" u="sng">
                <a:latin typeface="Times New Roman" pitchFamily="18" charset="0"/>
              </a:rPr>
              <a:t>Задачи:</a:t>
            </a:r>
            <a:r>
              <a:rPr lang="ru-RU" sz="1400">
                <a:latin typeface="Times New Roman" pitchFamily="18" charset="0"/>
              </a:rPr>
              <a:t> Познакомить с новым видом изобразительной техники – отпечатывания сухих листьев. Учить детей отражать в рисунке осенние впечатления, рисовать разнообразные деревья (большие, маленькие, высокие, низкие, стройные, прямые, искривленные). Учить по-разному изображать деревья, траву, листья. Закреплять приёмы работы кистью и красками. Развивать активность, творчество. Продолжать формировать умения радоваться продуктам своего творчества.</a:t>
            </a:r>
          </a:p>
          <a:p>
            <a:pPr algn="just"/>
            <a:endParaRPr lang="ru-RU" sz="1400">
              <a:latin typeface="Times New Roman" pitchFamily="18" charset="0"/>
            </a:endParaRPr>
          </a:p>
          <a:p>
            <a:pPr algn="just"/>
            <a:r>
              <a:rPr lang="ru-RU" sz="1400">
                <a:latin typeface="Times New Roman" pitchFamily="18" charset="0"/>
              </a:rPr>
              <a:t>29.10.17</a:t>
            </a:r>
          </a:p>
          <a:p>
            <a:pPr algn="just"/>
            <a:r>
              <a:rPr lang="ru-RU" sz="1400" b="1">
                <a:latin typeface="Times New Roman" pitchFamily="18" charset="0"/>
              </a:rPr>
              <a:t>Ветка рябины</a:t>
            </a:r>
            <a:r>
              <a:rPr lang="ru-RU" sz="1400">
                <a:latin typeface="Times New Roman" pitchFamily="18" charset="0"/>
              </a:rPr>
              <a:t>» (метод тычка + рисование крупой)</a:t>
            </a:r>
          </a:p>
          <a:p>
            <a:pPr algn="just"/>
            <a:r>
              <a:rPr lang="ru-RU" sz="1400" u="sng">
                <a:latin typeface="Times New Roman" pitchFamily="18" charset="0"/>
              </a:rPr>
              <a:t>Задачи</a:t>
            </a:r>
            <a:r>
              <a:rPr lang="ru-RU" sz="1400">
                <a:latin typeface="Times New Roman" pitchFamily="18" charset="0"/>
              </a:rPr>
              <a:t>: «Закрепить умение рисовать пальчиками, формирование рисунка с помощью крупы (листья). Развивать чувство композиции, цветовосприятия.</a:t>
            </a:r>
          </a:p>
        </p:txBody>
      </p:sp>
      <p:pic>
        <p:nvPicPr>
          <p:cNvPr id="18436" name="Рисунок 9"/>
          <p:cNvPicPr>
            <a:picLocks noChangeAspect="1"/>
          </p:cNvPicPr>
          <p:nvPr/>
        </p:nvPicPr>
        <p:blipFill>
          <a:blip r:embed="rId3"/>
          <a:srcRect/>
          <a:stretch>
            <a:fillRect/>
          </a:stretch>
        </p:blipFill>
        <p:spPr bwMode="auto">
          <a:xfrm>
            <a:off x="6831013" y="2308225"/>
            <a:ext cx="2312987" cy="1852613"/>
          </a:xfrm>
          <a:prstGeom prst="rect">
            <a:avLst/>
          </a:prstGeom>
          <a:noFill/>
          <a:ln w="9525">
            <a:noFill/>
            <a:miter lim="800000"/>
            <a:headEnd/>
            <a:tailEnd/>
          </a:ln>
        </p:spPr>
      </p:pic>
      <p:sp>
        <p:nvSpPr>
          <p:cNvPr id="5" name="TextBox 4"/>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Прямоугольник 7"/>
          <p:cNvSpPr>
            <a:spLocks noChangeArrowheads="1"/>
          </p:cNvSpPr>
          <p:nvPr/>
        </p:nvSpPr>
        <p:spPr bwMode="auto">
          <a:xfrm>
            <a:off x="301625" y="530225"/>
            <a:ext cx="8562975" cy="5470525"/>
          </a:xfrm>
          <a:prstGeom prst="rect">
            <a:avLst/>
          </a:prstGeom>
          <a:noFill/>
          <a:ln w="9525">
            <a:noFill/>
            <a:miter lim="800000"/>
            <a:headEnd/>
            <a:tailEnd/>
          </a:ln>
        </p:spPr>
        <p:txBody>
          <a:bodyPr>
            <a:spAutoFit/>
          </a:bodyPr>
          <a:lstStyle/>
          <a:p>
            <a:pPr algn="just"/>
            <a:r>
              <a:rPr lang="ru-RU" sz="1600">
                <a:latin typeface="Times New Roman" pitchFamily="18" charset="0"/>
              </a:rPr>
              <a:t>05.11.17</a:t>
            </a:r>
          </a:p>
          <a:p>
            <a:pPr algn="just"/>
            <a:r>
              <a:rPr lang="ru-RU" sz="1600">
                <a:latin typeface="Times New Roman" pitchFamily="18" charset="0"/>
              </a:rPr>
              <a:t>«</a:t>
            </a:r>
            <a:r>
              <a:rPr lang="ru-RU" sz="1600" b="1">
                <a:latin typeface="Times New Roman" pitchFamily="18" charset="0"/>
              </a:rPr>
              <a:t>Ваза с фруктами</a:t>
            </a:r>
            <a:r>
              <a:rPr lang="ru-RU" sz="1600">
                <a:latin typeface="Times New Roman" pitchFamily="18" charset="0"/>
              </a:rPr>
              <a:t>» (рисование  с помощью круп)</a:t>
            </a:r>
          </a:p>
          <a:p>
            <a:pPr algn="just"/>
            <a:r>
              <a:rPr lang="ru-RU" sz="1600" u="sng">
                <a:latin typeface="Times New Roman" pitchFamily="18" charset="0"/>
              </a:rPr>
              <a:t>Задача:</a:t>
            </a:r>
            <a:r>
              <a:rPr lang="ru-RU" sz="1600">
                <a:latin typeface="Times New Roman" pitchFamily="18" charset="0"/>
              </a:rPr>
              <a:t> Предложить нарисовать натюрморт в нетрадиционной технике с помощью крупы на бумаге.</a:t>
            </a:r>
          </a:p>
          <a:p>
            <a:pPr algn="just"/>
            <a:endParaRPr lang="ru-RU" sz="1600">
              <a:latin typeface="Times New Roman" pitchFamily="18" charset="0"/>
            </a:endParaRPr>
          </a:p>
          <a:p>
            <a:pPr algn="just"/>
            <a:r>
              <a:rPr lang="ru-RU" sz="1600">
                <a:latin typeface="Times New Roman" pitchFamily="18" charset="0"/>
              </a:rPr>
              <a:t>12.11.17</a:t>
            </a:r>
          </a:p>
          <a:p>
            <a:pPr algn="just"/>
            <a:r>
              <a:rPr lang="ru-RU" sz="1600">
                <a:latin typeface="Times New Roman" pitchFamily="18" charset="0"/>
              </a:rPr>
              <a:t>«</a:t>
            </a:r>
            <a:r>
              <a:rPr lang="ru-RU" sz="1600" b="1">
                <a:latin typeface="Times New Roman" pitchFamily="18" charset="0"/>
              </a:rPr>
              <a:t>Кремль</a:t>
            </a:r>
            <a:r>
              <a:rPr lang="ru-RU" sz="1600">
                <a:latin typeface="Times New Roman" pitchFamily="18" charset="0"/>
              </a:rPr>
              <a:t>» (шаблонография)</a:t>
            </a:r>
          </a:p>
          <a:p>
            <a:pPr algn="just"/>
            <a:r>
              <a:rPr lang="ru-RU" sz="1600" u="sng">
                <a:latin typeface="Times New Roman" pitchFamily="18" charset="0"/>
              </a:rPr>
              <a:t>Задачи:</a:t>
            </a:r>
            <a:r>
              <a:rPr lang="ru-RU" sz="1600">
                <a:latin typeface="Times New Roman" pitchFamily="18" charset="0"/>
              </a:rPr>
              <a:t> Познакомить с методом рисования, при котором можно получить разнообразные предметы, которые детям самим трудно изобразить - шаблонографией. Продолжать учить аккуратно обводить заготовленные шаблоны будущего рисунка. Конструкцию башни, форму и пропорции частей. Закреплять способы соизмерения сторон одной части и разных частей. Развивать глазомер, зрительно-двигательные координации. Упражнять в создании первичного карандашного наброска. Формировать общественное представление, любви к Родине.</a:t>
            </a:r>
          </a:p>
          <a:p>
            <a:pPr algn="just"/>
            <a:endParaRPr lang="ru-RU" sz="1600">
              <a:latin typeface="Times New Roman" pitchFamily="18" charset="0"/>
            </a:endParaRPr>
          </a:p>
          <a:p>
            <a:pPr algn="just"/>
            <a:r>
              <a:rPr lang="ru-RU" sz="1600">
                <a:latin typeface="Times New Roman" pitchFamily="18" charset="0"/>
              </a:rPr>
              <a:t>19.11.17</a:t>
            </a:r>
          </a:p>
          <a:p>
            <a:pPr algn="just"/>
            <a:r>
              <a:rPr lang="ru-RU" sz="1600">
                <a:latin typeface="Times New Roman" pitchFamily="18" charset="0"/>
              </a:rPr>
              <a:t>«</a:t>
            </a:r>
            <a:r>
              <a:rPr lang="ru-RU" sz="1600" b="1">
                <a:latin typeface="Times New Roman" pitchFamily="18" charset="0"/>
              </a:rPr>
              <a:t>Мой любимый дом</a:t>
            </a:r>
            <a:r>
              <a:rPr lang="ru-RU" sz="1600">
                <a:latin typeface="Times New Roman" pitchFamily="18" charset="0"/>
              </a:rPr>
              <a:t>» (поролон)</a:t>
            </a:r>
          </a:p>
          <a:p>
            <a:pPr algn="just"/>
            <a:r>
              <a:rPr lang="ru-RU" sz="1600" u="sng">
                <a:latin typeface="Times New Roman" pitchFamily="18" charset="0"/>
              </a:rPr>
              <a:t>Задачи:</a:t>
            </a:r>
            <a:r>
              <a:rPr lang="ru-RU" sz="1600">
                <a:latin typeface="Times New Roman" pitchFamily="18" charset="0"/>
              </a:rPr>
              <a:t> Познакомить с новым методом рисования- поролоновой губкой, позволяющий наиболее ярко передать изображаемый объект. Учить детей рисовать при помощи оттиска поролона соответствующего размера. Закреплять умение удачно располагать изображения на листе. Продолжать учить рисовать при помощи техники оттиска. Развивать эстетическое восприятие, образные представления, воображение, умение самостоятельно придумывать сюжет. Формировать умение оценивать рисунки.</a:t>
            </a:r>
          </a:p>
        </p:txBody>
      </p:sp>
      <p:pic>
        <p:nvPicPr>
          <p:cNvPr id="6" name="Рисунок 5"/>
          <p:cNvPicPr>
            <a:picLocks noChangeAspect="1"/>
          </p:cNvPicPr>
          <p:nvPr/>
        </p:nvPicPr>
        <p:blipFill>
          <a:blip r:embed="rId3" cstate="screen">
            <a:duotone>
              <a:prstClr val="black"/>
              <a:srgbClr val="01FF01">
                <a:tint val="45000"/>
                <a:satMod val="400000"/>
              </a:srgbClr>
            </a:duotone>
            <a:extLst>
              <a:ext uri="{28A0092B-C50C-407E-A947-70E740481C1C}">
                <a14:useLocalDpi xmlns:a14="http://schemas.microsoft.com/office/drawing/2010/main"/>
              </a:ext>
            </a:extLst>
          </a:blip>
          <a:stretch>
            <a:fillRect/>
          </a:stretch>
        </p:blipFill>
        <p:spPr>
          <a:xfrm>
            <a:off x="7811507" y="5716904"/>
            <a:ext cx="1106062" cy="1141096"/>
          </a:xfrm>
          <a:prstGeom prst="rect">
            <a:avLst/>
          </a:prstGeom>
        </p:spPr>
      </p:pic>
      <p:sp>
        <p:nvSpPr>
          <p:cNvPr id="4" name="TextBox 3"/>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Прямоугольник 7"/>
          <p:cNvSpPr>
            <a:spLocks noChangeArrowheads="1"/>
          </p:cNvSpPr>
          <p:nvPr/>
        </p:nvSpPr>
        <p:spPr bwMode="auto">
          <a:xfrm>
            <a:off x="301625" y="530225"/>
            <a:ext cx="8562975" cy="4981575"/>
          </a:xfrm>
          <a:prstGeom prst="rect">
            <a:avLst/>
          </a:prstGeom>
          <a:noFill/>
          <a:ln w="9525">
            <a:noFill/>
            <a:miter lim="800000"/>
            <a:headEnd/>
            <a:tailEnd/>
          </a:ln>
        </p:spPr>
        <p:txBody>
          <a:bodyPr>
            <a:spAutoFit/>
          </a:bodyPr>
          <a:lstStyle/>
          <a:p>
            <a:pPr algn="just"/>
            <a:r>
              <a:rPr lang="ru-RU" sz="1600">
                <a:latin typeface="Times New Roman" pitchFamily="18" charset="0"/>
              </a:rPr>
              <a:t>26.11.17</a:t>
            </a:r>
          </a:p>
          <a:p>
            <a:pPr algn="just"/>
            <a:r>
              <a:rPr lang="ru-RU" sz="1600">
                <a:latin typeface="Times New Roman" pitchFamily="18" charset="0"/>
              </a:rPr>
              <a:t>«</a:t>
            </a:r>
            <a:r>
              <a:rPr lang="ru-RU" sz="1600" b="1">
                <a:latin typeface="Times New Roman" pitchFamily="18" charset="0"/>
              </a:rPr>
              <a:t>Маме красивый букет</a:t>
            </a:r>
            <a:r>
              <a:rPr lang="ru-RU" sz="1600">
                <a:latin typeface="Times New Roman" pitchFamily="18" charset="0"/>
              </a:rPr>
              <a:t>» (оттиск смятой бумагой)</a:t>
            </a:r>
          </a:p>
          <a:p>
            <a:pPr algn="just"/>
            <a:r>
              <a:rPr lang="ru-RU" sz="1600" u="sng">
                <a:latin typeface="Times New Roman" pitchFamily="18" charset="0"/>
              </a:rPr>
              <a:t>Задача:</a:t>
            </a:r>
            <a:r>
              <a:rPr lang="ru-RU" sz="1600">
                <a:latin typeface="Times New Roman" pitchFamily="18" charset="0"/>
              </a:rPr>
              <a:t> Продолжить знакомство с техникой рисования смятой бумагой.</a:t>
            </a:r>
          </a:p>
          <a:p>
            <a:pPr algn="just"/>
            <a:endParaRPr lang="ru-RU" sz="1600">
              <a:latin typeface="Times New Roman" pitchFamily="18" charset="0"/>
            </a:endParaRPr>
          </a:p>
          <a:p>
            <a:pPr algn="just"/>
            <a:r>
              <a:rPr lang="ru-RU" sz="1600">
                <a:latin typeface="Times New Roman" pitchFamily="18" charset="0"/>
              </a:rPr>
              <a:t>03.12.17</a:t>
            </a:r>
          </a:p>
          <a:p>
            <a:pPr algn="just"/>
            <a:r>
              <a:rPr lang="ru-RU" sz="1600">
                <a:latin typeface="Times New Roman" pitchFamily="18" charset="0"/>
              </a:rPr>
              <a:t>«</a:t>
            </a:r>
            <a:r>
              <a:rPr lang="ru-RU" sz="1600" b="1">
                <a:latin typeface="Times New Roman" pitchFamily="18" charset="0"/>
              </a:rPr>
              <a:t>Мы – волшебники</a:t>
            </a:r>
            <a:r>
              <a:rPr lang="ru-RU" sz="1600">
                <a:latin typeface="Times New Roman" pitchFamily="18" charset="0"/>
              </a:rPr>
              <a:t>» (кляксография)</a:t>
            </a:r>
          </a:p>
          <a:p>
            <a:pPr algn="just"/>
            <a:r>
              <a:rPr lang="ru-RU" sz="1600" u="sng">
                <a:latin typeface="Times New Roman" pitchFamily="18" charset="0"/>
              </a:rPr>
              <a:t>Задачи:</a:t>
            </a:r>
            <a:r>
              <a:rPr lang="ru-RU" sz="1600">
                <a:latin typeface="Times New Roman" pitchFamily="18" charset="0"/>
              </a:rPr>
              <a:t> Развивать умение узнавать того, кто «прячется» в цветном пятне; познакомить с нетрадиционным рисованием (кляксография). Учить дорисовывать детали объектов, полученных в ходе спонтанного изображения, для придания им законченности и сходства с реальными образами. Развивать воображение, фантазию, интерес к творческой деятельности. Поощрять детское творчество, инициативу.</a:t>
            </a:r>
          </a:p>
          <a:p>
            <a:pPr algn="just"/>
            <a:endParaRPr lang="ru-RU" sz="1600">
              <a:latin typeface="Times New Roman" pitchFamily="18" charset="0"/>
            </a:endParaRPr>
          </a:p>
          <a:p>
            <a:pPr algn="just"/>
            <a:r>
              <a:rPr lang="ru-RU" sz="1600">
                <a:latin typeface="Times New Roman" pitchFamily="18" charset="0"/>
              </a:rPr>
              <a:t>10.12.17</a:t>
            </a:r>
          </a:p>
          <a:p>
            <a:pPr algn="just"/>
            <a:r>
              <a:rPr lang="ru-RU" sz="1600">
                <a:latin typeface="Times New Roman" pitchFamily="18" charset="0"/>
              </a:rPr>
              <a:t>«</a:t>
            </a:r>
            <a:r>
              <a:rPr lang="ru-RU" sz="1600" b="1">
                <a:latin typeface="Times New Roman" pitchFamily="18" charset="0"/>
              </a:rPr>
              <a:t>Конфета для друга</a:t>
            </a:r>
            <a:r>
              <a:rPr lang="ru-RU" sz="1600">
                <a:latin typeface="Times New Roman" pitchFamily="18" charset="0"/>
              </a:rPr>
              <a:t>» (монотипия предметная)</a:t>
            </a:r>
          </a:p>
          <a:p>
            <a:pPr algn="just"/>
            <a:r>
              <a:rPr lang="ru-RU" sz="1600" u="sng">
                <a:latin typeface="Times New Roman" pitchFamily="18" charset="0"/>
              </a:rPr>
              <a:t>Задачи:</a:t>
            </a:r>
            <a:r>
              <a:rPr lang="ru-RU" sz="1600">
                <a:latin typeface="Times New Roman" pitchFamily="18" charset="0"/>
              </a:rPr>
              <a:t> Закрепить умение рисовать в технике «монотипия». Обогатить содержание изобразительной деятельности детей в соответствии с задачами познавательного развития. Развивать декораторские навыки. Учить рисовать раппортные узоры по всему пространству половины листа бумаги и отпечатывания узора на другую половину листа, путём складывания бумаги. Развитие чувства цвета, ритма, формы. Воспитывать дружеские качества.</a:t>
            </a:r>
          </a:p>
          <a:p>
            <a:pPr algn="just"/>
            <a:endParaRPr lang="ru-RU" sz="1600">
              <a:latin typeface="Times New Roman" pitchFamily="18" charset="0"/>
            </a:endParaRPr>
          </a:p>
        </p:txBody>
      </p:sp>
      <p:pic>
        <p:nvPicPr>
          <p:cNvPr id="2" name="Рисунок 1"/>
          <p:cNvPicPr>
            <a:picLocks noChangeAspect="1"/>
          </p:cNvPicPr>
          <p:nvPr/>
        </p:nvPicPr>
        <p:blipFill>
          <a:blip r:embed="rId3" cstate="print">
            <a:duotone>
              <a:prstClr val="black"/>
              <a:srgbClr val="FF0000">
                <a:tint val="45000"/>
                <a:satMod val="400000"/>
              </a:srgbClr>
            </a:duotone>
            <a:extLst/>
          </a:blip>
          <a:stretch>
            <a:fillRect/>
          </a:stretch>
        </p:blipFill>
        <p:spPr>
          <a:xfrm>
            <a:off x="7439223" y="5300815"/>
            <a:ext cx="1425375" cy="1470523"/>
          </a:xfrm>
          <a:prstGeom prst="rect">
            <a:avLst/>
          </a:prstGeom>
        </p:spPr>
      </p:pic>
      <p:sp>
        <p:nvSpPr>
          <p:cNvPr id="4" name="TextBox 3"/>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Прямоугольник 7"/>
          <p:cNvSpPr>
            <a:spLocks noChangeArrowheads="1"/>
          </p:cNvSpPr>
          <p:nvPr/>
        </p:nvSpPr>
        <p:spPr bwMode="auto">
          <a:xfrm>
            <a:off x="301625" y="530225"/>
            <a:ext cx="8562975" cy="5959475"/>
          </a:xfrm>
          <a:prstGeom prst="rect">
            <a:avLst/>
          </a:prstGeom>
          <a:noFill/>
          <a:ln w="9525">
            <a:noFill/>
            <a:miter lim="800000"/>
            <a:headEnd/>
            <a:tailEnd/>
          </a:ln>
        </p:spPr>
        <p:txBody>
          <a:bodyPr>
            <a:spAutoFit/>
          </a:bodyPr>
          <a:lstStyle/>
          <a:p>
            <a:pPr algn="just"/>
            <a:r>
              <a:rPr lang="ru-RU" sz="1600">
                <a:latin typeface="Times New Roman" pitchFamily="18" charset="0"/>
              </a:rPr>
              <a:t>17.12.17</a:t>
            </a:r>
          </a:p>
          <a:p>
            <a:pPr algn="just"/>
            <a:r>
              <a:rPr lang="ru-RU" sz="1600">
                <a:latin typeface="Times New Roman" pitchFamily="18" charset="0"/>
              </a:rPr>
              <a:t>«</a:t>
            </a:r>
            <a:r>
              <a:rPr lang="ru-RU" sz="1600" b="1">
                <a:latin typeface="Times New Roman" pitchFamily="18" charset="0"/>
              </a:rPr>
              <a:t>Зимний лес</a:t>
            </a:r>
            <a:r>
              <a:rPr lang="ru-RU" sz="1600">
                <a:latin typeface="Times New Roman" pitchFamily="18" charset="0"/>
              </a:rPr>
              <a:t>» (свеча или восковые мелки, акварель)</a:t>
            </a:r>
          </a:p>
          <a:p>
            <a:pPr algn="just"/>
            <a:r>
              <a:rPr lang="ru-RU" sz="1600" u="sng">
                <a:latin typeface="Times New Roman" pitchFamily="18" charset="0"/>
              </a:rPr>
              <a:t>Задача:</a:t>
            </a:r>
            <a:r>
              <a:rPr lang="ru-RU" sz="1600">
                <a:latin typeface="Times New Roman" pitchFamily="18" charset="0"/>
              </a:rPr>
              <a:t> Познакомить с новым методом рисования восковой свечой. Нанести акварель необходимого цвета.</a:t>
            </a:r>
          </a:p>
          <a:p>
            <a:pPr algn="just"/>
            <a:endParaRPr lang="ru-RU" sz="1600">
              <a:latin typeface="Times New Roman" pitchFamily="18" charset="0"/>
            </a:endParaRPr>
          </a:p>
          <a:p>
            <a:pPr algn="just"/>
            <a:r>
              <a:rPr lang="ru-RU" sz="1600">
                <a:latin typeface="Times New Roman" pitchFamily="18" charset="0"/>
              </a:rPr>
              <a:t>24.12.17</a:t>
            </a:r>
          </a:p>
          <a:p>
            <a:pPr algn="just"/>
            <a:r>
              <a:rPr lang="ru-RU" sz="1600">
                <a:latin typeface="Times New Roman" pitchFamily="18" charset="0"/>
              </a:rPr>
              <a:t>«</a:t>
            </a:r>
            <a:r>
              <a:rPr lang="ru-RU" sz="1600" b="1">
                <a:latin typeface="Times New Roman" pitchFamily="18" charset="0"/>
              </a:rPr>
              <a:t>Дед Мороз</a:t>
            </a:r>
            <a:r>
              <a:rPr lang="ru-RU" sz="1600">
                <a:latin typeface="Times New Roman" pitchFamily="18" charset="0"/>
              </a:rPr>
              <a:t>» (витраж)</a:t>
            </a:r>
          </a:p>
          <a:p>
            <a:pPr algn="just"/>
            <a:r>
              <a:rPr lang="ru-RU" sz="1600" u="sng">
                <a:latin typeface="Times New Roman" pitchFamily="18" charset="0"/>
              </a:rPr>
              <a:t>Задачи:</a:t>
            </a:r>
            <a:r>
              <a:rPr lang="ru-RU" sz="1600">
                <a:latin typeface="Times New Roman" pitchFamily="18" charset="0"/>
              </a:rPr>
              <a:t> По бумаге простым карандашом наносится изображение. Силикатным клеем (свечой) наносится слой по карандашному контуру. Когда клей высохнет, пространство между контурами раскрашивается яркими красками. Бумагу хорошо использовать тонированную, светлых тонов.</a:t>
            </a:r>
          </a:p>
          <a:p>
            <a:pPr algn="just"/>
            <a:endParaRPr lang="ru-RU" sz="1600">
              <a:latin typeface="Times New Roman" pitchFamily="18" charset="0"/>
            </a:endParaRPr>
          </a:p>
          <a:p>
            <a:pPr algn="just"/>
            <a:r>
              <a:rPr lang="ru-RU" sz="1600">
                <a:latin typeface="Times New Roman" pitchFamily="18" charset="0"/>
              </a:rPr>
              <a:t>15.01.18</a:t>
            </a:r>
          </a:p>
          <a:p>
            <a:pPr algn="just"/>
            <a:r>
              <a:rPr lang="ru-RU" sz="1600">
                <a:latin typeface="Times New Roman" pitchFamily="18" charset="0"/>
              </a:rPr>
              <a:t>«</a:t>
            </a:r>
            <a:r>
              <a:rPr lang="ru-RU" sz="1600" b="1">
                <a:latin typeface="Times New Roman" pitchFamily="18" charset="0"/>
              </a:rPr>
              <a:t>Веселый снеговик</a:t>
            </a:r>
            <a:r>
              <a:rPr lang="ru-RU" sz="1600">
                <a:latin typeface="Times New Roman" pitchFamily="18" charset="0"/>
              </a:rPr>
              <a:t>» (салфетки)</a:t>
            </a:r>
          </a:p>
          <a:p>
            <a:pPr algn="just"/>
            <a:r>
              <a:rPr lang="ru-RU" sz="1600" u="sng">
                <a:latin typeface="Times New Roman" pitchFamily="18" charset="0"/>
              </a:rPr>
              <a:t>Задача:</a:t>
            </a:r>
            <a:r>
              <a:rPr lang="ru-RU" sz="1600">
                <a:latin typeface="Times New Roman" pitchFamily="18" charset="0"/>
              </a:rPr>
              <a:t> Познакомить с методом скатывания салфеток и создания аппликации</a:t>
            </a:r>
          </a:p>
          <a:p>
            <a:pPr algn="just"/>
            <a:endParaRPr lang="ru-RU" sz="1600">
              <a:latin typeface="Times New Roman" pitchFamily="18" charset="0"/>
            </a:endParaRPr>
          </a:p>
          <a:p>
            <a:pPr algn="just"/>
            <a:r>
              <a:rPr lang="ru-RU" sz="1600">
                <a:latin typeface="Times New Roman" pitchFamily="18" charset="0"/>
              </a:rPr>
              <a:t>22.01.18</a:t>
            </a:r>
          </a:p>
          <a:p>
            <a:pPr algn="just"/>
            <a:r>
              <a:rPr lang="ru-RU" sz="1600" u="sng">
                <a:latin typeface="Times New Roman" pitchFamily="18" charset="0"/>
              </a:rPr>
              <a:t>Задачи:</a:t>
            </a:r>
            <a:r>
              <a:rPr lang="ru-RU" sz="1600">
                <a:latin typeface="Times New Roman" pitchFamily="18" charset="0"/>
              </a:rPr>
              <a:t>«</a:t>
            </a:r>
            <a:r>
              <a:rPr lang="ru-RU" sz="1600" b="1">
                <a:latin typeface="Times New Roman" pitchFamily="18" charset="0"/>
              </a:rPr>
              <a:t>Плюшевый медвежонок</a:t>
            </a:r>
            <a:r>
              <a:rPr lang="ru-RU" sz="1600">
                <a:latin typeface="Times New Roman" pitchFamily="18" charset="0"/>
              </a:rPr>
              <a:t>» (губка, поролон)</a:t>
            </a:r>
          </a:p>
          <a:p>
            <a:pPr algn="just"/>
            <a:r>
              <a:rPr lang="ru-RU" sz="1600">
                <a:latin typeface="Times New Roman" pitchFamily="18" charset="0"/>
              </a:rPr>
              <a:t>Побуждать детей передавать в рисунке образ знакомой с детства игрушки; закреплять умение изображать форму частей, их относительную величину,  расположение, цвет. Развивать творческое воображение детей, создавать условия для развития творческих способностей методом рисования- поролоновой губкой, позволяющий наиболее ярко передать изображаемый объект, характерную фактурность внешнего вида (объем, пушистость).</a:t>
            </a:r>
          </a:p>
          <a:p>
            <a:pPr algn="just"/>
            <a:endParaRPr lang="ru-RU" sz="1600">
              <a:latin typeface="Times New Roman" pitchFamily="18" charset="0"/>
            </a:endParaRPr>
          </a:p>
        </p:txBody>
      </p:sp>
      <p:pic>
        <p:nvPicPr>
          <p:cNvPr id="5" name="Рисунок 4"/>
          <p:cNvPicPr>
            <a:picLocks noChangeAspect="1"/>
          </p:cNvPicPr>
          <p:nvPr/>
        </p:nvPicPr>
        <p:blipFill>
          <a:blip r:embed="rId3" cstate="screen">
            <a:duotone>
              <a:prstClr val="black"/>
              <a:srgbClr val="FFFF00">
                <a:tint val="45000"/>
                <a:satMod val="400000"/>
              </a:srgbClr>
            </a:duotone>
            <a:extLst>
              <a:ext uri="{28A0092B-C50C-407E-A947-70E740481C1C}">
                <a14:useLocalDpi xmlns:a14="http://schemas.microsoft.com/office/drawing/2010/main"/>
              </a:ext>
            </a:extLst>
          </a:blip>
          <a:stretch>
            <a:fillRect/>
          </a:stretch>
        </p:blipFill>
        <p:spPr>
          <a:xfrm>
            <a:off x="7820224" y="5596298"/>
            <a:ext cx="1164119" cy="1200992"/>
          </a:xfrm>
          <a:prstGeom prst="rect">
            <a:avLst/>
          </a:prstGeom>
        </p:spPr>
      </p:pic>
      <p:sp>
        <p:nvSpPr>
          <p:cNvPr id="4" name="TextBox 3"/>
          <p:cNvSpPr txBox="1"/>
          <p:nvPr/>
        </p:nvSpPr>
        <p:spPr>
          <a:xfrm flipH="1">
            <a:off x="8364538" y="6488583"/>
            <a:ext cx="663124" cy="253916"/>
          </a:xfrm>
          <a:prstGeom prst="rect">
            <a:avLst/>
          </a:prstGeom>
          <a:noFill/>
        </p:spPr>
        <p:txBody>
          <a:bodyPr wrap="square" rtlCol="0">
            <a:spAutoFit/>
          </a:bodyPr>
          <a:lstStyle/>
          <a:p>
            <a:r>
              <a:rPr lang="ru-RU" sz="1050" dirty="0" smtClean="0"/>
              <a:t>2017</a:t>
            </a:r>
            <a:endParaRPr lang="ru-RU" sz="105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1529</TotalTime>
  <Words>1722</Words>
  <Application>Microsoft Office PowerPoint</Application>
  <PresentationFormat>Экран (4:3)</PresentationFormat>
  <Paragraphs>194</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yugoslavovna</cp:lastModifiedBy>
  <cp:revision>108</cp:revision>
  <dcterms:created xsi:type="dcterms:W3CDTF">2013-11-19T05:52:05Z</dcterms:created>
  <dcterms:modified xsi:type="dcterms:W3CDTF">2017-09-23T04:54:33Z</dcterms:modified>
</cp:coreProperties>
</file>