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4"/>
  </p:notesMasterIdLst>
  <p:sldIdLst>
    <p:sldId id="278" r:id="rId2"/>
    <p:sldId id="261" r:id="rId3"/>
    <p:sldId id="279" r:id="rId4"/>
    <p:sldId id="280" r:id="rId5"/>
    <p:sldId id="285" r:id="rId6"/>
    <p:sldId id="283" r:id="rId7"/>
    <p:sldId id="284" r:id="rId8"/>
    <p:sldId id="286" r:id="rId9"/>
    <p:sldId id="289" r:id="rId10"/>
    <p:sldId id="287" r:id="rId11"/>
    <p:sldId id="288" r:id="rId12"/>
    <p:sldId id="295" r:id="rId13"/>
    <p:sldId id="297" r:id="rId14"/>
    <p:sldId id="294" r:id="rId15"/>
    <p:sldId id="293" r:id="rId16"/>
    <p:sldId id="292" r:id="rId17"/>
    <p:sldId id="290" r:id="rId18"/>
    <p:sldId id="269" r:id="rId19"/>
    <p:sldId id="267" r:id="rId20"/>
    <p:sldId id="298" r:id="rId21"/>
    <p:sldId id="299" r:id="rId22"/>
    <p:sldId id="28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427" autoAdjust="0"/>
  </p:normalViewPr>
  <p:slideViewPr>
    <p:cSldViewPr>
      <p:cViewPr>
        <p:scale>
          <a:sx n="107" d="100"/>
          <a:sy n="107" d="100"/>
        </p:scale>
        <p:origin x="-78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009AA5-F037-4F6C-AB08-FFD890F3C643}" type="datetimeFigureOut">
              <a:rPr lang="ru-RU" smtClean="0"/>
              <a:t>30.12.2015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B92C23-0741-4355-8A25-58D7F3EC6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6874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30.12.2015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30.12.2015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3497800" cy="59009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95936" y="1268760"/>
            <a:ext cx="4690864" cy="4857403"/>
          </a:xfrm>
        </p:spPr>
        <p:txBody>
          <a:bodyPr>
            <a:normAutofit/>
          </a:bodyPr>
          <a:lstStyle/>
          <a:p>
            <a:r>
              <a:rPr lang="ru-RU" sz="2800" b="1" dirty="0"/>
              <a:t>Теоретические знания и практические умения по организации учебно-воспитательного процесса для детей с ограниченными возможностями здоровья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916832"/>
            <a:ext cx="3218688" cy="4032448"/>
          </a:xfr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51520" y="1268760"/>
            <a:ext cx="3960440" cy="4857403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670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260648"/>
            <a:ext cx="8260672" cy="1187151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>В </a:t>
            </a:r>
            <a:r>
              <a:rPr lang="ru-RU" sz="1800" dirty="0"/>
              <a:t>работе по развитию связной речи </a:t>
            </a:r>
            <a:r>
              <a:rPr lang="ru-RU" sz="1800" dirty="0" smtClean="0"/>
              <a:t>использовала </a:t>
            </a:r>
            <a:r>
              <a:rPr lang="ru-RU" sz="1800" dirty="0"/>
              <a:t>следующие задания:</a:t>
            </a:r>
            <a:br>
              <a:rPr lang="ru-RU" sz="18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ru-RU" b="1" dirty="0" smtClean="0"/>
              <a:t>пересказ </a:t>
            </a:r>
            <a:r>
              <a:rPr lang="ru-RU" b="1" dirty="0"/>
              <a:t>с опорой на серию сюжетных картинок;</a:t>
            </a:r>
          </a:p>
          <a:p>
            <a:pPr lvl="0"/>
            <a:r>
              <a:rPr lang="ru-RU" b="1" dirty="0"/>
              <a:t>пересказ по сюжетной картинке;</a:t>
            </a:r>
          </a:p>
          <a:p>
            <a:pPr lvl="0"/>
            <a:r>
              <a:rPr lang="ru-RU" b="1" dirty="0"/>
              <a:t>пересказ без опоры на картинку, по плану;</a:t>
            </a:r>
          </a:p>
          <a:p>
            <a:pPr lvl="0"/>
            <a:r>
              <a:rPr lang="ru-RU" b="1" dirty="0"/>
              <a:t>рассказ по серии сюжетных картинок;</a:t>
            </a:r>
          </a:p>
          <a:p>
            <a:pPr lvl="0"/>
            <a:r>
              <a:rPr lang="ru-RU" b="1" dirty="0"/>
              <a:t>рассказ по сюжетной картинке;</a:t>
            </a:r>
          </a:p>
          <a:p>
            <a:pPr lvl="0"/>
            <a:r>
              <a:rPr lang="ru-RU" b="1" dirty="0"/>
              <a:t>самостоятельный рассказ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3708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26128" y="908720"/>
            <a:ext cx="4038600" cy="5217759"/>
          </a:xfr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lvl="0"/>
            <a:endParaRPr lang="ru-RU" dirty="0" smtClean="0"/>
          </a:p>
          <a:p>
            <a:pPr lvl="0"/>
            <a:endParaRPr lang="ru-RU" dirty="0"/>
          </a:p>
          <a:p>
            <a:pPr lvl="0"/>
            <a:r>
              <a:rPr lang="ru-RU" sz="3500" i="1" dirty="0" smtClean="0"/>
              <a:t>1</a:t>
            </a:r>
            <a:r>
              <a:rPr lang="ru-RU" sz="3500" i="1" dirty="0"/>
              <a:t>. Ножками затопали,</a:t>
            </a:r>
            <a:br>
              <a:rPr lang="ru-RU" sz="3500" i="1" dirty="0"/>
            </a:br>
            <a:r>
              <a:rPr lang="ru-RU" sz="3500" i="1" dirty="0"/>
              <a:t>Зашагали по полу.</a:t>
            </a:r>
            <a:br>
              <a:rPr lang="ru-RU" sz="3500" i="1" dirty="0"/>
            </a:br>
            <a:r>
              <a:rPr lang="ru-RU" sz="3500" i="1" dirty="0"/>
              <a:t>Наклонились, сели,</a:t>
            </a:r>
            <a:br>
              <a:rPr lang="ru-RU" sz="3500" i="1" dirty="0"/>
            </a:br>
            <a:r>
              <a:rPr lang="ru-RU" sz="3500" i="1" dirty="0"/>
              <a:t>Потом встать сумели.</a:t>
            </a:r>
            <a:br>
              <a:rPr lang="ru-RU" sz="3500" i="1" dirty="0"/>
            </a:br>
            <a:r>
              <a:rPr lang="ru-RU" sz="3500" i="1" dirty="0"/>
              <a:t>(</a:t>
            </a:r>
            <a:r>
              <a:rPr lang="ru-RU" sz="3500" b="1" i="1" dirty="0" smtClean="0"/>
              <a:t>соответствую-</a:t>
            </a:r>
          </a:p>
          <a:p>
            <a:pPr lvl="0"/>
            <a:r>
              <a:rPr lang="ru-RU" sz="3500" b="1" i="1" dirty="0" err="1" smtClean="0"/>
              <a:t>щие</a:t>
            </a:r>
            <a:r>
              <a:rPr lang="ru-RU" sz="3500" b="1" i="1" dirty="0" smtClean="0"/>
              <a:t> </a:t>
            </a:r>
            <a:r>
              <a:rPr lang="ru-RU" sz="3500" b="1" i="1" dirty="0"/>
              <a:t>движения</a:t>
            </a:r>
            <a:r>
              <a:rPr lang="ru-RU" sz="3500" i="1" dirty="0"/>
              <a:t>)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8720"/>
            <a:ext cx="4038600" cy="5217759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r>
              <a:rPr lang="ru-RU" dirty="0"/>
              <a:t>. </a:t>
            </a:r>
            <a:r>
              <a:rPr lang="ru-RU" sz="3500" dirty="0"/>
              <a:t>Тик – так, тик- так</a:t>
            </a:r>
            <a:r>
              <a:rPr lang="ru-RU" dirty="0"/>
              <a:t>,</a:t>
            </a:r>
            <a:br>
              <a:rPr lang="ru-RU" dirty="0"/>
            </a:br>
            <a:r>
              <a:rPr lang="ru-RU" dirty="0"/>
              <a:t>(</a:t>
            </a:r>
            <a:r>
              <a:rPr lang="ru-RU" b="1" dirty="0"/>
              <a:t>по два наклона головы влево-вправо</a:t>
            </a:r>
            <a:r>
              <a:rPr lang="ru-RU" dirty="0"/>
              <a:t>)</a:t>
            </a:r>
            <a:br>
              <a:rPr lang="ru-RU" dirty="0"/>
            </a:br>
            <a:r>
              <a:rPr lang="ru-RU" sz="3800" dirty="0"/>
              <a:t>Я умею делать так: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(</a:t>
            </a:r>
            <a:r>
              <a:rPr lang="ru-RU" b="1" dirty="0"/>
              <a:t>два наклона туловища влево и вправо</a:t>
            </a:r>
            <a:r>
              <a:rPr lang="ru-RU" dirty="0"/>
              <a:t>)</a:t>
            </a:r>
            <a:br>
              <a:rPr lang="ru-RU" dirty="0"/>
            </a:br>
            <a:r>
              <a:rPr lang="ru-RU" sz="3800" dirty="0"/>
              <a:t>Влево – тик, а вправо – так,</a:t>
            </a:r>
            <a:r>
              <a:rPr lang="ru-RU" dirty="0"/>
              <a:t/>
            </a:r>
            <a:br>
              <a:rPr lang="ru-RU" dirty="0"/>
            </a:br>
            <a:r>
              <a:rPr lang="ru-RU" smtClean="0"/>
              <a:t>(</a:t>
            </a:r>
            <a:r>
              <a:rPr lang="ru-RU" b="1" smtClean="0"/>
              <a:t>повтор. </a:t>
            </a:r>
            <a:r>
              <a:rPr lang="ru-RU" b="1" dirty="0"/>
              <a:t>движения</a:t>
            </a:r>
            <a:r>
              <a:rPr lang="ru-RU" dirty="0"/>
              <a:t>)</a:t>
            </a:r>
            <a:br>
              <a:rPr lang="ru-RU" dirty="0"/>
            </a:br>
            <a:r>
              <a:rPr lang="ru-RU" sz="3800" dirty="0"/>
              <a:t>Тик- так, тик- так.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(</a:t>
            </a:r>
            <a:r>
              <a:rPr lang="ru-RU" b="1" dirty="0"/>
              <a:t>по два наклона головы влево и вправо</a:t>
            </a:r>
            <a:r>
              <a:rPr lang="ru-RU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38636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altLang="ru-RU" sz="4000" dirty="0" smtClean="0"/>
              <a:t>Посмотри внимательно и запомни</a:t>
            </a:r>
          </a:p>
        </p:txBody>
      </p:sp>
      <p:pic>
        <p:nvPicPr>
          <p:cNvPr id="10243" name="Рисунок 10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0" y="1903413"/>
            <a:ext cx="6096000" cy="3924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3107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altLang="ru-RU" dirty="0" smtClean="0"/>
              <a:t>Ответь на вопросы: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ru-RU" altLang="ru-RU" sz="2400" dirty="0" smtClean="0"/>
              <a:t>Есть ли на пальме бананы?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altLang="ru-RU" sz="2400" dirty="0" smtClean="0"/>
              <a:t>   </a:t>
            </a:r>
            <a:r>
              <a:rPr lang="ru-RU" altLang="ru-RU" sz="2400" b="1" dirty="0" smtClean="0">
                <a:solidFill>
                  <a:srgbClr val="FFFF00"/>
                </a:solidFill>
              </a:rPr>
              <a:t> нет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altLang="ru-RU" sz="2400" dirty="0" smtClean="0"/>
              <a:t>2. Сколько домиков нарисовано на картинке?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altLang="ru-RU" sz="2400" dirty="0" smtClean="0"/>
              <a:t>    </a:t>
            </a:r>
            <a:r>
              <a:rPr lang="ru-RU" altLang="ru-RU" sz="2400" b="1" dirty="0" smtClean="0">
                <a:solidFill>
                  <a:srgbClr val="FFFF00"/>
                </a:solidFill>
              </a:rPr>
              <a:t>четыре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altLang="ru-RU" sz="2400" dirty="0" smtClean="0"/>
              <a:t>3. Какое выражение лица у смайлика?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altLang="ru-RU" sz="2400" dirty="0" smtClean="0"/>
              <a:t>    </a:t>
            </a:r>
            <a:r>
              <a:rPr lang="ru-RU" altLang="ru-RU" sz="2400" b="1" dirty="0" smtClean="0">
                <a:solidFill>
                  <a:srgbClr val="FFFF00"/>
                </a:solidFill>
              </a:rPr>
              <a:t>веселое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altLang="ru-RU" sz="2400" dirty="0" smtClean="0"/>
              <a:t>4. Ножницы на рисунке открыты или закрыты?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altLang="ru-RU" sz="2400" dirty="0" smtClean="0"/>
              <a:t>    </a:t>
            </a:r>
            <a:r>
              <a:rPr lang="ru-RU" altLang="ru-RU" sz="2400" b="1" dirty="0" smtClean="0">
                <a:solidFill>
                  <a:srgbClr val="FFFF00"/>
                </a:solidFill>
              </a:rPr>
              <a:t>открыты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altLang="ru-RU" sz="2400" dirty="0" smtClean="0"/>
              <a:t>5. Какого цвета карандаш?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altLang="ru-RU" sz="2400" dirty="0" smtClean="0"/>
              <a:t>    </a:t>
            </a:r>
            <a:r>
              <a:rPr lang="ru-RU" altLang="ru-RU" sz="2400" b="1" dirty="0" smtClean="0">
                <a:solidFill>
                  <a:srgbClr val="FFFF00"/>
                </a:solidFill>
              </a:rPr>
              <a:t>синий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altLang="ru-RU" sz="2400" dirty="0" smtClean="0"/>
              <a:t>6. У каждого ли домика нарисованы трубы?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altLang="ru-RU" sz="2400" dirty="0" smtClean="0"/>
              <a:t>    </a:t>
            </a:r>
            <a:r>
              <a:rPr lang="ru-RU" altLang="ru-RU" sz="2400" b="1" dirty="0" smtClean="0">
                <a:solidFill>
                  <a:srgbClr val="FFFF00"/>
                </a:solidFill>
              </a:rPr>
              <a:t>да</a:t>
            </a:r>
          </a:p>
        </p:txBody>
      </p:sp>
    </p:spTree>
    <p:extLst>
      <p:ext uri="{BB962C8B-B14F-4D97-AF65-F5344CB8AC3E}">
        <p14:creationId xmlns:p14="http://schemas.microsoft.com/office/powerpoint/2010/main" val="2685639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414337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altLang="ru-RU" sz="4000" smtClean="0"/>
              <a:t>Назови время года</a:t>
            </a:r>
          </a:p>
        </p:txBody>
      </p:sp>
      <p:pic>
        <p:nvPicPr>
          <p:cNvPr id="13315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42988" y="808038"/>
            <a:ext cx="7416800" cy="6049962"/>
          </a:xfrm>
        </p:spPr>
      </p:pic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2700338" y="2852738"/>
            <a:ext cx="2447925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ru-RU" altLang="ru-RU" sz="2800">
                <a:solidFill>
                  <a:srgbClr val="FF3399"/>
                </a:solidFill>
              </a:rPr>
              <a:t>лето</a:t>
            </a:r>
          </a:p>
        </p:txBody>
      </p:sp>
      <p:sp>
        <p:nvSpPr>
          <p:cNvPr id="47109" name="Rectangle 5"/>
          <p:cNvSpPr>
            <a:spLocks noChangeArrowheads="1"/>
          </p:cNvSpPr>
          <p:nvPr/>
        </p:nvSpPr>
        <p:spPr bwMode="auto">
          <a:xfrm>
            <a:off x="6443663" y="2997200"/>
            <a:ext cx="2232025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ru-RU" altLang="ru-RU" sz="2800">
                <a:solidFill>
                  <a:srgbClr val="FF3399"/>
                </a:solidFill>
              </a:rPr>
              <a:t>осень</a:t>
            </a:r>
          </a:p>
        </p:txBody>
      </p:sp>
      <p:sp>
        <p:nvSpPr>
          <p:cNvPr id="47110" name="Rectangle 6"/>
          <p:cNvSpPr>
            <a:spLocks noChangeArrowheads="1"/>
          </p:cNvSpPr>
          <p:nvPr/>
        </p:nvSpPr>
        <p:spPr bwMode="auto">
          <a:xfrm>
            <a:off x="2627313" y="5876925"/>
            <a:ext cx="2232025" cy="720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ru-RU" altLang="ru-RU" sz="2800">
                <a:solidFill>
                  <a:srgbClr val="FF3399"/>
                </a:solidFill>
              </a:rPr>
              <a:t>весна</a:t>
            </a:r>
          </a:p>
        </p:txBody>
      </p:sp>
      <p:sp>
        <p:nvSpPr>
          <p:cNvPr id="47111" name="Rectangle 7"/>
          <p:cNvSpPr>
            <a:spLocks noChangeArrowheads="1"/>
          </p:cNvSpPr>
          <p:nvPr/>
        </p:nvSpPr>
        <p:spPr bwMode="auto">
          <a:xfrm>
            <a:off x="6659563" y="6021388"/>
            <a:ext cx="2305050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ru-RU" altLang="ru-RU" sz="2800">
                <a:solidFill>
                  <a:srgbClr val="FF3399"/>
                </a:solidFill>
              </a:rPr>
              <a:t>зима</a:t>
            </a:r>
          </a:p>
        </p:txBody>
      </p:sp>
    </p:spTree>
    <p:extLst>
      <p:ext uri="{BB962C8B-B14F-4D97-AF65-F5344CB8AC3E}">
        <p14:creationId xmlns:p14="http://schemas.microsoft.com/office/powerpoint/2010/main" val="1316555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8" grpId="0" animBg="1"/>
      <p:bldP spid="47109" grpId="0" animBg="1"/>
      <p:bldP spid="47110" grpId="0" animBg="1"/>
      <p:bldP spid="471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16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16"/>
          <a:stretch>
            <a:fillRect/>
          </a:stretch>
        </p:blipFill>
        <p:spPr>
          <a:xfrm>
            <a:off x="900113" y="1268413"/>
            <a:ext cx="7488237" cy="54371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219" name="Rectangle 6"/>
          <p:cNvSpPr>
            <a:spLocks noChangeArrowheads="1"/>
          </p:cNvSpPr>
          <p:nvPr/>
        </p:nvSpPr>
        <p:spPr bwMode="auto">
          <a:xfrm>
            <a:off x="900113" y="333375"/>
            <a:ext cx="7416800" cy="7921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ru-RU" altLang="ru-RU" sz="3600" dirty="0"/>
              <a:t>Найди 10 отличий</a:t>
            </a:r>
          </a:p>
        </p:txBody>
      </p:sp>
    </p:spTree>
    <p:extLst>
      <p:ext uri="{BB962C8B-B14F-4D97-AF65-F5344CB8AC3E}">
        <p14:creationId xmlns:p14="http://schemas.microsoft.com/office/powerpoint/2010/main" val="13417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47725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altLang="ru-RU" sz="2800" dirty="0" smtClean="0"/>
              <a:t>Подсчитай, сколько в шарике разных цифр?</a:t>
            </a:r>
          </a:p>
        </p:txBody>
      </p:sp>
      <p:pic>
        <p:nvPicPr>
          <p:cNvPr id="14339" name="Рисунок 7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31913" y="1412875"/>
            <a:ext cx="4098925" cy="5257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6732588" y="1341438"/>
            <a:ext cx="2016125" cy="5183187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altLang="ru-RU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Единиц</a:t>
            </a:r>
          </a:p>
          <a:p>
            <a:pPr algn="ctr">
              <a:defRPr/>
            </a:pPr>
            <a:r>
              <a:rPr lang="ru-RU" altLang="ru-RU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ru-RU" altLang="ru-RU" sz="3200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</a:t>
            </a:r>
          </a:p>
          <a:p>
            <a:pPr algn="ctr">
              <a:defRPr/>
            </a:pPr>
            <a:r>
              <a:rPr lang="ru-RU" altLang="ru-RU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Двоек</a:t>
            </a:r>
          </a:p>
          <a:p>
            <a:pPr algn="ctr">
              <a:defRPr/>
            </a:pPr>
            <a:r>
              <a:rPr lang="ru-RU" altLang="ru-RU" sz="3200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4</a:t>
            </a:r>
          </a:p>
          <a:p>
            <a:pPr algn="ctr">
              <a:defRPr/>
            </a:pPr>
            <a:r>
              <a:rPr lang="ru-RU" altLang="ru-RU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Троек</a:t>
            </a:r>
          </a:p>
          <a:p>
            <a:pPr algn="ctr">
              <a:defRPr/>
            </a:pPr>
            <a:r>
              <a:rPr lang="ru-RU" altLang="ru-RU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altLang="ru-RU" sz="3200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</a:t>
            </a:r>
          </a:p>
          <a:p>
            <a:pPr algn="ctr">
              <a:defRPr/>
            </a:pPr>
            <a:r>
              <a:rPr lang="ru-RU" altLang="ru-RU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Четверок</a:t>
            </a:r>
          </a:p>
          <a:p>
            <a:pPr algn="ctr">
              <a:defRPr/>
            </a:pPr>
            <a:r>
              <a:rPr lang="ru-RU" altLang="ru-RU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altLang="ru-RU" sz="3200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</a:t>
            </a:r>
          </a:p>
          <a:p>
            <a:pPr algn="ctr">
              <a:defRPr/>
            </a:pPr>
            <a:r>
              <a:rPr lang="ru-RU" altLang="ru-RU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Пятерок</a:t>
            </a:r>
          </a:p>
          <a:p>
            <a:pPr algn="ctr">
              <a:defRPr/>
            </a:pPr>
            <a:r>
              <a:rPr lang="ru-RU" altLang="ru-RU" sz="3200" dirty="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596820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4048" y="836712"/>
            <a:ext cx="3682752" cy="496855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26128" y="764704"/>
            <a:ext cx="4038600" cy="5112569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endParaRPr lang="en-US" sz="1700" b="1" dirty="0" smtClean="0"/>
          </a:p>
          <a:p>
            <a:pPr marL="114300" indent="0">
              <a:buNone/>
            </a:pPr>
            <a:r>
              <a:rPr lang="ru-RU" b="1" dirty="0" smtClean="0"/>
              <a:t>Из </a:t>
            </a:r>
            <a:r>
              <a:rPr lang="ru-RU" b="1" dirty="0"/>
              <a:t>каждого слова взять только первые слоги, составить новое слово:</a:t>
            </a:r>
            <a:endParaRPr lang="ru-RU" dirty="0"/>
          </a:p>
          <a:p>
            <a:pPr lvl="0"/>
            <a:r>
              <a:rPr lang="ru-RU" sz="2400" dirty="0"/>
              <a:t>автомобиль, тормоз</a:t>
            </a:r>
          </a:p>
          <a:p>
            <a:pPr lvl="0"/>
            <a:r>
              <a:rPr lang="ru-RU" sz="2400" dirty="0"/>
              <a:t>колос, рота, ваза</a:t>
            </a:r>
          </a:p>
          <a:p>
            <a:pPr lvl="0"/>
            <a:r>
              <a:rPr lang="ru-RU" sz="2400" dirty="0"/>
              <a:t>молоко, нерест, таракан</a:t>
            </a:r>
          </a:p>
          <a:p>
            <a:pPr lvl="0"/>
            <a:r>
              <a:rPr lang="ru-RU" sz="2400" dirty="0"/>
              <a:t>кора, лото, боксёр</a:t>
            </a:r>
          </a:p>
          <a:p>
            <a:pPr lvl="0"/>
            <a:r>
              <a:rPr lang="ru-RU" sz="2400" dirty="0"/>
              <a:t>баран, рана, банщик</a:t>
            </a:r>
          </a:p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2"/>
          </p:nvPr>
        </p:nvGraphicFramePr>
        <p:xfrm>
          <a:off x="5147945" y="2908681"/>
          <a:ext cx="3039110" cy="20280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19275"/>
                <a:gridCol w="1219835"/>
              </a:tblGrid>
              <a:tr h="60960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857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5148263" y="29083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448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Как учить ребёнка-</a:t>
            </a:r>
            <a:r>
              <a:rPr lang="ru-RU" dirty="0" err="1"/>
              <a:t>аутиста</a:t>
            </a:r>
            <a:r>
              <a:rPr lang="ru-RU" dirty="0"/>
              <a:t>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постоянно развивать крупную и </a:t>
            </a:r>
          </a:p>
          <a:p>
            <a:pPr marL="114300" indent="0">
              <a:buNone/>
            </a:pPr>
            <a:r>
              <a:rPr lang="ru-RU" dirty="0"/>
              <a:t>мелкую моторику.</a:t>
            </a:r>
          </a:p>
          <a:p>
            <a:r>
              <a:rPr lang="ru-RU" dirty="0"/>
              <a:t>обучать навыкам самообслуживания и бытовой ориентировки,</a:t>
            </a:r>
          </a:p>
          <a:p>
            <a:r>
              <a:rPr lang="ru-RU" dirty="0"/>
              <a:t>четко организовывать пространство,</a:t>
            </a:r>
          </a:p>
          <a:p>
            <a:r>
              <a:rPr lang="ru-RU" dirty="0"/>
              <a:t>обращаться к ребенку по имени,</a:t>
            </a:r>
          </a:p>
          <a:p>
            <a:r>
              <a:rPr lang="ru-RU" dirty="0" smtClean="0"/>
              <a:t>доносить </a:t>
            </a:r>
            <a:r>
              <a:rPr lang="ru-RU" dirty="0"/>
              <a:t>информацию через схемы, наглядные картинки,</a:t>
            </a:r>
          </a:p>
          <a:p>
            <a:r>
              <a:rPr lang="ru-RU" dirty="0"/>
              <a:t>осваивать деятельность частями, этапами, затем объединять в целое,</a:t>
            </a:r>
            <a:endParaRPr lang="en-US" dirty="0"/>
          </a:p>
          <a:p>
            <a:r>
              <a:rPr lang="ru-RU" dirty="0" smtClean="0"/>
              <a:t>избегать </a:t>
            </a:r>
            <a:r>
              <a:rPr lang="ru-RU" dirty="0"/>
              <a:t>переутомления,</a:t>
            </a:r>
          </a:p>
          <a:p>
            <a:r>
              <a:rPr lang="ru-RU" dirty="0" smtClean="0"/>
              <a:t>использовать </a:t>
            </a:r>
            <a:r>
              <a:rPr lang="ru-RU" dirty="0"/>
              <a:t>подкрепление правильного </a:t>
            </a:r>
            <a:endParaRPr lang="ru-RU" dirty="0" smtClean="0"/>
          </a:p>
          <a:p>
            <a:pPr marL="114300" indent="0">
              <a:buNone/>
            </a:pPr>
            <a:r>
              <a:rPr lang="ru-RU" dirty="0" smtClean="0"/>
              <a:t>действия </a:t>
            </a:r>
            <a:r>
              <a:rPr lang="ru-RU" dirty="0"/>
              <a:t>(вкусным поощрением, </a:t>
            </a:r>
            <a:endParaRPr lang="ru-RU" dirty="0" smtClean="0"/>
          </a:p>
          <a:p>
            <a:pPr marL="114300" indent="0">
              <a:buNone/>
            </a:pPr>
            <a:r>
              <a:rPr lang="ru-RU" dirty="0" smtClean="0"/>
              <a:t>объятием</a:t>
            </a:r>
            <a:r>
              <a:rPr lang="ru-RU" dirty="0"/>
              <a:t>, стимулом),</a:t>
            </a:r>
          </a:p>
          <a:p>
            <a:endParaRPr lang="ru-RU" dirty="0"/>
          </a:p>
        </p:txBody>
      </p:sp>
      <p:pic>
        <p:nvPicPr>
          <p:cNvPr id="4" name="Picture 2" descr="C:\Users\admin.admin-ПК\Downloads\autismochild65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8534" y="4581128"/>
            <a:ext cx="1927903" cy="12961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697536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3928" y="408372"/>
            <a:ext cx="4762872" cy="1039427"/>
          </a:xfrm>
        </p:spPr>
        <p:txBody>
          <a:bodyPr>
            <a:normAutofit fontScale="90000"/>
          </a:bodyPr>
          <a:lstStyle/>
          <a:p>
            <a:r>
              <a:rPr lang="ru-RU" sz="2200" dirty="0"/>
              <a:t>Что </a:t>
            </a:r>
            <a:r>
              <a:rPr lang="ru-RU" sz="2200" dirty="0" smtClean="0"/>
              <a:t>делать,  если вы проводите занятие с таким ребёнком ?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5896" y="1752600"/>
            <a:ext cx="5328592" cy="4988768"/>
          </a:xfrm>
        </p:spPr>
        <p:txBody>
          <a:bodyPr>
            <a:normAutofit fontScale="92500" lnSpcReduction="20000"/>
          </a:bodyPr>
          <a:lstStyle/>
          <a:p>
            <a:r>
              <a:rPr lang="ru-RU" sz="2100" dirty="0" smtClean="0"/>
              <a:t>Взаимодействуйте </a:t>
            </a:r>
            <a:r>
              <a:rPr lang="ru-RU" sz="2100" dirty="0"/>
              <a:t>с ребёнком, только когда он готов к этому.</a:t>
            </a:r>
          </a:p>
          <a:p>
            <a:r>
              <a:rPr lang="ru-RU" sz="2100" dirty="0" smtClean="0"/>
              <a:t>Научитесь </a:t>
            </a:r>
            <a:r>
              <a:rPr lang="ru-RU" sz="2100" dirty="0"/>
              <a:t>улавливать изменения в поведении ребенка, не давайте ему выйти в деструктивную деятельность.</a:t>
            </a:r>
          </a:p>
          <a:p>
            <a:r>
              <a:rPr lang="ru-RU" sz="2100" dirty="0" smtClean="0"/>
              <a:t>Придерживайтесь </a:t>
            </a:r>
            <a:r>
              <a:rPr lang="ru-RU" sz="2100" dirty="0"/>
              <a:t>определенного режима дня.</a:t>
            </a:r>
          </a:p>
          <a:p>
            <a:r>
              <a:rPr lang="ru-RU" sz="2100" dirty="0" smtClean="0"/>
              <a:t>Принимайте </a:t>
            </a:r>
            <a:r>
              <a:rPr lang="ru-RU" sz="2100" dirty="0"/>
              <a:t>его таким, какой он есть.</a:t>
            </a:r>
          </a:p>
          <a:p>
            <a:r>
              <a:rPr lang="ru-RU" sz="2100" dirty="0" smtClean="0"/>
              <a:t>Не </a:t>
            </a:r>
            <a:r>
              <a:rPr lang="ru-RU" sz="2100" dirty="0"/>
              <a:t>повышайте голос и не издавайте громких звуков.</a:t>
            </a:r>
          </a:p>
          <a:p>
            <a:r>
              <a:rPr lang="ru-RU" sz="2100" dirty="0" smtClean="0"/>
              <a:t>Найдите </a:t>
            </a:r>
            <a:r>
              <a:rPr lang="ru-RU" sz="2100" dirty="0"/>
              <a:t>общий способ сказать «нет», «да</a:t>
            </a:r>
            <a:r>
              <a:rPr lang="ru-RU" sz="2100" dirty="0" smtClean="0"/>
              <a:t>»</a:t>
            </a:r>
            <a:r>
              <a:rPr lang="ru-RU" sz="2100" dirty="0"/>
              <a:t>.</a:t>
            </a:r>
          </a:p>
          <a:p>
            <a:r>
              <a:rPr lang="ru-RU" sz="2100" dirty="0" smtClean="0"/>
              <a:t>Совместно </a:t>
            </a:r>
            <a:r>
              <a:rPr lang="ru-RU" sz="2100" dirty="0"/>
              <a:t>с ребенком создайте «укромное место», где ребенок может посидеть один и никто не будет ему мешать.</a:t>
            </a:r>
          </a:p>
          <a:p>
            <a:r>
              <a:rPr lang="ru-RU" sz="2100" dirty="0" smtClean="0"/>
              <a:t>Все </a:t>
            </a:r>
            <a:r>
              <a:rPr lang="ru-RU" sz="2100" dirty="0"/>
              <a:t>общение и обучение можно вести через игрушку, значимую для ребенка.</a:t>
            </a:r>
          </a:p>
          <a:p>
            <a:endParaRPr lang="ru-RU" dirty="0"/>
          </a:p>
        </p:txBody>
      </p:sp>
      <p:pic>
        <p:nvPicPr>
          <p:cNvPr id="5" name="Объект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953" y="836712"/>
            <a:ext cx="3312368" cy="40244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42313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Что такое аутизм</a:t>
            </a:r>
            <a:r>
              <a:rPr lang="en-US" b="1" dirty="0" smtClean="0"/>
              <a:t> </a:t>
            </a:r>
            <a:r>
              <a:rPr lang="ru-RU" b="1" smtClean="0"/>
              <a:t>?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484784"/>
            <a:ext cx="6984776" cy="43924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968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Сергей\Desktop\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46284"/>
            <a:ext cx="4174710" cy="3989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Сергей\Desktop\i (5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793" y="332656"/>
            <a:ext cx="2857880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Сергей\Desktop\04lab1vkh129036105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717032"/>
            <a:ext cx="2992445" cy="2962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754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Сергей\Desktop\ef0796d1dc95a24f94aeb08f38ad607b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3938705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Сергей\Desktop\i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901006"/>
            <a:ext cx="4152562" cy="3200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Сергей\Desktop\i (3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501008"/>
            <a:ext cx="324036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6827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http://mypresentation.ru/documents/9f728fef670a327aa111e22f6dfe1703/img36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424935" cy="604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Объект 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422" y="1988840"/>
            <a:ext cx="3789554" cy="40324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85506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408372"/>
            <a:ext cx="3898776" cy="103942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26128" y="404664"/>
            <a:ext cx="4038600" cy="6048672"/>
          </a:xfrm>
        </p:spPr>
        <p:txBody>
          <a:bodyPr>
            <a:normAutofit fontScale="47500" lnSpcReduction="20000"/>
          </a:bodyPr>
          <a:lstStyle/>
          <a:p>
            <a:endParaRPr lang="en-US" dirty="0" smtClean="0"/>
          </a:p>
          <a:p>
            <a:endParaRPr lang="en-US" dirty="0"/>
          </a:p>
          <a:p>
            <a:pPr marL="114300" indent="0">
              <a:buNone/>
            </a:pPr>
            <a:r>
              <a:rPr lang="ru-RU" sz="5900" b="1" u="sng" dirty="0" smtClean="0">
                <a:solidFill>
                  <a:srgbClr val="00B0F0"/>
                </a:solidFill>
              </a:rPr>
              <a:t>Портрет </a:t>
            </a:r>
            <a:r>
              <a:rPr lang="ru-RU" sz="5900" b="1" u="sng" dirty="0" err="1" smtClean="0">
                <a:solidFill>
                  <a:srgbClr val="00B0F0"/>
                </a:solidFill>
              </a:rPr>
              <a:t>аутиста</a:t>
            </a:r>
            <a:endParaRPr lang="en-US" sz="5900" b="1" u="sng" dirty="0" smtClean="0">
              <a:solidFill>
                <a:srgbClr val="00B0F0"/>
              </a:solidFill>
            </a:endParaRPr>
          </a:p>
          <a:p>
            <a:endParaRPr lang="en-US" sz="3200" b="1" dirty="0" smtClean="0"/>
          </a:p>
          <a:p>
            <a:endParaRPr lang="en-US" sz="3200" b="1" dirty="0"/>
          </a:p>
          <a:p>
            <a:endParaRPr lang="en-US" sz="3200" b="1" dirty="0" smtClean="0"/>
          </a:p>
          <a:p>
            <a:r>
              <a:rPr lang="ru-RU" sz="3800" b="1" dirty="0" smtClean="0"/>
              <a:t>-</a:t>
            </a:r>
            <a:r>
              <a:rPr lang="ru-RU" sz="3800" b="1" dirty="0"/>
              <a:t>не смотрит в глаза,</a:t>
            </a:r>
            <a:br>
              <a:rPr lang="ru-RU" sz="3800" b="1" dirty="0"/>
            </a:br>
            <a:r>
              <a:rPr lang="ru-RU" sz="3800" b="1" dirty="0"/>
              <a:t>- не играет со сверстниками,</a:t>
            </a:r>
            <a:br>
              <a:rPr lang="ru-RU" sz="3800" b="1" dirty="0"/>
            </a:br>
            <a:r>
              <a:rPr lang="ru-RU" sz="3800" b="1" dirty="0"/>
              <a:t>- не разговаривает с окружающими,</a:t>
            </a:r>
            <a:br>
              <a:rPr lang="ru-RU" sz="3800" b="1" dirty="0"/>
            </a:br>
            <a:r>
              <a:rPr lang="ru-RU" sz="3800" b="1" dirty="0"/>
              <a:t>- повторяет одни и те же слова или предложения,</a:t>
            </a:r>
            <a:br>
              <a:rPr lang="ru-RU" sz="3800" b="1" dirty="0"/>
            </a:br>
            <a:r>
              <a:rPr lang="ru-RU" sz="3800" b="1" dirty="0"/>
              <a:t>- выполняет одни и те же механические движения,</a:t>
            </a:r>
            <a:br>
              <a:rPr lang="ru-RU" sz="3800" b="1" dirty="0"/>
            </a:br>
            <a:r>
              <a:rPr lang="ru-RU" sz="3800" b="1" dirty="0"/>
              <a:t>- играет только с определенными игрушками,</a:t>
            </a:r>
            <a:br>
              <a:rPr lang="ru-RU" sz="3800" b="1" dirty="0"/>
            </a:br>
            <a:r>
              <a:rPr lang="ru-RU" sz="3800" b="1" dirty="0"/>
              <a:t>- использует постоянные ритуалы,</a:t>
            </a:r>
            <a:br>
              <a:rPr lang="ru-RU" sz="3800" b="1" dirty="0"/>
            </a:br>
            <a:r>
              <a:rPr lang="ru-RU" sz="3800" b="1" dirty="0"/>
              <a:t/>
            </a:r>
            <a:br>
              <a:rPr lang="ru-RU" sz="3800" b="1" dirty="0"/>
            </a:br>
            <a:r>
              <a:rPr lang="ru-RU" sz="3800" b="1" dirty="0"/>
              <a:t>- выстраивает предметы в ряд,</a:t>
            </a:r>
            <a:br>
              <a:rPr lang="ru-RU" sz="3800" b="1" dirty="0"/>
            </a:br>
            <a:r>
              <a:rPr lang="ru-RU" sz="3800" b="1" dirty="0"/>
              <a:t>- общается с одним выбранным взрослым,</a:t>
            </a:r>
            <a:br>
              <a:rPr lang="ru-RU" sz="3800" b="1" dirty="0"/>
            </a:br>
            <a:r>
              <a:rPr lang="ru-RU" sz="3800" b="1" dirty="0"/>
              <a:t>- играет один,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19070"/>
            <a:ext cx="4038600" cy="4806273"/>
          </a:xfrm>
        </p:spPr>
        <p:txBody>
          <a:bodyPr>
            <a:noAutofit/>
          </a:bodyPr>
          <a:lstStyle/>
          <a:p>
            <a:r>
              <a:rPr lang="ru-RU" sz="2000" b="1" dirty="0"/>
              <a:t>- фантазирует, </a:t>
            </a:r>
            <a:br>
              <a:rPr lang="ru-RU" sz="2000" b="1" dirty="0"/>
            </a:br>
            <a:r>
              <a:rPr lang="ru-RU" sz="2000" b="1" dirty="0"/>
              <a:t>- делает бесцельные движения (взмахи руками, перебирание пальцами</a:t>
            </a:r>
            <a:r>
              <a:rPr lang="ru-RU" sz="2000" b="1" dirty="0" smtClean="0"/>
              <a:t>),</a:t>
            </a:r>
          </a:p>
          <a:p>
            <a:r>
              <a:rPr lang="ru-RU" sz="2000" b="1" dirty="0"/>
              <a:t>- хаотично передвигается по помещению</a:t>
            </a:r>
          </a:p>
          <a:p>
            <a:r>
              <a:rPr lang="ru-RU" sz="2000" b="1" dirty="0" smtClean="0"/>
              <a:t>- </a:t>
            </a:r>
            <a:r>
              <a:rPr lang="ru-RU" sz="2000" b="1" dirty="0"/>
              <a:t>сопротивляется переменам, </a:t>
            </a:r>
            <a:br>
              <a:rPr lang="ru-RU" sz="2000" b="1" dirty="0"/>
            </a:br>
            <a:r>
              <a:rPr lang="ru-RU" sz="2000" b="1" dirty="0"/>
              <a:t>- выполняет действия в определенном порядке,</a:t>
            </a:r>
            <a:br>
              <a:rPr lang="ru-RU" sz="2000" b="1" dirty="0"/>
            </a:br>
            <a:r>
              <a:rPr lang="ru-RU" sz="2000" b="1" dirty="0"/>
              <a:t>- боится громких звуков, закрывает уши руками,</a:t>
            </a:r>
            <a:br>
              <a:rPr lang="ru-RU" sz="2000" b="1" dirty="0"/>
            </a:br>
            <a:r>
              <a:rPr lang="ru-RU" sz="2000" b="1" dirty="0"/>
              <a:t>- избегает яркого света,</a:t>
            </a:r>
            <a:br>
              <a:rPr lang="ru-RU" sz="2000" b="1" dirty="0"/>
            </a:br>
            <a:r>
              <a:rPr lang="ru-RU" sz="2000" b="1" dirty="0"/>
              <a:t>- боится испачкаться,</a:t>
            </a:r>
            <a:br>
              <a:rPr lang="ru-RU" sz="2000" b="1" dirty="0"/>
            </a:br>
            <a:r>
              <a:rPr lang="ru-RU" sz="2000" b="1" dirty="0"/>
              <a:t>- быстро утомляется,</a:t>
            </a:r>
            <a:br>
              <a:rPr lang="ru-RU" sz="2000" b="1" dirty="0"/>
            </a:br>
            <a:endParaRPr lang="ru-RU" sz="2000" b="1" dirty="0"/>
          </a:p>
        </p:txBody>
      </p:sp>
      <p:pic>
        <p:nvPicPr>
          <p:cNvPr id="5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260648"/>
            <a:ext cx="1584176" cy="1296144"/>
          </a:xfrm>
        </p:spPr>
      </p:pic>
      <p:sp>
        <p:nvSpPr>
          <p:cNvPr id="7" name="Объект 6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73864" cy="440740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6763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u="sng" dirty="0" smtClean="0"/>
              <a:t>Понедельник</a:t>
            </a:r>
            <a:r>
              <a:rPr lang="ru-RU" dirty="0" smtClean="0"/>
              <a:t> –русский язык/чтение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</a:t>
            </a:r>
            <a:r>
              <a:rPr lang="ru-RU" dirty="0" err="1" smtClean="0"/>
              <a:t>озо</a:t>
            </a:r>
            <a:r>
              <a:rPr lang="ru-RU" dirty="0" smtClean="0"/>
              <a:t> /иностранный язык</a:t>
            </a:r>
            <a:endParaRPr lang="en-US" dirty="0" smtClean="0"/>
          </a:p>
          <a:p>
            <a:endParaRPr lang="ru-RU" dirty="0" smtClean="0"/>
          </a:p>
          <a:p>
            <a:r>
              <a:rPr lang="ru-RU" b="1" u="sng" dirty="0" smtClean="0"/>
              <a:t>Вторник</a:t>
            </a:r>
            <a:r>
              <a:rPr lang="ru-RU" dirty="0" smtClean="0"/>
              <a:t>-   математика </a:t>
            </a:r>
            <a:r>
              <a:rPr lang="en-US" dirty="0" smtClean="0"/>
              <a:t>/</a:t>
            </a:r>
            <a:r>
              <a:rPr lang="ru-RU" dirty="0" smtClean="0"/>
              <a:t> чтение</a:t>
            </a:r>
            <a:endParaRPr lang="en-US" dirty="0" smtClean="0"/>
          </a:p>
          <a:p>
            <a:endParaRPr lang="ru-RU" dirty="0" smtClean="0"/>
          </a:p>
          <a:p>
            <a:r>
              <a:rPr lang="ru-RU" b="1" u="sng" dirty="0" smtClean="0"/>
              <a:t>Среда</a:t>
            </a:r>
            <a:r>
              <a:rPr lang="ru-RU" dirty="0" smtClean="0"/>
              <a:t>-    </a:t>
            </a:r>
            <a:r>
              <a:rPr lang="ru-RU" dirty="0"/>
              <a:t>русский </a:t>
            </a:r>
            <a:r>
              <a:rPr lang="ru-RU" dirty="0" smtClean="0"/>
              <a:t>язык</a:t>
            </a:r>
            <a:r>
              <a:rPr lang="en-US" dirty="0" smtClean="0"/>
              <a:t> / </a:t>
            </a:r>
            <a:r>
              <a:rPr lang="ru-RU" dirty="0" smtClean="0"/>
              <a:t>математика.</a:t>
            </a:r>
            <a:endParaRPr lang="en-US" dirty="0" smtClean="0"/>
          </a:p>
          <a:p>
            <a:r>
              <a:rPr lang="ru-RU" dirty="0" smtClean="0"/>
              <a:t> </a:t>
            </a:r>
            <a:endParaRPr lang="en-US" dirty="0" smtClean="0"/>
          </a:p>
          <a:p>
            <a:r>
              <a:rPr lang="ru-RU" b="1" u="sng" dirty="0" smtClean="0"/>
              <a:t>Четверг</a:t>
            </a:r>
            <a:r>
              <a:rPr lang="ru-RU" dirty="0"/>
              <a:t>-    русский </a:t>
            </a:r>
            <a:r>
              <a:rPr lang="ru-RU" dirty="0" smtClean="0"/>
              <a:t>язык</a:t>
            </a:r>
            <a:r>
              <a:rPr lang="en-US" dirty="0" smtClean="0"/>
              <a:t> /</a:t>
            </a:r>
            <a:r>
              <a:rPr lang="ru-RU" dirty="0" smtClean="0"/>
              <a:t> математика язык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0690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5910" y="619069"/>
            <a:ext cx="6966490" cy="52290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84025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ергей\Desktop\img1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828" y="147116"/>
            <a:ext cx="8163596" cy="6109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958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r>
              <a:rPr lang="ru-RU" i="1" u="sng" dirty="0"/>
              <a:t>3. </a:t>
            </a:r>
            <a:r>
              <a:rPr lang="ru-RU" b="1" i="1" u="sng" dirty="0"/>
              <a:t>Чтение слоговых таблиц, где буквы написаны на значительном расстоянии (10—15 см) друг от друга</a:t>
            </a:r>
            <a:r>
              <a:rPr lang="ru-RU" b="1" i="1" u="sng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sz="4000" b="1" u="sng" dirty="0" smtClean="0"/>
              <a:t>М-      О  </a:t>
            </a:r>
          </a:p>
          <a:p>
            <a:r>
              <a:rPr lang="ru-RU" sz="4000" b="1" u="sng" dirty="0" smtClean="0"/>
              <a:t>Н-         А</a:t>
            </a:r>
            <a:r>
              <a:rPr lang="ru-RU" sz="4000" b="1" dirty="0" smtClean="0"/>
              <a:t> </a:t>
            </a:r>
            <a:r>
              <a:rPr lang="ru-RU" dirty="0"/>
              <a:t>   </a:t>
            </a:r>
          </a:p>
          <a:p>
            <a:r>
              <a:rPr lang="ru-RU" dirty="0" smtClean="0"/>
              <a:t>озвучивает </a:t>
            </a:r>
            <a:r>
              <a:rPr lang="ru-RU" dirty="0"/>
              <a:t>слог: пока нитка  тянется, длительно произносится согласный звук, до тех пор пока не присоединит гласный (например: «</a:t>
            </a:r>
            <a:r>
              <a:rPr lang="ru-RU" dirty="0" err="1"/>
              <a:t>ммм</a:t>
            </a:r>
            <a:r>
              <a:rPr lang="ru-RU" dirty="0"/>
              <a:t>-о», </a:t>
            </a:r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 err="1"/>
              <a:t>ннн</a:t>
            </a:r>
            <a:r>
              <a:rPr lang="ru-RU" dirty="0"/>
              <a:t>-а»).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449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5756932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9255726"/>
              </p:ext>
            </p:extLst>
          </p:nvPr>
        </p:nvGraphicFramePr>
        <p:xfrm>
          <a:off x="3491880" y="3140968"/>
          <a:ext cx="2304256" cy="19832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8072"/>
                <a:gridCol w="216024"/>
                <a:gridCol w="648072"/>
                <a:gridCol w="216024"/>
                <a:gridCol w="576064"/>
              </a:tblGrid>
              <a:tr h="47623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50" kern="1800">
                          <a:effectLst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50" kern="1800">
                          <a:effectLst/>
                        </a:rPr>
                        <a:t>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50" kern="1800" dirty="0">
                          <a:effectLst/>
                        </a:rPr>
                        <a:t>У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11549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50" dirty="0">
                        <a:effectLst/>
                        <a:latin typeface="Calibri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</a:endParaRPr>
                    </a:p>
                  </a:txBody>
                  <a:tcPr marL="9525" marR="9525" marT="9525" marB="9525" anchor="ctr"/>
                </a:tc>
              </a:tr>
              <a:tr h="733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50" kern="1800" dirty="0">
                          <a:effectLst/>
                        </a:rPr>
                        <a:t>Ы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50" kern="1800">
                          <a:effectLst/>
                        </a:rPr>
                        <a:t>Э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50" kern="1800" dirty="0">
                          <a:effectLst/>
                        </a:rPr>
                        <a:t>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  <p:pic>
        <p:nvPicPr>
          <p:cNvPr id="5" name="Рисунок 4" descr="http://www.autism.ru/img/p143/4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836712"/>
            <a:ext cx="1728192" cy="16561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5208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endParaRPr lang="ru-RU" dirty="0" smtClean="0"/>
          </a:p>
          <a:p>
            <a:pPr marL="114300" lvl="0" indent="0">
              <a:buNone/>
            </a:pPr>
            <a:r>
              <a:rPr lang="ru-RU" dirty="0" smtClean="0"/>
              <a:t>-</a:t>
            </a:r>
            <a:r>
              <a:rPr lang="ru-RU" sz="3600" b="1" dirty="0" smtClean="0"/>
              <a:t>С</a:t>
            </a:r>
            <a:r>
              <a:rPr lang="ru-RU" sz="3600" dirty="0" smtClean="0"/>
              <a:t>кладывание </a:t>
            </a:r>
            <a:r>
              <a:rPr lang="ru-RU" sz="3600" dirty="0"/>
              <a:t>из палочек геометрических фигур, букв.</a:t>
            </a:r>
          </a:p>
          <a:p>
            <a:pPr lvl="0"/>
            <a:r>
              <a:rPr lang="ru-RU" sz="3600" b="1" dirty="0"/>
              <a:t>О</a:t>
            </a:r>
            <a:r>
              <a:rPr lang="ru-RU" sz="3600" dirty="0"/>
              <a:t>бведение контуров предметных изображений.</a:t>
            </a:r>
          </a:p>
          <a:p>
            <a:pPr lvl="0"/>
            <a:r>
              <a:rPr lang="ru-RU" sz="3600" b="1" dirty="0"/>
              <a:t>Р</a:t>
            </a:r>
            <a:r>
              <a:rPr lang="ru-RU" sz="3600" dirty="0"/>
              <a:t>аскрашивание контурных изображений предметов цветными карандашами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187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434</TotalTime>
  <Words>452</Words>
  <Application>Microsoft Office PowerPoint</Application>
  <PresentationFormat>Экран (4:3)</PresentationFormat>
  <Paragraphs>122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Аптека</vt:lpstr>
      <vt:lpstr>Презентация PowerPoint</vt:lpstr>
      <vt:lpstr>Что такое аутизм 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В работе по развитию связной речи использовала следующие задания:  </vt:lpstr>
      <vt:lpstr>Презентация PowerPoint</vt:lpstr>
      <vt:lpstr>Посмотри внимательно и запомни</vt:lpstr>
      <vt:lpstr>Ответь на вопросы:</vt:lpstr>
      <vt:lpstr>Назови время года</vt:lpstr>
      <vt:lpstr>Презентация PowerPoint</vt:lpstr>
      <vt:lpstr>Подсчитай, сколько в шарике разных цифр?</vt:lpstr>
      <vt:lpstr>Презентация PowerPoint</vt:lpstr>
      <vt:lpstr>Как учить ребёнка-аутиста: </vt:lpstr>
      <vt:lpstr>Что делать,  если вы проводите занятие с таким ребёнком ?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помочь ребенку-аутисту</dc:title>
  <dc:creator>Анна</dc:creator>
  <cp:lastModifiedBy>Сергей</cp:lastModifiedBy>
  <cp:revision>58</cp:revision>
  <dcterms:created xsi:type="dcterms:W3CDTF">2014-05-22T18:45:06Z</dcterms:created>
  <dcterms:modified xsi:type="dcterms:W3CDTF">2015-12-30T01:24:51Z</dcterms:modified>
</cp:coreProperties>
</file>