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6" r:id="rId6"/>
    <p:sldId id="259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60649"/>
            <a:ext cx="6408712" cy="79208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1800" dirty="0" smtClean="0">
                <a:latin typeface="Arno Pro Smbd SmText" pitchFamily="18" charset="0"/>
              </a:rPr>
              <a:t>Муниципальное бюджетное </a:t>
            </a:r>
            <a:br>
              <a:rPr lang="ru-RU" sz="1800" dirty="0" smtClean="0">
                <a:latin typeface="Arno Pro Smbd SmText" pitchFamily="18" charset="0"/>
              </a:rPr>
            </a:br>
            <a:r>
              <a:rPr lang="ru-RU" sz="1800" dirty="0" smtClean="0">
                <a:latin typeface="Arno Pro Smbd SmText" pitchFamily="18" charset="0"/>
              </a:rPr>
              <a:t>дошкольное образовательное учреждение</a:t>
            </a:r>
            <a:br>
              <a:rPr lang="ru-RU" sz="1800" dirty="0" smtClean="0">
                <a:latin typeface="Arno Pro Smbd SmText" pitchFamily="18" charset="0"/>
              </a:rPr>
            </a:br>
            <a:r>
              <a:rPr lang="ru-RU" sz="1800" dirty="0" smtClean="0">
                <a:latin typeface="Arno Pro Smbd SmText" pitchFamily="18" charset="0"/>
              </a:rPr>
              <a:t> «Детский сад комбинированного вида №</a:t>
            </a:r>
            <a:r>
              <a:rPr lang="ru-RU" sz="1800" dirty="0" smtClean="0">
                <a:latin typeface="Arno Pro Smbd SmText" pitchFamily="18" charset="0"/>
              </a:rPr>
              <a:t>1 «СИБИРЯЧОК»</a:t>
            </a:r>
            <a:r>
              <a:rPr lang="ru-RU" sz="1800" dirty="0" smtClean="0">
                <a:latin typeface="Arno Pro Smbd SmText" pitchFamily="18" charset="0"/>
              </a:rPr>
              <a:t/>
            </a:r>
            <a:br>
              <a:rPr lang="ru-RU" sz="1800" dirty="0" smtClean="0">
                <a:latin typeface="Arno Pro Smbd SmText" pitchFamily="18" charset="0"/>
              </a:rPr>
            </a:br>
            <a:r>
              <a:rPr lang="ru-RU" sz="1800" dirty="0" smtClean="0">
                <a:latin typeface="Arno Pro Smbd SmText" pitchFamily="18" charset="0"/>
              </a:rPr>
              <a:t/>
            </a:r>
            <a:br>
              <a:rPr lang="ru-RU" sz="1800" dirty="0" smtClean="0">
                <a:latin typeface="Arno Pro Smbd SmText" pitchFamily="18" charset="0"/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Arno Pro Smbd SmText" pitchFamily="18" charset="0"/>
              </a:rPr>
              <a:t>Мастер-класс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Arno Pro Smbd SmText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2029608"/>
            <a:ext cx="6400800" cy="1327384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Поделки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стружки карандаша</a:t>
            </a:r>
          </a:p>
        </p:txBody>
      </p:sp>
      <p:pic>
        <p:nvPicPr>
          <p:cNvPr id="4" name="Picture 6" descr="n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15588"/>
            <a:ext cx="2664296" cy="2684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44208" y="4748426"/>
            <a:ext cx="24817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Arno Pro Caption" pitchFamily="18" charset="0"/>
              </a:rPr>
              <a:t>Валиева</a:t>
            </a:r>
          </a:p>
          <a:p>
            <a:pPr algn="ctr"/>
            <a:r>
              <a:rPr lang="ru-RU" sz="1400" b="1" dirty="0" smtClean="0">
                <a:latin typeface="Arno Pro Caption" pitchFamily="18" charset="0"/>
              </a:rPr>
              <a:t> Татьяна Александровна, </a:t>
            </a:r>
          </a:p>
          <a:p>
            <a:pPr algn="ctr"/>
            <a:r>
              <a:rPr lang="ru-RU" sz="1400" b="1" dirty="0" smtClean="0">
                <a:latin typeface="Arno Pro Caption" pitchFamily="18" charset="0"/>
              </a:rPr>
              <a:t>воспитатель МБДОУ №</a:t>
            </a:r>
            <a:r>
              <a:rPr lang="ru-RU" sz="1400" b="1" dirty="0" smtClean="0">
                <a:latin typeface="Arno Pro Caption" pitchFamily="18" charset="0"/>
              </a:rPr>
              <a:t>1</a:t>
            </a:r>
            <a:endParaRPr lang="ru-RU" sz="1400" b="1" dirty="0">
              <a:latin typeface="Arno Pro Captio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338" y="6309774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/>
              <a:t>Г. Бердск 2014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xmlns="" val="344852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60648"/>
            <a:ext cx="5122912" cy="1944216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200" b="1" dirty="0" smtClean="0">
                <a:solidFill>
                  <a:srgbClr val="C00000"/>
                </a:solidFill>
              </a:rPr>
              <a:t>«</a:t>
            </a:r>
            <a:r>
              <a:rPr lang="ru-RU" sz="2200" dirty="0" smtClean="0">
                <a:solidFill>
                  <a:srgbClr val="C00000"/>
                </a:solidFill>
                <a:latin typeface="Arno Pro Smbd SmText" pitchFamily="18" charset="0"/>
              </a:rPr>
              <a:t>Черный </a:t>
            </a:r>
            <a: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  <a:t> Ивашка,</a:t>
            </a:r>
            <a:b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  <a:t>Деревянная рубашка,</a:t>
            </a:r>
            <a:b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  <a:t>Где носом поведет, </a:t>
            </a:r>
            <a:r>
              <a:rPr lang="ru-RU" sz="2200" dirty="0" smtClean="0">
                <a:solidFill>
                  <a:srgbClr val="C00000"/>
                </a:solidFill>
                <a:latin typeface="Arno Pro Smbd SmText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Arno Pro Smbd SmText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Arno Pro Smbd SmText" pitchFamily="18" charset="0"/>
              </a:rPr>
              <a:t>Там </a:t>
            </a:r>
            <a: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  <a:t>заметку кладет.</a:t>
            </a:r>
            <a:b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  <a:t>Всякий раз снимаем стружку.</a:t>
            </a:r>
            <a:b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</a:br>
            <a:r>
              <a:rPr lang="ru-RU" sz="2200" dirty="0">
                <a:solidFill>
                  <a:srgbClr val="C00000"/>
                </a:solidFill>
                <a:latin typeface="Arno Pro Smbd SmText" pitchFamily="18" charset="0"/>
              </a:rPr>
              <a:t>С неповинной головы</a:t>
            </a:r>
            <a:r>
              <a:rPr lang="ru-RU" sz="2200" dirty="0" smtClean="0">
                <a:solidFill>
                  <a:srgbClr val="C00000"/>
                </a:solidFill>
                <a:latin typeface="Arno Pro Smbd SmText" pitchFamily="18" charset="0"/>
              </a:rPr>
              <a:t>.»</a:t>
            </a:r>
            <a:r>
              <a:rPr lang="ru-RU" sz="2000" dirty="0">
                <a:latin typeface="Arno Pro Smbd SmText" pitchFamily="18" charset="0"/>
              </a:rPr>
              <a:t> </a:t>
            </a:r>
            <a:r>
              <a:rPr lang="ru-RU" sz="2000" dirty="0" smtClean="0">
                <a:latin typeface="Arno Pro Smbd SmText" pitchFamily="18" charset="0"/>
              </a:rPr>
              <a:t/>
            </a:r>
            <a:br>
              <a:rPr lang="ru-RU" sz="2000" dirty="0" smtClean="0">
                <a:latin typeface="Arno Pro Smbd SmText" pitchFamily="18" charset="0"/>
              </a:rPr>
            </a:br>
            <a:endParaRPr lang="ru-RU" dirty="0">
              <a:latin typeface="Arno Pro Captio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2348881"/>
            <a:ext cx="6059016" cy="1800199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ru-RU" b="1" dirty="0">
                <a:solidFill>
                  <a:srgbClr val="6600FF"/>
                </a:solidFill>
                <a:latin typeface="Arno Pro Caption" pitchFamily="18" charset="0"/>
              </a:rPr>
              <a:t>Цель:</a:t>
            </a:r>
            <a:r>
              <a:rPr lang="ru-RU" dirty="0">
                <a:latin typeface="Arno Pro Caption" pitchFamily="18" charset="0"/>
              </a:rPr>
              <a:t/>
            </a:r>
            <a:br>
              <a:rPr lang="ru-RU" dirty="0">
                <a:latin typeface="Arno Pro Caption" pitchFamily="18" charset="0"/>
              </a:rPr>
            </a:br>
            <a:r>
              <a:rPr lang="ru-RU" dirty="0" smtClean="0">
                <a:latin typeface="Arno Pro Caption" pitchFamily="18" charset="0"/>
              </a:rPr>
              <a:t>Развивать </a:t>
            </a:r>
            <a:r>
              <a:rPr lang="ru-RU" dirty="0">
                <a:latin typeface="Arno Pro Caption" pitchFamily="18" charset="0"/>
              </a:rPr>
              <a:t>художественно – творческие способности детей, </a:t>
            </a:r>
            <a:r>
              <a:rPr lang="ru-RU" dirty="0" smtClean="0">
                <a:latin typeface="Arno Pro Caption" pitchFamily="18" charset="0"/>
              </a:rPr>
              <a:t>фантазию</a:t>
            </a:r>
            <a:endParaRPr lang="ru-RU" dirty="0">
              <a:latin typeface="Arno Pro Caption" pitchFamily="18" charset="0"/>
            </a:endParaRPr>
          </a:p>
        </p:txBody>
      </p:sp>
      <p:pic>
        <p:nvPicPr>
          <p:cNvPr id="1026" name="Picture 2" descr="D:\Desktop\ВОСП.Г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05064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92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692696"/>
            <a:ext cx="6203032" cy="543346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6600FF"/>
                </a:solidFill>
                <a:latin typeface="Arno Pro Caption" pitchFamily="18" charset="0"/>
              </a:rPr>
              <a:t>Задачи</a:t>
            </a:r>
            <a:r>
              <a:rPr lang="ru-RU" dirty="0">
                <a:solidFill>
                  <a:srgbClr val="6600FF"/>
                </a:solidFill>
                <a:latin typeface="Arno Pro Caption" pitchFamily="18" charset="0"/>
              </a:rPr>
              <a:t>: </a:t>
            </a:r>
            <a:endParaRPr lang="ru-RU" dirty="0" smtClean="0">
              <a:solidFill>
                <a:srgbClr val="6600FF"/>
              </a:solidFill>
              <a:latin typeface="Arno Pro Caption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Arno Pro Caption" pitchFamily="18" charset="0"/>
              </a:rPr>
              <a:t>1.</a:t>
            </a:r>
            <a:r>
              <a:rPr lang="ru-RU" dirty="0">
                <a:latin typeface="Arno Pro Caption" pitchFamily="18" charset="0"/>
              </a:rPr>
              <a:t> </a:t>
            </a:r>
            <a:r>
              <a:rPr lang="ru-RU" dirty="0" smtClean="0">
                <a:latin typeface="Arno Pro Caption" pitchFamily="18" charset="0"/>
              </a:rPr>
              <a:t>Познакомить детей </a:t>
            </a:r>
            <a:r>
              <a:rPr lang="ru-RU" dirty="0">
                <a:latin typeface="Arno Pro Caption" pitchFamily="18" charset="0"/>
              </a:rPr>
              <a:t>с новой техникой выполнения </a:t>
            </a:r>
            <a:r>
              <a:rPr lang="ru-RU" dirty="0" smtClean="0">
                <a:latin typeface="Arno Pro Caption" pitchFamily="18" charset="0"/>
              </a:rPr>
              <a:t>аппликаций;</a:t>
            </a:r>
            <a:endParaRPr lang="ru-RU" dirty="0">
              <a:latin typeface="Arno Pro Caption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Arno Pro Caption" pitchFamily="18" charset="0"/>
              </a:rPr>
              <a:t>2. Научить </a:t>
            </a:r>
            <a:r>
              <a:rPr lang="ru-RU" dirty="0">
                <a:latin typeface="Arno Pro Caption" pitchFamily="18" charset="0"/>
              </a:rPr>
              <a:t>детей основным приемам выполнения в технике аппликаций из стружки цветного карандаша</a:t>
            </a:r>
          </a:p>
          <a:p>
            <a:pPr marL="0" indent="0">
              <a:buNone/>
            </a:pPr>
            <a:r>
              <a:rPr lang="ru-RU" dirty="0">
                <a:latin typeface="Arno Pro Caption" pitchFamily="18" charset="0"/>
              </a:rPr>
              <a:t>3</a:t>
            </a:r>
            <a:r>
              <a:rPr lang="ru-RU" dirty="0" smtClean="0">
                <a:latin typeface="Arno Pro Caption" pitchFamily="18" charset="0"/>
              </a:rPr>
              <a:t>.Способствовать </a:t>
            </a:r>
            <a:r>
              <a:rPr lang="ru-RU" dirty="0">
                <a:latin typeface="Arno Pro Caption" pitchFamily="18" charset="0"/>
              </a:rPr>
              <a:t>развитию у детей внимания, воображения, глазомера, мелкой моторики рук; </a:t>
            </a:r>
            <a:endParaRPr lang="ru-RU" dirty="0" smtClean="0">
              <a:latin typeface="Arno Pro Captio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Arno Pro Caption" pitchFamily="18" charset="0"/>
              </a:rPr>
              <a:t>4</a:t>
            </a:r>
            <a:r>
              <a:rPr lang="ru-RU" dirty="0" smtClean="0">
                <a:latin typeface="Arno Pro Caption" pitchFamily="18" charset="0"/>
              </a:rPr>
              <a:t>. Формировать </a:t>
            </a:r>
            <a:r>
              <a:rPr lang="ru-RU" dirty="0">
                <a:latin typeface="Arno Pro Caption" pitchFamily="18" charset="0"/>
              </a:rPr>
              <a:t>аккуратность, </a:t>
            </a:r>
            <a:r>
              <a:rPr lang="ru-RU" dirty="0" smtClean="0">
                <a:latin typeface="Arno Pro Caption" pitchFamily="18" charset="0"/>
              </a:rPr>
              <a:t>усидчивость.</a:t>
            </a:r>
          </a:p>
          <a:p>
            <a:pPr marL="0" indent="0">
              <a:buNone/>
            </a:pPr>
            <a:r>
              <a:rPr lang="ru-RU" dirty="0" smtClean="0">
                <a:latin typeface="Arno Pro Caption" pitchFamily="18" charset="0"/>
              </a:rPr>
              <a:t>5. Мотивировать у детей интерес </a:t>
            </a:r>
            <a:r>
              <a:rPr lang="ru-RU" dirty="0">
                <a:latin typeface="Arno Pro Caption" pitchFamily="18" charset="0"/>
              </a:rPr>
              <a:t>к конечному результату работы, целеустремлённость. </a:t>
            </a:r>
            <a:br>
              <a:rPr lang="ru-RU" dirty="0">
                <a:latin typeface="Arno Pro Caption" pitchFamily="18" charset="0"/>
              </a:rPr>
            </a:br>
            <a:endParaRPr lang="ru-RU" dirty="0">
              <a:latin typeface="Arno Pro Captio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00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  <a:latin typeface="Arno Pro Caption" pitchFamily="18" charset="0"/>
              </a:rPr>
              <a:t>Материалы и оборудование</a:t>
            </a:r>
            <a:endParaRPr lang="ru-RU" sz="3200" b="1" dirty="0">
              <a:solidFill>
                <a:srgbClr val="6600FF"/>
              </a:solidFill>
              <a:latin typeface="Arno Pro Captio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5556" y="1600200"/>
            <a:ext cx="4071243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Arno Pro Caption" pitchFamily="18" charset="0"/>
              </a:rPr>
              <a:t>клей ПВА, 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картон </a:t>
            </a:r>
          </a:p>
          <a:p>
            <a:r>
              <a:rPr lang="ru-RU" dirty="0" smtClean="0">
                <a:latin typeface="Arno Pro Caption" pitchFamily="18" charset="0"/>
              </a:rPr>
              <a:t> </a:t>
            </a:r>
            <a:r>
              <a:rPr lang="ru-RU" dirty="0">
                <a:latin typeface="Arno Pro Caption" pitchFamily="18" charset="0"/>
              </a:rPr>
              <a:t>цветные </a:t>
            </a:r>
            <a:r>
              <a:rPr lang="ru-RU" dirty="0" smtClean="0">
                <a:latin typeface="Arno Pro Caption" pitchFamily="18" charset="0"/>
              </a:rPr>
              <a:t>карандаши,</a:t>
            </a:r>
          </a:p>
          <a:p>
            <a:r>
              <a:rPr lang="ru-RU" dirty="0" smtClean="0">
                <a:latin typeface="Arno Pro Caption" pitchFamily="18" charset="0"/>
              </a:rPr>
              <a:t>точилка</a:t>
            </a:r>
            <a:r>
              <a:rPr lang="ru-RU" dirty="0">
                <a:latin typeface="Arno Pro Caption" pitchFamily="18" charset="0"/>
              </a:rPr>
              <a:t>, </a:t>
            </a:r>
            <a:endParaRPr lang="ru-RU" dirty="0" smtClean="0">
              <a:latin typeface="Arno Pro Caption" pitchFamily="18" charset="0"/>
            </a:endParaRPr>
          </a:p>
          <a:p>
            <a:r>
              <a:rPr lang="ru-RU" dirty="0" smtClean="0">
                <a:latin typeface="Arno Pro Caption" pitchFamily="18" charset="0"/>
              </a:rPr>
              <a:t>для </a:t>
            </a:r>
            <a:r>
              <a:rPr lang="ru-RU" dirty="0">
                <a:latin typeface="Arno Pro Caption" pitchFamily="18" charset="0"/>
              </a:rPr>
              <a:t>украшения можно использовать </a:t>
            </a:r>
            <a:r>
              <a:rPr lang="ru-RU" dirty="0" smtClean="0">
                <a:latin typeface="Arno Pro Caption" pitchFamily="18" charset="0"/>
              </a:rPr>
              <a:t>бисер </a:t>
            </a:r>
            <a:r>
              <a:rPr lang="ru-RU" dirty="0">
                <a:latin typeface="Arno Pro Caption" pitchFamily="18" charset="0"/>
              </a:rPr>
              <a:t>разного размера, остатки </a:t>
            </a:r>
            <a:r>
              <a:rPr lang="ru-RU" dirty="0" smtClean="0">
                <a:latin typeface="Arno Pro Caption" pitchFamily="18" charset="0"/>
              </a:rPr>
              <a:t>заколок и т.д.</a:t>
            </a:r>
            <a:endParaRPr lang="ru-RU" dirty="0">
              <a:latin typeface="Arno Pro Caption" pitchFamily="18" charset="0"/>
            </a:endParaRPr>
          </a:p>
        </p:txBody>
      </p:sp>
      <p:pic>
        <p:nvPicPr>
          <p:cNvPr id="1026" name="Picture 2" descr="1620_af6f300d1f52177f1df080169d5ccd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2082" y="3645024"/>
            <a:ext cx="2635844" cy="197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25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6600FF"/>
                </a:solidFill>
                <a:latin typeface="Arno Pro Caption" pitchFamily="18" charset="0"/>
              </a:rPr>
              <a:t>П</a:t>
            </a:r>
            <a:r>
              <a:rPr lang="ru-RU" dirty="0" smtClean="0">
                <a:solidFill>
                  <a:srgbClr val="6600FF"/>
                </a:solidFill>
                <a:latin typeface="Arno Pro Caption" pitchFamily="18" charset="0"/>
              </a:rPr>
              <a:t>альчиковая гимнастика</a:t>
            </a:r>
            <a:endParaRPr lang="ru-RU" dirty="0">
              <a:solidFill>
                <a:srgbClr val="6600FF"/>
              </a:solidFill>
              <a:latin typeface="Arno Pro Captio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600200"/>
            <a:ext cx="6419056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Arno Pro Caption" pitchFamily="18" charset="0"/>
              </a:rPr>
              <a:t>Дети </a:t>
            </a:r>
            <a:r>
              <a:rPr lang="ru-RU" b="1" dirty="0">
                <a:solidFill>
                  <a:srgbClr val="C00000"/>
                </a:solidFill>
                <a:latin typeface="Arno Pro Caption" pitchFamily="18" charset="0"/>
              </a:rPr>
              <a:t>выполняют предложенные воспитателем упражнения: </a:t>
            </a:r>
            <a:endParaRPr lang="ru-RU" b="1" dirty="0" smtClean="0">
              <a:solidFill>
                <a:srgbClr val="C00000"/>
              </a:solidFill>
              <a:latin typeface="Arno Pro Captio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покатать </a:t>
            </a:r>
            <a:r>
              <a:rPr lang="ru-RU" dirty="0">
                <a:latin typeface="Arno Pro Caption" pitchFamily="18" charset="0"/>
              </a:rPr>
              <a:t>карандаш между ладонями 10 </a:t>
            </a:r>
            <a:r>
              <a:rPr lang="ru-RU" dirty="0" smtClean="0">
                <a:latin typeface="Arno Pro Caption" pitchFamily="18" charset="0"/>
              </a:rPr>
              <a:t>раз.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Карандаши перебирать </a:t>
            </a:r>
            <a:r>
              <a:rPr lang="ru-RU" dirty="0">
                <a:latin typeface="Arno Pro Caption" pitchFamily="18" charset="0"/>
              </a:rPr>
              <a:t>пальцами обеих </a:t>
            </a:r>
            <a:r>
              <a:rPr lang="ru-RU" dirty="0" smtClean="0">
                <a:latin typeface="Arno Pro Caption" pitchFamily="18" charset="0"/>
              </a:rPr>
              <a:t>рук.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Одновременно опускайте </a:t>
            </a:r>
            <a:r>
              <a:rPr lang="ru-RU" dirty="0">
                <a:latin typeface="Arno Pro Caption" pitchFamily="18" charset="0"/>
              </a:rPr>
              <a:t>и </a:t>
            </a:r>
            <a:r>
              <a:rPr lang="ru-RU" dirty="0" smtClean="0">
                <a:latin typeface="Arno Pro Caption" pitchFamily="18" charset="0"/>
              </a:rPr>
              <a:t>поднимайте карандаши, </a:t>
            </a:r>
            <a:r>
              <a:rPr lang="ru-RU" dirty="0">
                <a:latin typeface="Arno Pro Caption" pitchFamily="18" charset="0"/>
              </a:rPr>
              <a:t>сжатые в </a:t>
            </a:r>
            <a:r>
              <a:rPr lang="ru-RU" dirty="0" smtClean="0">
                <a:latin typeface="Arno Pro Caption" pitchFamily="18" charset="0"/>
              </a:rPr>
              <a:t>кулаке. </a:t>
            </a:r>
            <a:endParaRPr lang="ru-RU" dirty="0">
              <a:latin typeface="Arno Pro Captio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10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FF"/>
                </a:solidFill>
                <a:latin typeface="Arno Pro Smbd SmText" pitchFamily="18" charset="0"/>
              </a:rPr>
              <a:t>Технологическая карта</a:t>
            </a:r>
            <a:endParaRPr lang="ru-RU" dirty="0">
              <a:solidFill>
                <a:srgbClr val="6600FF"/>
              </a:solidFill>
              <a:latin typeface="Arno Pro Smbd SmText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Arno Pro Caption" pitchFamily="18" charset="0"/>
              </a:rPr>
              <a:t>Возьмите точилку для карандашей.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Подберите </a:t>
            </a:r>
            <a:r>
              <a:rPr lang="ru-RU" dirty="0">
                <a:latin typeface="Arno Pro Caption" pitchFamily="18" charset="0"/>
              </a:rPr>
              <a:t>карандаши с гладкой и ребристой поверхностью деревянной "рубашки".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На </a:t>
            </a:r>
            <a:r>
              <a:rPr lang="ru-RU" dirty="0">
                <a:latin typeface="Arno Pro Caption" pitchFamily="18" charset="0"/>
              </a:rPr>
              <a:t>листе картона </a:t>
            </a:r>
            <a:r>
              <a:rPr lang="ru-RU" dirty="0" smtClean="0">
                <a:latin typeface="Arno Pro Caption" pitchFamily="18" charset="0"/>
              </a:rPr>
              <a:t>нарисуйте </a:t>
            </a:r>
            <a:r>
              <a:rPr lang="ru-RU" dirty="0">
                <a:latin typeface="Arno Pro Caption" pitchFamily="18" charset="0"/>
              </a:rPr>
              <a:t>понравившуюся </a:t>
            </a:r>
            <a:r>
              <a:rPr lang="ru-RU" dirty="0" smtClean="0">
                <a:latin typeface="Arno Pro Caption" pitchFamily="18" charset="0"/>
              </a:rPr>
              <a:t>картинку (или  заготовку картинки).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Раскрасьте картинку карандашами.</a:t>
            </a:r>
            <a:endParaRPr lang="ru-RU" dirty="0">
              <a:latin typeface="Arno Pro Captio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Последовательно приклейте </a:t>
            </a:r>
            <a:r>
              <a:rPr lang="ru-RU" dirty="0">
                <a:latin typeface="Arno Pro Caption" pitchFamily="18" charset="0"/>
              </a:rPr>
              <a:t>стружку нужных цветов с помощью клея ПВА.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Arno Pro Caption" pitchFamily="18" charset="0"/>
              </a:rPr>
              <a:t>Графитом </a:t>
            </a:r>
            <a:r>
              <a:rPr lang="ru-RU" dirty="0">
                <a:latin typeface="Arno Pro Caption" pitchFamily="18" charset="0"/>
              </a:rPr>
              <a:t>укрась детали картинки.</a:t>
            </a:r>
          </a:p>
        </p:txBody>
      </p:sp>
    </p:spTree>
    <p:extLst>
      <p:ext uri="{BB962C8B-B14F-4D97-AF65-F5344CB8AC3E}">
        <p14:creationId xmlns:p14="http://schemas.microsoft.com/office/powerpoint/2010/main" xmlns="" val="93395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6600FF"/>
                </a:solidFill>
                <a:latin typeface="Arno Pro Caption" pitchFamily="18" charset="0"/>
              </a:rPr>
              <a:t>Рекомендации</a:t>
            </a:r>
            <a:endParaRPr lang="ru-RU" dirty="0">
              <a:solidFill>
                <a:srgbClr val="6600FF"/>
              </a:solidFill>
              <a:latin typeface="Arno Pro Captio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600200"/>
            <a:ext cx="6347048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Arno Pro Caption" pitchFamily="18" charset="0"/>
              </a:rPr>
              <a:t>   Для </a:t>
            </a:r>
            <a:r>
              <a:rPr lang="ru-RU" dirty="0">
                <a:latin typeface="Arno Pro Caption" pitchFamily="18" charset="0"/>
              </a:rPr>
              <a:t>того чтобы стружки карандаша приклеивались, лишний клей надо снять тряпочкой или кисточкой и прижать стружки, пока они </a:t>
            </a:r>
            <a:r>
              <a:rPr lang="ru-RU" dirty="0" smtClean="0">
                <a:latin typeface="Arno Pro Caption" pitchFamily="18" charset="0"/>
              </a:rPr>
              <a:t>не закрепятся.(для плоскостных работ)</a:t>
            </a:r>
            <a:r>
              <a:rPr lang="ru-RU" dirty="0">
                <a:latin typeface="Arno Pro Caption" pitchFamily="18" charset="0"/>
              </a:rPr>
              <a:t/>
            </a:r>
            <a:br>
              <a:rPr lang="ru-RU" dirty="0">
                <a:latin typeface="Arno Pro Caption" pitchFamily="18" charset="0"/>
              </a:rPr>
            </a:br>
            <a:r>
              <a:rPr lang="ru-RU" dirty="0">
                <a:latin typeface="Arno Pro Caption" pitchFamily="18" charset="0"/>
              </a:rPr>
              <a:t>Когда будут заполнены все части рисунка, аппликации перекладываются и складываются для просушки под небольшой груз. От этого зависит качество работы. </a:t>
            </a:r>
            <a:endParaRPr lang="ru-RU" dirty="0" smtClean="0">
              <a:latin typeface="Arno Pro Captio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Arno Pro Caption" pitchFamily="18" charset="0"/>
              </a:rPr>
              <a:t>При </a:t>
            </a:r>
            <a:r>
              <a:rPr lang="ru-RU" dirty="0">
                <a:latin typeface="Arno Pro Caption" pitchFamily="18" charset="0"/>
              </a:rPr>
              <a:t>неправильном хранении аппликации могут поломаться.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04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ru-RU" dirty="0" smtClean="0">
                <a:solidFill>
                  <a:srgbClr val="6600FF"/>
                </a:solidFill>
                <a:latin typeface="Arno Pro Smbd SmText" pitchFamily="18" charset="0"/>
              </a:rPr>
              <a:t>Выставка </a:t>
            </a:r>
            <a:endParaRPr lang="ru-RU" dirty="0">
              <a:solidFill>
                <a:srgbClr val="6600FF"/>
              </a:solidFill>
              <a:latin typeface="Arno Pro Smbd SmText" pitchFamily="18" charset="0"/>
            </a:endParaRPr>
          </a:p>
        </p:txBody>
      </p:sp>
      <p:pic>
        <p:nvPicPr>
          <p:cNvPr id="2050" name="Picture 2" descr="DSC092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79985"/>
            <a:ext cx="2116137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Копия DSC0160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1815" y="1430101"/>
            <a:ext cx="2366516" cy="236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Копия DSC016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52278"/>
            <a:ext cx="2060302" cy="225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img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8948" y="3832242"/>
            <a:ext cx="2157718" cy="168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img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9312" y="4265195"/>
            <a:ext cx="1905596" cy="21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090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/>
          <a:lstStyle/>
          <a:p>
            <a:r>
              <a:rPr lang="ru-RU" dirty="0" smtClean="0">
                <a:solidFill>
                  <a:srgbClr val="6600FF"/>
                </a:solidFill>
                <a:latin typeface="Arno Pro Caption" pitchFamily="18" charset="0"/>
              </a:rPr>
              <a:t>Выставка </a:t>
            </a:r>
            <a:endParaRPr lang="ru-RU" dirty="0">
              <a:solidFill>
                <a:srgbClr val="6600FF"/>
              </a:solidFill>
              <a:latin typeface="Arno Pro Caption" pitchFamily="18" charset="0"/>
            </a:endParaRPr>
          </a:p>
        </p:txBody>
      </p:sp>
      <p:pic>
        <p:nvPicPr>
          <p:cNvPr id="3074" name="Picture 2" descr="null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2242939" cy="25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340768"/>
            <a:ext cx="1989067" cy="245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268760"/>
            <a:ext cx="3444579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nu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4650" y="3973779"/>
            <a:ext cx="2023374" cy="242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057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155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Муниципальное бюджетное  дошкольное образовательное учреждение  «Детский сад комбинированного вида №1 «СИБИРЯЧОК»  Мастер-класс</vt:lpstr>
      <vt:lpstr> «Черный  Ивашка, Деревянная рубашка, Где носом поведет,  Там заметку кладет. Всякий раз снимаем стружку. С неповинной головы.»  </vt:lpstr>
      <vt:lpstr>Слайд 3</vt:lpstr>
      <vt:lpstr>Материалы и оборудование</vt:lpstr>
      <vt:lpstr>Пальчиковая гимнастика</vt:lpstr>
      <vt:lpstr>Технологическая карта</vt:lpstr>
      <vt:lpstr>Рекомендации</vt:lpstr>
      <vt:lpstr>Выставка </vt:lpstr>
      <vt:lpstr>Выставка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Татьяна</cp:lastModifiedBy>
  <cp:revision>19</cp:revision>
  <dcterms:created xsi:type="dcterms:W3CDTF">2013-10-31T10:14:44Z</dcterms:created>
  <dcterms:modified xsi:type="dcterms:W3CDTF">2017-09-23T07:17:21Z</dcterms:modified>
</cp:coreProperties>
</file>