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7" r:id="rId4"/>
    <p:sldId id="268" r:id="rId5"/>
    <p:sldId id="269" r:id="rId6"/>
    <p:sldId id="277" r:id="rId7"/>
    <p:sldId id="272" r:id="rId8"/>
    <p:sldId id="273" r:id="rId9"/>
    <p:sldId id="275" r:id="rId10"/>
    <p:sldId id="274" r:id="rId11"/>
    <p:sldId id="261" r:id="rId12"/>
    <p:sldId id="263" r:id="rId13"/>
    <p:sldId id="271" r:id="rId14"/>
    <p:sldId id="270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52" autoAdjust="0"/>
  </p:normalViewPr>
  <p:slideViewPr>
    <p:cSldViewPr>
      <p:cViewPr varScale="1">
        <p:scale>
          <a:sx n="83" d="100"/>
          <a:sy n="8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01DD26-AD9D-433C-9733-7BF59DB5ABAE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417F13-8E5F-4339-AA47-24AB2B6805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3024336"/>
          </a:xfrm>
        </p:spPr>
        <p:txBody>
          <a:bodyPr>
            <a:noAutofit/>
          </a:bodyPr>
          <a:lstStyle/>
          <a:p>
            <a:r>
              <a:rPr lang="ru-RU" sz="3600" b="1" dirty="0"/>
              <a:t>Формирование </a:t>
            </a:r>
            <a:r>
              <a:rPr lang="ru-RU" sz="3600" b="1" dirty="0" smtClean="0"/>
              <a:t>ИКТ- компетенции </a:t>
            </a:r>
            <a:br>
              <a:rPr lang="ru-RU" sz="3600" b="1" dirty="0" smtClean="0"/>
            </a:br>
            <a:r>
              <a:rPr lang="ru-RU" sz="3600" b="1" dirty="0" smtClean="0"/>
              <a:t>у </a:t>
            </a:r>
            <a:r>
              <a:rPr lang="ru-RU" sz="3600" b="1" dirty="0"/>
              <a:t>младших школьников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на </a:t>
            </a:r>
            <a:r>
              <a:rPr lang="ru-RU" sz="3600" b="1" dirty="0"/>
              <a:t>уроках математики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по </a:t>
            </a:r>
            <a:r>
              <a:rPr lang="ru-RU" sz="3600" b="1" dirty="0"/>
              <a:t>системе </a:t>
            </a:r>
            <a:r>
              <a:rPr lang="ru-RU" sz="3600" b="1" dirty="0" err="1"/>
              <a:t>Занкова</a:t>
            </a:r>
            <a:r>
              <a:rPr lang="ru-RU" sz="3600" b="1" dirty="0"/>
              <a:t> Л.В.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979712" y="4581128"/>
            <a:ext cx="6717432" cy="2005683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r">
              <a:buNone/>
            </a:pPr>
            <a:r>
              <a:rPr lang="ru-RU" dirty="0"/>
              <a:t>г</a:t>
            </a:r>
            <a:r>
              <a:rPr lang="ru-RU" dirty="0" smtClean="0"/>
              <a:t>. Вязьма </a:t>
            </a:r>
            <a:r>
              <a:rPr lang="ru-RU" dirty="0"/>
              <a:t>Смоленская обл</a:t>
            </a:r>
            <a:r>
              <a:rPr lang="ru-RU" dirty="0" smtClean="0"/>
              <a:t>.</a:t>
            </a:r>
          </a:p>
          <a:p>
            <a:pPr algn="r">
              <a:buNone/>
            </a:pPr>
            <a:r>
              <a:rPr lang="ru-RU" dirty="0" smtClean="0"/>
              <a:t> </a:t>
            </a:r>
            <a:r>
              <a:rPr lang="ru-RU" dirty="0"/>
              <a:t>МБОУ СШ№2</a:t>
            </a:r>
          </a:p>
          <a:p>
            <a:pPr algn="r">
              <a:buNone/>
            </a:pPr>
            <a:r>
              <a:rPr lang="ru-RU" b="1" dirty="0" smtClean="0"/>
              <a:t>Автор: Л.В. Смирнова</a:t>
            </a:r>
          </a:p>
          <a:p>
            <a:pPr algn="r">
              <a:buNone/>
            </a:pPr>
            <a:r>
              <a:rPr lang="ru-RU" b="1" dirty="0" smtClean="0"/>
              <a:t>учитель начальных классов</a:t>
            </a:r>
            <a:endParaRPr lang="ru-RU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586169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Поиск и выделение необходимой информации</a:t>
            </a:r>
            <a:endParaRPr lang="ru-RU" dirty="0"/>
          </a:p>
        </p:txBody>
      </p:sp>
      <p:pic>
        <p:nvPicPr>
          <p:cNvPr id="11" name="Picture 8" descr="E:\для лв\IMG_95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4084633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55976" y="2708920"/>
            <a:ext cx="4543807" cy="3828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059" y="4118859"/>
            <a:ext cx="345638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948" y="324365"/>
            <a:ext cx="8229600" cy="936104"/>
          </a:xfrm>
        </p:spPr>
        <p:txBody>
          <a:bodyPr>
            <a:noAutofit/>
          </a:bodyPr>
          <a:lstStyle/>
          <a:p>
            <a:r>
              <a:rPr lang="ru-RU" sz="3600" dirty="0" smtClean="0"/>
              <a:t>Таблицы и диаграммы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468544" y="3284984"/>
            <a:ext cx="4125144" cy="22217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48064" y="1268760"/>
            <a:ext cx="3384375" cy="2694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 descr="E:\для лв\IMG_756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4355976" cy="29039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21080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548680"/>
            <a:ext cx="8229600" cy="1359024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Перевод </a:t>
            </a:r>
            <a:r>
              <a:rPr lang="ru-RU" sz="3600" dirty="0"/>
              <a:t>текстовой информации в символические </a:t>
            </a:r>
            <a:r>
              <a:rPr lang="ru-RU" sz="3600" dirty="0" smtClean="0"/>
              <a:t>записи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540552" y="3645024"/>
            <a:ext cx="2962672" cy="19050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37074" y="1340768"/>
            <a:ext cx="4835534" cy="255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4133056"/>
            <a:ext cx="3456383" cy="2615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E:\для лв\IMG_95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4149080"/>
            <a:ext cx="3898468" cy="25989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887454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0592" y="1988840"/>
            <a:ext cx="4906888" cy="2208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-2611" y="968969"/>
            <a:ext cx="9144000" cy="587727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sz="3600" dirty="0" smtClean="0"/>
          </a:p>
          <a:p>
            <a:pPr lvl="0"/>
            <a:endParaRPr lang="ru-RU" dirty="0" smtClean="0"/>
          </a:p>
          <a:p>
            <a:r>
              <a:rPr lang="ru-RU" sz="3100" dirty="0" smtClean="0"/>
              <a:t>Учащиеся </a:t>
            </a:r>
            <a:r>
              <a:rPr lang="ru-RU" sz="3100" dirty="0"/>
              <a:t>используют знания, умения и навыки, полученные на уроках математики, в практической деятельности.</a:t>
            </a:r>
          </a:p>
          <a:p>
            <a:pPr lvl="0"/>
            <a:r>
              <a:rPr lang="ru-RU" sz="3100" dirty="0"/>
              <a:t>Осваивают коммуникативный, аналитический, проектировочный, творческий типы деятельности.</a:t>
            </a:r>
          </a:p>
          <a:p>
            <a:pPr lvl="0"/>
            <a:r>
              <a:rPr lang="ru-RU" sz="3100" dirty="0"/>
              <a:t>Овладевают математическими знаниями, умениями и навыками разного уровня сложности.</a:t>
            </a:r>
          </a:p>
          <a:p>
            <a:pPr lvl="0"/>
            <a:r>
              <a:rPr lang="ru-RU" sz="3100" dirty="0"/>
              <a:t>Формируется представление о математике как о предмете, где каждому есть возможность выразиться.</a:t>
            </a:r>
          </a:p>
          <a:p>
            <a:pPr lvl="0"/>
            <a:r>
              <a:rPr lang="ru-RU" sz="3100" dirty="0"/>
              <a:t>Приобретается навык работы со справочной литературой, проводятся необходимые измерения, подбираются доступные приборы, анализируются полученные результаты.</a:t>
            </a:r>
          </a:p>
          <a:p>
            <a:pPr lvl="0"/>
            <a:r>
              <a:rPr lang="ru-RU" sz="3100" dirty="0"/>
              <a:t>Учащиеся адекватно оценивают деятельность </a:t>
            </a:r>
            <a:r>
              <a:rPr lang="ru-RU" sz="3100" dirty="0" smtClean="0"/>
              <a:t>одноклассников.</a:t>
            </a:r>
            <a:endParaRPr lang="ru-RU" sz="3100" dirty="0"/>
          </a:p>
          <a:p>
            <a:pPr lvl="0"/>
            <a:r>
              <a:rPr lang="ru-RU" sz="3100" dirty="0"/>
              <a:t>Изменяется поведение детей в коллективе: они начинают прислушиваться к мнению других, без боязни высказывают свое собственное мнение.</a:t>
            </a:r>
          </a:p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188640"/>
            <a:ext cx="8229600" cy="135902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/>
              <a:t>Р</a:t>
            </a:r>
            <a:r>
              <a:rPr lang="ru-RU" sz="3600" dirty="0" smtClean="0"/>
              <a:t>езультативность формирования икт-компетенции: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6813770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1556067" y="2865056"/>
          <a:ext cx="5269865" cy="2343912"/>
        </p:xfrm>
        <a:graphic>
          <a:graphicData uri="http://schemas.openxmlformats.org/drawingml/2006/table">
            <a:tbl>
              <a:tblPr/>
              <a:tblGrid>
                <a:gridCol w="428625"/>
                <a:gridCol w="4050665"/>
                <a:gridCol w="79057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Выборочные вопросы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Какой вид организации урока больше нравится?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Обычный урок.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Урок с компьютерной поддержкой.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Какой вид работы предпочитаете?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Работать с учителем.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Работать в группе.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Самостоятельно работать с программой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52%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40%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18864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 !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97859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«Уроки математики с применением информационных технологий», </a:t>
            </a:r>
            <a:r>
              <a:rPr lang="ru-RU" dirty="0" err="1" smtClean="0"/>
              <a:t>М.:издательство</a:t>
            </a:r>
            <a:r>
              <a:rPr lang="ru-RU" dirty="0" smtClean="0"/>
              <a:t> «Глобус», 2008г.</a:t>
            </a:r>
          </a:p>
          <a:p>
            <a:pPr lvl="0"/>
            <a:r>
              <a:rPr lang="ru-RU" dirty="0" smtClean="0"/>
              <a:t>Журнал «Начальная школа» №11,2009г.</a:t>
            </a:r>
          </a:p>
          <a:p>
            <a:pPr lvl="0"/>
            <a:r>
              <a:rPr lang="ru-RU" dirty="0" smtClean="0"/>
              <a:t>Журнал «Начальная школа» №10, 2005г., №4, 2009г.</a:t>
            </a:r>
          </a:p>
          <a:p>
            <a:pPr lvl="0"/>
            <a:r>
              <a:rPr lang="ru-RU" dirty="0" smtClean="0"/>
              <a:t>Учебник «Математика» И.И. </a:t>
            </a:r>
            <a:r>
              <a:rPr lang="ru-RU" dirty="0" err="1" smtClean="0"/>
              <a:t>Аргинская</a:t>
            </a:r>
            <a:r>
              <a:rPr lang="ru-RU" dirty="0" smtClean="0"/>
              <a:t> 2 класс.</a:t>
            </a:r>
          </a:p>
          <a:p>
            <a:pPr lvl="0"/>
            <a:r>
              <a:rPr lang="ru-RU" dirty="0" smtClean="0"/>
              <a:t>Формирование </a:t>
            </a:r>
            <a:r>
              <a:rPr lang="ru-RU" dirty="0" err="1" smtClean="0"/>
              <a:t>ИКТ-компетентности</a:t>
            </a:r>
            <a:r>
              <a:rPr lang="ru-RU" dirty="0" smtClean="0"/>
              <a:t> школьников: пособие для учителей общеобразовательной учреждений / Е.И. </a:t>
            </a:r>
            <a:r>
              <a:rPr lang="ru-RU" dirty="0" err="1" smtClean="0"/>
              <a:t>Булин-Соколова</a:t>
            </a:r>
            <a:r>
              <a:rPr lang="ru-RU" dirty="0" smtClean="0"/>
              <a:t>, Т.А. </a:t>
            </a:r>
            <a:r>
              <a:rPr lang="ru-RU" dirty="0" err="1" smtClean="0"/>
              <a:t>Рудченко</a:t>
            </a:r>
            <a:r>
              <a:rPr lang="ru-RU" dirty="0" smtClean="0"/>
              <a:t>, А.Л. Семенов, Е.Н. Хохлова. – М.: Просвещение, 2012. – 128 с.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1) Актуальность</a:t>
            </a:r>
          </a:p>
          <a:p>
            <a:r>
              <a:rPr lang="ru-RU" dirty="0" smtClean="0"/>
              <a:t>2) Дидактическая  система Л.В. </a:t>
            </a:r>
            <a:r>
              <a:rPr lang="ru-RU" dirty="0" err="1" smtClean="0"/>
              <a:t>Занкова</a:t>
            </a:r>
            <a:endParaRPr lang="ru-RU" dirty="0" smtClean="0"/>
          </a:p>
          <a:p>
            <a:r>
              <a:rPr lang="ru-RU" dirty="0" smtClean="0"/>
              <a:t>3) ИКТ- компетентность</a:t>
            </a:r>
          </a:p>
          <a:p>
            <a:r>
              <a:rPr lang="ru-RU" dirty="0"/>
              <a:t>4</a:t>
            </a:r>
            <a:r>
              <a:rPr lang="ru-RU" dirty="0" smtClean="0"/>
              <a:t>) Опыт формирования конкретного умения</a:t>
            </a:r>
          </a:p>
          <a:p>
            <a:r>
              <a:rPr lang="ru-RU" dirty="0" smtClean="0"/>
              <a:t>5) Результативность</a:t>
            </a:r>
          </a:p>
          <a:p>
            <a:r>
              <a:rPr lang="ru-RU" dirty="0"/>
              <a:t>6</a:t>
            </a:r>
            <a:r>
              <a:rPr lang="ru-RU" dirty="0" smtClean="0"/>
              <a:t>) Вывод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43401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Актуальность.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Начальная школа – фундамент, от качества которого зависит дальнейшее обучение ребенка. В рамках Концепции новых ФГОС говорится: «целью и смыслом современного образования является развитие личности».</a:t>
            </a:r>
          </a:p>
          <a:p>
            <a:r>
              <a:rPr lang="ru-RU" dirty="0"/>
              <a:t>Формирование ИКТ-компетенции  в образовании является одним из значимых направлений развития информационного общества. Учащиеся должны уметь самостоятельно находить информацию, анализировать, обобщать и передавать её другим, осваивать новые технологии. Большую роль в этом может и должно сыграть активное применение ИКТ в учебном процессе.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735805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Дидактическая  система </a:t>
            </a:r>
            <a:br>
              <a:rPr lang="ru-RU" dirty="0" smtClean="0"/>
            </a:br>
            <a:r>
              <a:rPr lang="ru-RU" dirty="0" smtClean="0"/>
              <a:t>Л.В. </a:t>
            </a:r>
            <a:r>
              <a:rPr lang="ru-RU" dirty="0" err="1" smtClean="0"/>
              <a:t>Занкова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Общая целевая установка Стандарта совпадает с целью системы развивающего обучения Л.В. </a:t>
            </a:r>
            <a:r>
              <a:rPr lang="ru-RU" dirty="0" err="1"/>
              <a:t>Занкова</a:t>
            </a:r>
            <a:r>
              <a:rPr lang="ru-RU" dirty="0"/>
              <a:t> «достижение оптимального общего развития каждого ребенка».</a:t>
            </a:r>
          </a:p>
          <a:p>
            <a:r>
              <a:rPr lang="ru-RU" dirty="0"/>
              <a:t>Принципы и типические свойства системы </a:t>
            </a:r>
            <a:r>
              <a:rPr lang="ru-RU" dirty="0" err="1"/>
              <a:t>Л.В.Занкова</a:t>
            </a:r>
            <a:r>
              <a:rPr lang="ru-RU" dirty="0"/>
              <a:t> отвечают всем требованиям нового Стандарта. Дидактическим стержнем урока в системе </a:t>
            </a:r>
            <a:r>
              <a:rPr lang="ru-RU" dirty="0" err="1"/>
              <a:t>Занкова</a:t>
            </a:r>
            <a:r>
              <a:rPr lang="ru-RU" dirty="0"/>
              <a:t> является деятельность самих учащихся, которая носит преобразующий характер. Это обеспечивается в том числе и специальной организацией работы, когда используются определенные задания и вопросы проблемного характера, позволяющие работать на  формирование ИКТ-компетенции.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520270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E:\для лв\IMG_95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429000"/>
            <a:ext cx="3528392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1052720" y="3347864"/>
            <a:ext cx="3765104" cy="9452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" y="3789040"/>
            <a:ext cx="5148063" cy="237626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400" dirty="0" smtClean="0"/>
              <a:t>   Учебная </a:t>
            </a:r>
            <a:r>
              <a:rPr lang="ru-RU" sz="2400" dirty="0"/>
              <a:t>ИКТ-компетентность –</a:t>
            </a:r>
          </a:p>
          <a:p>
            <a:pPr marL="0" indent="0">
              <a:buNone/>
            </a:pPr>
            <a:r>
              <a:rPr lang="ru-RU" sz="2400" dirty="0"/>
              <a:t>способность решать учебные задачи </a:t>
            </a:r>
          </a:p>
          <a:p>
            <a:pPr marL="0" indent="0">
              <a:buNone/>
            </a:pPr>
            <a:r>
              <a:rPr lang="ru-RU" sz="2400" dirty="0" smtClean="0"/>
              <a:t> с использованием </a:t>
            </a:r>
            <a:r>
              <a:rPr lang="ru-RU" sz="2400" dirty="0"/>
              <a:t>общедоступных в</a:t>
            </a:r>
          </a:p>
          <a:p>
            <a:pPr marL="0" indent="0">
              <a:buNone/>
            </a:pPr>
            <a:r>
              <a:rPr lang="ru-RU" sz="2400" dirty="0"/>
              <a:t>начальной школе инструментов ИКТ </a:t>
            </a:r>
          </a:p>
          <a:p>
            <a:pPr marL="0" indent="0">
              <a:buNone/>
            </a:pPr>
            <a:r>
              <a:rPr lang="ru-RU" sz="2400" dirty="0" smtClean="0"/>
              <a:t> и источников </a:t>
            </a:r>
            <a:r>
              <a:rPr lang="ru-RU" sz="2400" dirty="0"/>
              <a:t>информации</a:t>
            </a:r>
            <a:r>
              <a:rPr lang="ru-RU" sz="2400" b="1" dirty="0"/>
              <a:t>	</a:t>
            </a:r>
            <a:r>
              <a:rPr lang="ru-RU" sz="2400" b="1" dirty="0" smtClean="0"/>
              <a:t>.</a:t>
            </a:r>
            <a:endParaRPr lang="ru-RU" sz="2400" b="1" dirty="0"/>
          </a:p>
          <a:p>
            <a:pPr marL="0" indent="0" algn="just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76672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 ИКТ-компетентность </a:t>
            </a:r>
          </a:p>
          <a:p>
            <a:pPr algn="ctr"/>
            <a:r>
              <a:rPr lang="ru-RU" sz="2800" b="1" dirty="0" smtClean="0"/>
              <a:t>ученика начальной школы -</a:t>
            </a:r>
          </a:p>
          <a:p>
            <a:pPr algn="ctr"/>
            <a:r>
              <a:rPr lang="ru-RU" sz="2800" b="1" dirty="0" smtClean="0"/>
              <a:t> это умение ориентироваться в</a:t>
            </a:r>
          </a:p>
          <a:p>
            <a:pPr algn="ctr"/>
            <a:r>
              <a:rPr lang="ru-RU" sz="2800" b="1" dirty="0" smtClean="0"/>
              <a:t>информационных и коммуникативных</a:t>
            </a:r>
          </a:p>
          <a:p>
            <a:pPr algn="ctr"/>
            <a:r>
              <a:rPr lang="ru-RU" sz="2800" b="1" dirty="0" smtClean="0"/>
              <a:t>технологиях (ИКТ) и способность их</a:t>
            </a:r>
          </a:p>
          <a:p>
            <a:pPr algn="ctr"/>
            <a:r>
              <a:rPr lang="ru-RU" sz="2800" b="1" dirty="0" smtClean="0"/>
              <a:t>грамотно применять.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34524538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Анализ</a:t>
            </a:r>
            <a:br>
              <a:rPr lang="ru-RU" dirty="0" smtClean="0"/>
            </a:br>
            <a:r>
              <a:rPr lang="ru-RU" dirty="0" smtClean="0"/>
              <a:t> использования компьютерных технологий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83568" y="2276873"/>
          <a:ext cx="7467600" cy="3272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5256584"/>
                <a:gridCol w="1490936"/>
              </a:tblGrid>
              <a:tr h="427251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CC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CC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CCCC"/>
                        </a:solidFill>
                      </a:endParaRPr>
                    </a:p>
                  </a:txBody>
                  <a:tcPr/>
                </a:tc>
              </a:tr>
              <a:tr h="4272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Выборочные вопросы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43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Какой вид организации урока больше нравится?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Обычный урок.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Урок с компьютерной поддержкой.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333333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233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Какой вид работы предпочитаете?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Работать с учителем.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Работать в группе.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Самостоятельно работать с программой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52%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40%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Презентации</a:t>
            </a:r>
            <a:endParaRPr lang="ru-RU" dirty="0"/>
          </a:p>
        </p:txBody>
      </p:sp>
      <p:pic>
        <p:nvPicPr>
          <p:cNvPr id="4" name="Picture 2" descr="E:\для лв\IMG_741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05064"/>
            <a:ext cx="3635896" cy="2708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65942"/>
            <a:ext cx="3203848" cy="249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E:\для лв\IMG_7592.JP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5580112" y="2059288"/>
            <a:ext cx="2880320" cy="35456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dirty="0" smtClean="0"/>
              <a:t>Компьютерные тесты,</a:t>
            </a:r>
            <a:br>
              <a:rPr lang="ru-RU" dirty="0" smtClean="0"/>
            </a:br>
            <a:r>
              <a:rPr lang="ru-RU" dirty="0" smtClean="0"/>
              <a:t>самостоятельные работы,</a:t>
            </a:r>
            <a:br>
              <a:rPr lang="ru-RU" dirty="0" smtClean="0"/>
            </a:br>
            <a:r>
              <a:rPr lang="ru-RU" dirty="0" smtClean="0"/>
              <a:t>игры-тренажёры</a:t>
            </a:r>
            <a:endParaRPr lang="ru-RU" dirty="0"/>
          </a:p>
        </p:txBody>
      </p:sp>
      <p:pic>
        <p:nvPicPr>
          <p:cNvPr id="2050" name="Picture 2" descr="E:\для лв\IMG_950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203848" y="3068960"/>
            <a:ext cx="2639291" cy="2231967"/>
          </a:xfrm>
          <a:prstGeom prst="rect">
            <a:avLst/>
          </a:prstGeom>
          <a:noFill/>
        </p:spPr>
      </p:pic>
      <p:pic>
        <p:nvPicPr>
          <p:cNvPr id="2051" name="Picture 3" descr="E:\для лв\IMG_95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348880"/>
            <a:ext cx="2497878" cy="2161625"/>
          </a:xfrm>
          <a:prstGeom prst="rect">
            <a:avLst/>
          </a:prstGeom>
          <a:noFill/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49080"/>
            <a:ext cx="254741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05172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Задания </a:t>
            </a:r>
            <a:r>
              <a:rPr lang="ru-RU" sz="3600" dirty="0"/>
              <a:t>на </a:t>
            </a:r>
            <a:r>
              <a:rPr lang="ru-RU" sz="3600" dirty="0" smtClean="0"/>
              <a:t>классификацию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6216" y="1988840"/>
            <a:ext cx="7702417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827260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591</TotalTime>
  <Words>517</Words>
  <Application>Microsoft Office PowerPoint</Application>
  <PresentationFormat>Экран (4:3)</PresentationFormat>
  <Paragraphs>92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Формирование ИКТ- компетенции  у младших школьников  на уроках математики  по системе Занкова Л.В. </vt:lpstr>
      <vt:lpstr>Содержание</vt:lpstr>
      <vt:lpstr> Актуальность.</vt:lpstr>
      <vt:lpstr> Дидактическая  система  Л.В. Занкова. </vt:lpstr>
      <vt:lpstr>Слайд 5</vt:lpstr>
      <vt:lpstr>Анализ  использования компьютерных технологий</vt:lpstr>
      <vt:lpstr>Презентации</vt:lpstr>
      <vt:lpstr>Компьютерные тесты, самостоятельные работы, игры-тренажёры</vt:lpstr>
      <vt:lpstr>Задания на классификацию </vt:lpstr>
      <vt:lpstr>Поиск и выделение необходимой информации</vt:lpstr>
      <vt:lpstr>Таблицы и диаграммы</vt:lpstr>
      <vt:lpstr>Перевод текстовой информации в символические записи  </vt:lpstr>
      <vt:lpstr>Слайд 13</vt:lpstr>
      <vt:lpstr>Слайд 14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 №2</dc:creator>
  <cp:lastModifiedBy>108-Kab</cp:lastModifiedBy>
  <cp:revision>36</cp:revision>
  <dcterms:created xsi:type="dcterms:W3CDTF">2017-04-03T09:20:26Z</dcterms:created>
  <dcterms:modified xsi:type="dcterms:W3CDTF">2017-09-23T13:21:45Z</dcterms:modified>
</cp:coreProperties>
</file>