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6" r:id="rId1"/>
  </p:sldMasterIdLst>
  <p:notesMasterIdLst>
    <p:notesMasterId r:id="rId2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74" r:id="rId14"/>
    <p:sldId id="268" r:id="rId15"/>
    <p:sldId id="259" r:id="rId16"/>
    <p:sldId id="269" r:id="rId17"/>
    <p:sldId id="270" r:id="rId18"/>
    <p:sldId id="271" r:id="rId19"/>
    <p:sldId id="272" r:id="rId20"/>
    <p:sldId id="275" r:id="rId21"/>
    <p:sldId id="283" r:id="rId22"/>
    <p:sldId id="276" r:id="rId23"/>
    <p:sldId id="277" r:id="rId24"/>
    <p:sldId id="278" r:id="rId25"/>
    <p:sldId id="279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7306" autoAdjust="0"/>
  </p:normalViewPr>
  <p:slideViewPr>
    <p:cSldViewPr snapToGrid="0">
      <p:cViewPr varScale="1">
        <p:scale>
          <a:sx n="56" d="100"/>
          <a:sy n="56" d="100"/>
        </p:scale>
        <p:origin x="12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BC889-7AD4-4802-990F-201E758A6936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0B45C-F9F8-4582-9075-5B533B7FC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635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0B45C-F9F8-4582-9075-5B533B7FCBE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380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0B45C-F9F8-4582-9075-5B533B7FCBE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80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0B45C-F9F8-4582-9075-5B533B7FCBE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381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0B45C-F9F8-4582-9075-5B533B7FCBEC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218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0B45C-F9F8-4582-9075-5B533B7FCBEC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02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272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540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7777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218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6030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43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740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593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1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86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803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10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753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328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63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87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  <p:sldLayoutId id="2147483958" r:id="rId12"/>
    <p:sldLayoutId id="2147483959" r:id="rId13"/>
    <p:sldLayoutId id="2147483960" r:id="rId14"/>
    <p:sldLayoutId id="2147483961" r:id="rId15"/>
    <p:sldLayoutId id="214748396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1934" y="53009"/>
            <a:ext cx="8001000" cy="2971801"/>
          </a:xfrm>
        </p:spPr>
        <p:txBody>
          <a:bodyPr/>
          <a:lstStyle/>
          <a:p>
            <a:pPr algn="ctr"/>
            <a:r>
              <a:rPr lang="ru-RU" sz="3200" dirty="0"/>
              <a:t>ФОРМИРОВАНИЕ  НРАВСТВЕННЫХ  КАЧЕСТВ  У  ДОШКОЛЬНИКОВ  В ПРОЦЕССЕ  ДУХОВНО-НРАВСТВЕННОГО  ВОСПИТАНИЯ.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809" y="4050832"/>
            <a:ext cx="9329530" cy="1713863"/>
          </a:xfrm>
        </p:spPr>
        <p:txBody>
          <a:bodyPr>
            <a:normAutofit fontScale="85000" lnSpcReduction="20000"/>
          </a:bodyPr>
          <a:lstStyle/>
          <a:p>
            <a:r>
              <a:rPr lang="ru-RU" sz="2600" dirty="0">
                <a:solidFill>
                  <a:schemeClr val="accent1"/>
                </a:solidFill>
              </a:rPr>
              <a:t>«Очень важно с малых лет учить ребёнка соизмерять собственные желания с интересами других. Тот, кто во имя своих желаний отбрасывает в сторону законы совести и справедливости, никогда не станет настоящим человеком и гражданином».</a:t>
            </a:r>
          </a:p>
          <a:p>
            <a:r>
              <a:rPr lang="ru-RU" sz="2600" dirty="0">
                <a:solidFill>
                  <a:schemeClr val="accent1"/>
                </a:solidFill>
              </a:rPr>
              <a:t>                                                                        В.А. Сухомлинский</a:t>
            </a:r>
          </a:p>
          <a:p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73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1549" y="98474"/>
            <a:ext cx="6554870" cy="896413"/>
          </a:xfrm>
        </p:spPr>
        <p:txBody>
          <a:bodyPr>
            <a:noAutofit/>
          </a:bodyPr>
          <a:lstStyle/>
          <a:p>
            <a:r>
              <a:rPr lang="ru-RU" sz="2000" dirty="0"/>
              <a:t>ФОРМЫ  РАБОТЫ  С  ДЕТЬМИ</a:t>
            </a:r>
            <a:br>
              <a:rPr lang="ru-RU" sz="2000" dirty="0"/>
            </a:br>
            <a:r>
              <a:rPr lang="ru-RU" sz="2000" dirty="0"/>
              <a:t>Организованная образовательная деятельность.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140" y="890649"/>
            <a:ext cx="3723133" cy="2472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6223" y="915511"/>
            <a:ext cx="4558506" cy="2447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87654" y="3363042"/>
            <a:ext cx="30861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«Веселый зоопарк»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05273" y="3317965"/>
            <a:ext cx="7061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Чем больше в мире красоты, тем счастливей я и ты» 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023" y="3732374"/>
            <a:ext cx="4070904" cy="2691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167" y="3723085"/>
            <a:ext cx="4272252" cy="2700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731185" y="6379707"/>
            <a:ext cx="2585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«В поисках сокровищ»</a:t>
            </a:r>
          </a:p>
        </p:txBody>
      </p:sp>
    </p:spTree>
    <p:extLst>
      <p:ext uri="{BB962C8B-B14F-4D97-AF65-F5344CB8AC3E}">
        <p14:creationId xmlns:p14="http://schemas.microsoft.com/office/powerpoint/2010/main" val="1341784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8530" y="12282"/>
            <a:ext cx="9155983" cy="1930400"/>
          </a:xfrm>
        </p:spPr>
        <p:txBody>
          <a:bodyPr/>
          <a:lstStyle/>
          <a:p>
            <a:r>
              <a:rPr lang="ru-RU" dirty="0"/>
              <a:t> Этические беседы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20" y="667500"/>
            <a:ext cx="3101009" cy="2325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381" y="3060834"/>
            <a:ext cx="3250809" cy="2431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1279" y="824530"/>
            <a:ext cx="2981739" cy="22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1369" y="662136"/>
            <a:ext cx="2983476" cy="2264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9673" y="3297333"/>
            <a:ext cx="3108507" cy="2331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891" y="3052274"/>
            <a:ext cx="3154841" cy="236613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048000" y="241333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1920" y="5628712"/>
            <a:ext cx="118978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«Будь всегда вежливым»,  «Какой он – культурный человек?»,  «Острое словечко ранит сердечко»,  «Давайте говорить друг другу комплименты», «Дружба», «Честность и правдивость», «Правила поведения на улице, в труде, в игре», « Волшебные слова», « Чем больше в мире доброты – тем счастливей я и ты»</a:t>
            </a:r>
          </a:p>
        </p:txBody>
      </p:sp>
    </p:spTree>
    <p:extLst>
      <p:ext uri="{BB962C8B-B14F-4D97-AF65-F5344CB8AC3E}">
        <p14:creationId xmlns:p14="http://schemas.microsoft.com/office/powerpoint/2010/main" val="183932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20770"/>
            <a:ext cx="9122274" cy="1809630"/>
          </a:xfrm>
        </p:spPr>
        <p:txBody>
          <a:bodyPr/>
          <a:lstStyle/>
          <a:p>
            <a:r>
              <a:rPr lang="ru-RU" dirty="0"/>
              <a:t>-целевые прогулки – знакомство с историей города.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01" y="4221061"/>
            <a:ext cx="4363462" cy="2454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9221" y="984668"/>
            <a:ext cx="4140938" cy="2329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921" y="3815766"/>
            <a:ext cx="4274982" cy="2404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983" y="2570672"/>
            <a:ext cx="4099325" cy="2305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1518250"/>
            <a:ext cx="3761059" cy="2115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1265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-разучивание фронтовых песен, чтение книг о пионерах -героях, просмотр военной хроники времен Великой Отечественной войны, возложение цветов к памятникам героям Великой Отечественной войны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565" y="1930400"/>
            <a:ext cx="2376392" cy="3168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1" y="4498426"/>
            <a:ext cx="2862469" cy="2146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6624" y="2015584"/>
            <a:ext cx="3578087" cy="2012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7378" y="4738542"/>
            <a:ext cx="3186624" cy="1792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2715" y="2382551"/>
            <a:ext cx="3384605" cy="190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7645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Воспитательно</a:t>
            </a:r>
            <a:r>
              <a:rPr lang="ru-RU" dirty="0"/>
              <a:t>-оздоровительное образование.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32365" y="1664688"/>
            <a:ext cx="2933259" cy="2199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458383" y="3915583"/>
            <a:ext cx="3152108" cy="2364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73724" y="4238775"/>
            <a:ext cx="3063106" cy="2297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830" y="1592228"/>
            <a:ext cx="3468297" cy="2080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947" y="1664688"/>
            <a:ext cx="3488043" cy="1962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267" y="3965844"/>
            <a:ext cx="3600680" cy="2160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0635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4528" y="19566"/>
            <a:ext cx="8596668" cy="1320800"/>
          </a:xfrm>
        </p:spPr>
        <p:txBody>
          <a:bodyPr/>
          <a:lstStyle/>
          <a:p>
            <a:r>
              <a:rPr lang="ru-RU" dirty="0"/>
              <a:t>Игры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6812" y="599536"/>
            <a:ext cx="3668999" cy="2063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80478" y="1109697"/>
            <a:ext cx="3677478" cy="2068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3630" y="875313"/>
            <a:ext cx="3098229" cy="2323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402" y="4403984"/>
            <a:ext cx="4257088" cy="2454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659" y="4256531"/>
            <a:ext cx="3743440" cy="21056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64572" y="4238515"/>
            <a:ext cx="3212579" cy="21417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9420" y="2504301"/>
            <a:ext cx="3809999" cy="214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294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ЭКСКУРСИИ  ПО  ГОРОДУ, К  ДОСТОПРИМЕЧАТЕЛЬНОСТЯМ,  ПОХОДЫ.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03" y="1770189"/>
            <a:ext cx="3146388" cy="2359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" y="4689952"/>
            <a:ext cx="3494314" cy="1965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8600" y="2870977"/>
            <a:ext cx="3233734" cy="1818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7145" y="4892448"/>
            <a:ext cx="3386644" cy="1904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2334" y="1614009"/>
            <a:ext cx="2888606" cy="2166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897" y="4239603"/>
            <a:ext cx="3494314" cy="1965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40662" y="2446028"/>
            <a:ext cx="2906614" cy="1634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4550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КУЛЬТУРНО-ПОЗНАВАТЕЛЬНОЕ  ОБРАЗОВАНИЕ</a:t>
            </a:r>
            <a:br>
              <a:rPr lang="ru-RU" dirty="0"/>
            </a:br>
            <a:r>
              <a:rPr lang="ru-RU" dirty="0"/>
              <a:t>-организация выставок, мини-музеев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125" y="2174532"/>
            <a:ext cx="2945299" cy="2208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84868" y="2616550"/>
            <a:ext cx="3168092" cy="2376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475" y="1981487"/>
            <a:ext cx="2275031" cy="3033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822499" y="3242696"/>
            <a:ext cx="3422428" cy="2281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087" y="4627638"/>
            <a:ext cx="2457519" cy="1843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2063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-посещение музеев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043" y="1308093"/>
            <a:ext cx="3986706" cy="2242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271" y="3976930"/>
            <a:ext cx="4346713" cy="2445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5104" y="735827"/>
            <a:ext cx="3805031" cy="2536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241" y="3895662"/>
            <a:ext cx="4358894" cy="2451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77334" y="3625032"/>
            <a:ext cx="66373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Музей клуба порта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85104" y="3415135"/>
            <a:ext cx="3727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Картинная галерея Айвазовского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65440" y="6488668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Музей Грина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85104" y="6421956"/>
            <a:ext cx="2082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Музей  древности</a:t>
            </a:r>
          </a:p>
        </p:txBody>
      </p:sp>
    </p:spTree>
    <p:extLst>
      <p:ext uri="{BB962C8B-B14F-4D97-AF65-F5344CB8AC3E}">
        <p14:creationId xmlns:p14="http://schemas.microsoft.com/office/powerpoint/2010/main" val="1863543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-встречи с интересными людьми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79" y="1439390"/>
            <a:ext cx="3988885" cy="2243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470" y="3970747"/>
            <a:ext cx="3998183" cy="2248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161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971" y="733228"/>
            <a:ext cx="8596668" cy="388077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1"/>
                </a:solidFill>
              </a:rPr>
              <a:t>«Духовность» -  рассматривается как внутренний, индивидуальный мир личности, проявленный определёнными нравственными качествами, потребностями, устремлениями, ценностями;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как способ совершенствования;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как качество личности.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Духовно-нравственное развитие в педагогике -  это формирование ценностного отношения к жизни, обеспечивающего устойчивое, гармоничное развитие человека, включающее в себя воспитание чувства долга, справедливости, ответственности и других качеств, способных придать высокий смысл делам и мыслям человека. Лишь через овладение наукой о нравственности человек может приобрести спокойствие души.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00982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Нравственно-трудовое образование, коллективный труд.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4555" y="167999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-продуктивная деятельность </a:t>
            </a:r>
          </a:p>
          <a:p>
            <a:pPr marL="0" indent="0">
              <a:buNone/>
            </a:pPr>
            <a:r>
              <a:rPr lang="ru-RU" dirty="0"/>
              <a:t> -труд в природе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1645" y="1220434"/>
            <a:ext cx="3293143" cy="1852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10745" y="4025744"/>
            <a:ext cx="3502458" cy="1970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3005" y="2197069"/>
            <a:ext cx="2989009" cy="2241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737" y="4705495"/>
            <a:ext cx="2696142" cy="2022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362" y="4643313"/>
            <a:ext cx="2928118" cy="1952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951" y="2682058"/>
            <a:ext cx="2923236" cy="164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20539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-изготовление подарков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29" y="1270000"/>
            <a:ext cx="3233057" cy="2155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3851293"/>
            <a:ext cx="3145971" cy="2359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8753" y="1516307"/>
            <a:ext cx="3113314" cy="2334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765" y="4081482"/>
            <a:ext cx="3141755" cy="2356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1704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РАЗВИВАЮЩАЯ  СИСТЕМА ДУХОВНО-НРАВСТВЕННОГО ВОСПИТАНИЯ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                                     Ребенок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Родитель                                                                      Воспитатель </a:t>
            </a:r>
          </a:p>
          <a:p>
            <a:endParaRPr lang="ru-RU" dirty="0"/>
          </a:p>
          <a:p>
            <a:r>
              <a:rPr lang="ru-RU" dirty="0"/>
              <a:t>Участие родителей в жизни своих детей не только дома, но и в детском саду поможет им преодолеть собственный авторитаризм, увидеть мир с позиции ребёнка, относиться к своему ребёнку, как к личности, знать сильные и слабые стороны ребёнка, формировать доверительные отношения с ребёнком.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837426" y="3588589"/>
            <a:ext cx="45978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658264" y="2432649"/>
            <a:ext cx="1777042" cy="100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837426" y="2432649"/>
            <a:ext cx="1802921" cy="100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2244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0836" y="609600"/>
            <a:ext cx="7853165" cy="614289"/>
          </a:xfrm>
        </p:spPr>
        <p:txBody>
          <a:bodyPr>
            <a:normAutofit fontScale="90000"/>
          </a:bodyPr>
          <a:lstStyle/>
          <a:p>
            <a:r>
              <a:rPr lang="ru-RU" dirty="0"/>
              <a:t> ФОРМЫ  РАБОТЫ  РОДИТЕЛЯМИ.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1" y="1812972"/>
            <a:ext cx="4937760" cy="1983544"/>
          </a:xfrm>
        </p:spPr>
        <p:txBody>
          <a:bodyPr/>
          <a:lstStyle/>
          <a:p>
            <a:r>
              <a:rPr lang="ru-RU" dirty="0">
                <a:solidFill>
                  <a:schemeClr val="accent2"/>
                </a:solidFill>
              </a:rPr>
              <a:t>--приобщение к работе детского сада по темам :</a:t>
            </a:r>
          </a:p>
          <a:p>
            <a:r>
              <a:rPr lang="ru-RU" dirty="0">
                <a:solidFill>
                  <a:schemeClr val="accent2"/>
                </a:solidFill>
              </a:rPr>
              <a:t>стенгазеты «Доброта», «Наш город», «Наш сад», «Ветеран в нашей семье» родительские собрания на тему духовно-нравственного развития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87937" y="1282655"/>
            <a:ext cx="43564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-оформление уголков для родителей; </a:t>
            </a:r>
            <a:endParaRPr lang="ru-RU" sz="2000" dirty="0">
              <a:solidFill>
                <a:schemeClr val="accent2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5041" y="1293143"/>
            <a:ext cx="2630657" cy="1972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281" y="3796516"/>
            <a:ext cx="2860429" cy="2145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97797" y="4572926"/>
            <a:ext cx="2597443" cy="1948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363" y="2804744"/>
            <a:ext cx="2646394" cy="1984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508" y="4657989"/>
            <a:ext cx="2916933" cy="2187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83990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53706"/>
          </a:xfrm>
        </p:spPr>
        <p:txBody>
          <a:bodyPr>
            <a:normAutofit fontScale="90000"/>
          </a:bodyPr>
          <a:lstStyle/>
          <a:p>
            <a:r>
              <a:rPr lang="ru-RU" dirty="0"/>
              <a:t>-участие в создании мини-музея «Мир бабочек»;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2631" y="2801729"/>
            <a:ext cx="3277394" cy="2458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30049" y="1548023"/>
            <a:ext cx="9316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открытые показы воспитательного процесса 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740" y="2857751"/>
            <a:ext cx="4175089" cy="2346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96986" y="3292928"/>
            <a:ext cx="4278086" cy="2852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56003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-совместные походы в музеи, участие в возложении цветов к памятникам, участие в целевых прогулках, походах, участие в открытых просмотрах, в утренниках.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80" y="1930401"/>
            <a:ext cx="3156306" cy="2367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193" y="4240679"/>
            <a:ext cx="3521026" cy="2347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8035" y="1930400"/>
            <a:ext cx="3080372" cy="2310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2779" y="4520243"/>
            <a:ext cx="3532757" cy="1987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890" y="2080539"/>
            <a:ext cx="3478441" cy="1956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0031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3200" dirty="0">
                <a:solidFill>
                  <a:schemeClr val="accent1"/>
                </a:solidFill>
              </a:rPr>
              <a:t>Детский сад, как дом и мир детей – проблема взрослых. </a:t>
            </a:r>
          </a:p>
          <a:p>
            <a:r>
              <a:rPr lang="ru-RU" sz="3200" dirty="0">
                <a:solidFill>
                  <a:schemeClr val="accent1"/>
                </a:solidFill>
              </a:rPr>
              <a:t>   Вырастут ли наши дети по настоящему успешными, счастливыми, состоявшимися людьми, зависит от нас.</a:t>
            </a:r>
          </a:p>
        </p:txBody>
      </p:sp>
    </p:spTree>
    <p:extLst>
      <p:ext uri="{BB962C8B-B14F-4D97-AF65-F5344CB8AC3E}">
        <p14:creationId xmlns:p14="http://schemas.microsoft.com/office/powerpoint/2010/main" val="28686030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>
                <a:solidFill>
                  <a:schemeClr val="accent1"/>
                </a:solidFill>
              </a:rPr>
              <a:t>СПАСИБО  ЗА ВНИМАНИЕ.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166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426" y="1541543"/>
            <a:ext cx="5533685" cy="45719"/>
          </a:xfrm>
        </p:spPr>
        <p:txBody>
          <a:bodyPr>
            <a:no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027" y="1271114"/>
            <a:ext cx="9601636" cy="558688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/>
                </a:solidFill>
              </a:rPr>
              <a:t>Ключевой задачей современной государственной политики Российской Федерации является обеспечение духовно-нравственного развития и воспитания личности и гражданина России.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/>
                </a:solidFill>
              </a:rPr>
              <a:t> </a:t>
            </a:r>
          </a:p>
          <a:p>
            <a:r>
              <a:rPr lang="ru-RU" sz="2800" dirty="0">
                <a:solidFill>
                  <a:schemeClr val="accent1"/>
                </a:solidFill>
              </a:rPr>
              <a:t>Актуальность проблемы определяется потребностью общества в объединении  обучения и воспитания в целостный образовательный процесс на основе духовно-нравственных и социокультурных, принятых в обществе правил и норм поведения в интересах человека, семьи, общества.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3426" y="5027317"/>
            <a:ext cx="6096000" cy="375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570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/>
                </a:solidFill>
              </a:rPr>
              <a:t>Цель духовно-нравственного воспитания: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chemeClr val="accent2"/>
                </a:solidFill>
              </a:rPr>
              <a:t> воспитать гуманные чувства, прививать духовно-нравственные ценности, формировать гражданско-патриотическую позицию, достойную будущих граждан России, патриотов своего Отечества.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259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МЕХАНИЗМ  НРАВСТВЕННОГО  СТАНОВЛЕНИЯ  ЛИЧНОСТИ.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080" y="2104318"/>
            <a:ext cx="8596668" cy="388077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r>
              <a:rPr lang="ru-RU" sz="2800" dirty="0">
                <a:solidFill>
                  <a:schemeClr val="accent1"/>
                </a:solidFill>
              </a:rPr>
              <a:t>Знания и представления +Мотивы + Чувства и отношения + </a:t>
            </a:r>
          </a:p>
          <a:p>
            <a:r>
              <a:rPr lang="ru-RU" sz="2800" dirty="0">
                <a:solidFill>
                  <a:schemeClr val="accent1"/>
                </a:solidFill>
              </a:rPr>
              <a:t>Навыки и привычки + Поступки и поведение = НРАВСТВЕННОЕ  КАЧЕСТВО.</a:t>
            </a:r>
          </a:p>
          <a:p>
            <a:endParaRPr lang="ru-RU" sz="2800" dirty="0">
              <a:solidFill>
                <a:schemeClr val="accent1"/>
              </a:solidFill>
            </a:endParaRPr>
          </a:p>
          <a:p>
            <a:r>
              <a:rPr lang="ru-RU" sz="2800" dirty="0">
                <a:solidFill>
                  <a:schemeClr val="accent1"/>
                </a:solidFill>
              </a:rPr>
              <a:t>Формирование любого нравственного качества происходит осознанно.</a:t>
            </a:r>
          </a:p>
        </p:txBody>
      </p:sp>
    </p:spTree>
    <p:extLst>
      <p:ext uri="{BB962C8B-B14F-4D97-AF65-F5344CB8AC3E}">
        <p14:creationId xmlns:p14="http://schemas.microsoft.com/office/powerpoint/2010/main" val="3940081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Исходя из «Концепции духовно -нравственного развития и воспитания личности гражданина России» на этапе дошкольного образования необходимо формировать у детей: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2400" dirty="0"/>
          </a:p>
          <a:p>
            <a:r>
              <a:rPr lang="ru-RU" sz="2400" dirty="0">
                <a:solidFill>
                  <a:schemeClr val="accent1"/>
                </a:solidFill>
              </a:rPr>
              <a:t>-представление о добре и зле;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-трудолюбие и бережливость;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-развитие совести;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-национальные ценности;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-оценку поступков;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-ценность человеческой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343777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125" y="278296"/>
            <a:ext cx="8596668" cy="1320800"/>
          </a:xfrm>
        </p:spPr>
        <p:txBody>
          <a:bodyPr/>
          <a:lstStyle/>
          <a:p>
            <a:r>
              <a:rPr lang="ru-RU" dirty="0"/>
              <a:t> КОМПОНЕНТЫ  ДУХОВНО-НРАВСТВЕННОГО  РАЗВИТИЯ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9125" y="1599096"/>
            <a:ext cx="8596668" cy="45217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         </a:t>
            </a:r>
          </a:p>
          <a:p>
            <a:r>
              <a:rPr lang="ru-RU" sz="2000" dirty="0">
                <a:solidFill>
                  <a:schemeClr val="accent2"/>
                </a:solidFill>
              </a:rPr>
              <a:t>                     Сфера личностных ожиданий:</a:t>
            </a:r>
          </a:p>
          <a:p>
            <a:r>
              <a:rPr lang="ru-RU" dirty="0">
                <a:solidFill>
                  <a:schemeClr val="accent2"/>
                </a:solidFill>
              </a:rPr>
              <a:t>(формирование которых возможно на начальной ступени образования)</a:t>
            </a:r>
          </a:p>
          <a:p>
            <a:r>
              <a:rPr lang="ru-RU" dirty="0">
                <a:solidFill>
                  <a:schemeClr val="accent2"/>
                </a:solidFill>
              </a:rPr>
              <a:t>-трудолюбие и бережливость;</a:t>
            </a:r>
          </a:p>
          <a:p>
            <a:r>
              <a:rPr lang="ru-RU" dirty="0">
                <a:solidFill>
                  <a:schemeClr val="accent2"/>
                </a:solidFill>
              </a:rPr>
              <a:t>-представление о добре и зле;</a:t>
            </a:r>
          </a:p>
          <a:p>
            <a:r>
              <a:rPr lang="ru-RU" dirty="0">
                <a:solidFill>
                  <a:schemeClr val="accent2"/>
                </a:solidFill>
              </a:rPr>
              <a:t>-взаимопомощь и уважение друг к другу;</a:t>
            </a:r>
          </a:p>
          <a:p>
            <a:r>
              <a:rPr lang="ru-RU" dirty="0">
                <a:solidFill>
                  <a:schemeClr val="accent2"/>
                </a:solidFill>
              </a:rPr>
              <a:t>-воспитание семейных ценностей.</a:t>
            </a:r>
          </a:p>
          <a:p>
            <a:r>
              <a:rPr lang="ru-RU" dirty="0">
                <a:solidFill>
                  <a:schemeClr val="accent2"/>
                </a:solidFill>
              </a:rPr>
              <a:t>                       </a:t>
            </a:r>
            <a:r>
              <a:rPr lang="ru-RU" sz="2000" dirty="0">
                <a:solidFill>
                  <a:schemeClr val="accent2"/>
                </a:solidFill>
              </a:rPr>
              <a:t>Сфера общественных интересов:</a:t>
            </a:r>
          </a:p>
          <a:p>
            <a:r>
              <a:rPr lang="ru-RU" dirty="0">
                <a:solidFill>
                  <a:schemeClr val="accent2"/>
                </a:solidFill>
              </a:rPr>
              <a:t>(формирование которых возможно на этапе дошкольного образования)</a:t>
            </a:r>
          </a:p>
          <a:p>
            <a:r>
              <a:rPr lang="ru-RU" dirty="0">
                <a:solidFill>
                  <a:schemeClr val="accent2"/>
                </a:solidFill>
              </a:rPr>
              <a:t>-чувство патриотизма;</a:t>
            </a:r>
          </a:p>
          <a:p>
            <a:r>
              <a:rPr lang="ru-RU" dirty="0">
                <a:solidFill>
                  <a:schemeClr val="accent2"/>
                </a:solidFill>
              </a:rPr>
              <a:t>-осознание себя гражданином России;</a:t>
            </a:r>
          </a:p>
          <a:p>
            <a:r>
              <a:rPr lang="ru-RU" dirty="0">
                <a:solidFill>
                  <a:schemeClr val="accent2"/>
                </a:solidFill>
              </a:rPr>
              <a:t>-знакомство с национальными ценностями;</a:t>
            </a:r>
          </a:p>
          <a:p>
            <a:r>
              <a:rPr lang="ru-RU" dirty="0">
                <a:solidFill>
                  <a:schemeClr val="accent2"/>
                </a:solidFill>
              </a:rPr>
              <a:t>-осознание ценности человеческой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551733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882" y="135208"/>
            <a:ext cx="8596668" cy="1320800"/>
          </a:xfrm>
        </p:spPr>
        <p:txBody>
          <a:bodyPr>
            <a:normAutofit/>
          </a:bodyPr>
          <a:lstStyle/>
          <a:p>
            <a:r>
              <a:rPr lang="ru-RU" sz="3200" dirty="0"/>
              <a:t>ЗАДАЧИ  ДУХОВНО-НРАВСТВЕННОГО ВОСПИТАНИЯ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2480" y="795608"/>
            <a:ext cx="8664402" cy="441576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>
                <a:solidFill>
                  <a:schemeClr val="accent1"/>
                </a:solidFill>
              </a:rPr>
              <a:t>-</a:t>
            </a:r>
            <a:r>
              <a:rPr lang="ru-RU" sz="2000" dirty="0">
                <a:solidFill>
                  <a:schemeClr val="accent1"/>
                </a:solidFill>
              </a:rPr>
              <a:t>формирование начал патриотизма и гражданственности;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-формирование гуманного отношения к людям и окружающей природе;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-формирования духовно-нравственного отношения и чувства сопричастности к культурному наследию своего народа;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-уважение к своей нации и понимание своих национальных особенностей;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-формирование чувства собственного достоинства, как представителя своего народа и уважения к представителям другим национальностей;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-формирование положительных, доброжелательных, коллективных взаимоотношений и </a:t>
            </a:r>
            <a:r>
              <a:rPr lang="ru-RU" sz="2000" dirty="0" err="1">
                <a:solidFill>
                  <a:schemeClr val="accent1"/>
                </a:solidFill>
              </a:rPr>
              <a:t>эмпатийных</a:t>
            </a:r>
            <a:r>
              <a:rPr lang="ru-RU" sz="2000" dirty="0">
                <a:solidFill>
                  <a:schemeClr val="accent1"/>
                </a:solidFill>
              </a:rPr>
              <a:t> чувств (сочувствия, сопереживания), коммуникативных способностей (дружелюбие в общении с окружающими, взаимопонимание и искренность, уважение к личности, эмоциональный контакт);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-воспитание уважительного отношения к труду.</a:t>
            </a:r>
          </a:p>
        </p:txBody>
      </p:sp>
    </p:spTree>
    <p:extLst>
      <p:ext uri="{BB962C8B-B14F-4D97-AF65-F5344CB8AC3E}">
        <p14:creationId xmlns:p14="http://schemas.microsoft.com/office/powerpoint/2010/main" val="2759006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8688" y="14536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ПРИНЦИПЫ  ПОСТРОЕНИЯ РАБОТЫ  ПО  ДУХОВНО-НРАВСТВЕННОМУ                                   ВОСПИТАНИЮ.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36035"/>
            <a:ext cx="8596668" cy="43053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000" dirty="0">
                <a:solidFill>
                  <a:schemeClr val="accent1"/>
                </a:solidFill>
              </a:rPr>
              <a:t>-«позитивный центризм» (отбор знаний, наиболее актуальных для ребёнка данного возраста);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-непрерывность и преемственность педагогического процесса;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-дифференцированный подход к каждому ребёнку, максимальный учет его психологических особенностей, возможностей и интересов;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-рациональное сочетание разных видов деятельности, адекватной возрасту, баланс интеллектуальных, эмоциональных и двигательных нагрузок;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-принцип интеграции образовательных областей;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</a:t>
            </a:r>
            <a:r>
              <a:rPr lang="ru-RU" sz="2000" dirty="0" err="1">
                <a:solidFill>
                  <a:schemeClr val="accent1"/>
                </a:solidFill>
              </a:rPr>
              <a:t>деятельностный</a:t>
            </a:r>
            <a:r>
              <a:rPr lang="ru-RU" sz="2000" dirty="0">
                <a:solidFill>
                  <a:schemeClr val="accent1"/>
                </a:solidFill>
              </a:rPr>
              <a:t>  подход;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-развивающий характер обучения, основанный на детской активности.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27921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434</TotalTime>
  <Words>850</Words>
  <Application>Microsoft Office PowerPoint</Application>
  <PresentationFormat>Широкоэкранный</PresentationFormat>
  <Paragraphs>105</Paragraphs>
  <Slides>27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Trebuchet MS</vt:lpstr>
      <vt:lpstr>Wingdings 3</vt:lpstr>
      <vt:lpstr>Аспект</vt:lpstr>
      <vt:lpstr>ФОРМИРОВАНИЕ  НРАВСТВЕННЫХ  КАЧЕСТВ  У  ДОШКОЛЬНИКОВ  В ПРОЦЕССЕ  ДУХОВНО-НРАВСТВЕННОГО  ВОСПИТАНИЯ. </vt:lpstr>
      <vt:lpstr>Презентация PowerPoint</vt:lpstr>
      <vt:lpstr>Презентация PowerPoint</vt:lpstr>
      <vt:lpstr>Цель духовно-нравственного воспитания: </vt:lpstr>
      <vt:lpstr>МЕХАНИЗМ  НРАВСТВЕННОГО  СТАНОВЛЕНИЯ  ЛИЧНОСТИ.  </vt:lpstr>
      <vt:lpstr>Исходя из «Концепции духовно -нравственного развития и воспитания личности гражданина России» на этапе дошкольного образования необходимо формировать у детей: </vt:lpstr>
      <vt:lpstr> КОМПОНЕНТЫ  ДУХОВНО-НРАВСТВЕННОГО  РАЗВИТИЯ</vt:lpstr>
      <vt:lpstr>ЗАДАЧИ  ДУХОВНО-НРАВСТВЕННОГО ВОСПИТАНИЯ</vt:lpstr>
      <vt:lpstr>ПРИНЦИПЫ  ПОСТРОЕНИЯ РАБОТЫ  ПО  ДУХОВНО-НРАВСТВЕННОМУ                                   ВОСПИТАНИЮ. </vt:lpstr>
      <vt:lpstr>ФОРМЫ  РАБОТЫ  С  ДЕТЬМИ Организованная образовательная деятельность. </vt:lpstr>
      <vt:lpstr> Этические беседы </vt:lpstr>
      <vt:lpstr>-целевые прогулки – знакомство с историей города. </vt:lpstr>
      <vt:lpstr>-разучивание фронтовых песен, чтение книг о пионерах -героях, просмотр военной хроники времен Великой Отечественной войны, возложение цветов к памятникам героям Великой Отечественной войны </vt:lpstr>
      <vt:lpstr>Воспитательно-оздоровительное образование. </vt:lpstr>
      <vt:lpstr>Игры</vt:lpstr>
      <vt:lpstr>ЭКСКУРСИИ  ПО  ГОРОДУ, К  ДОСТОПРИМЕЧАТЕЛЬНОСТЯМ,  ПОХОДЫ. </vt:lpstr>
      <vt:lpstr>КУЛЬТУРНО-ПОЗНАВАТЕЛЬНОЕ  ОБРАЗОВАНИЕ -организация выставок, мини-музеев </vt:lpstr>
      <vt:lpstr>-посещение музеев </vt:lpstr>
      <vt:lpstr>-встречи с интересными людьми </vt:lpstr>
      <vt:lpstr>Нравственно-трудовое образование, коллективный труд. </vt:lpstr>
      <vt:lpstr>-изготовление подарков </vt:lpstr>
      <vt:lpstr> РАЗВИВАЮЩАЯ  СИСТЕМА ДУХОВНО-НРАВСТВЕННОГО ВОСПИТАНИЯ</vt:lpstr>
      <vt:lpstr> ФОРМЫ  РАБОТЫ  РОДИТЕЛЯМИ.</vt:lpstr>
      <vt:lpstr>-участие в создании мини-музея «Мир бабочек»; </vt:lpstr>
      <vt:lpstr>-совместные походы в музеи, участие в возложении цветов к памятникам, участие в целевых прогулках, походах, участие в открытых просмотрах, в утренниках.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 НРАВСТВЕННЫХ  КАЧЕСТВ  У  ДОШКОЛЬНИКОВ  В ПРОЦЕССЕ  ДУХОВНО-НРАВСТВЕННОГО  ВОСПИТАНИЯ.</dc:title>
  <dc:creator>Татьяна</dc:creator>
  <cp:lastModifiedBy>Татьяна</cp:lastModifiedBy>
  <cp:revision>45</cp:revision>
  <dcterms:created xsi:type="dcterms:W3CDTF">2016-03-20T19:34:18Z</dcterms:created>
  <dcterms:modified xsi:type="dcterms:W3CDTF">2017-06-04T18:52:27Z</dcterms:modified>
</cp:coreProperties>
</file>