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Бннн6ш</a:t>
            </a:r>
            <a:endParaRPr lang="ru-RU" dirty="0"/>
          </a:p>
        </p:txBody>
      </p:sp>
      <p:pic>
        <p:nvPicPr>
          <p:cNvPr id="4" name="Содержимое 3" descr="sketch-14416172317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143000" y="-1143001"/>
            <a:ext cx="6858001" cy="9144000"/>
          </a:xfrm>
        </p:spPr>
      </p:pic>
    </p:spTree>
  </p:cSld>
  <p:clrMapOvr>
    <a:masterClrMapping/>
  </p:clrMapOvr>
  <p:transition advTm="605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529eb1298b3f652fd2a7266f3177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25516">
            <a:off x="197700" y="1706155"/>
            <a:ext cx="2381250" cy="3038475"/>
          </a:xfrm>
          <a:prstGeom prst="rect">
            <a:avLst/>
          </a:prstGeom>
        </p:spPr>
      </p:pic>
      <p:pic>
        <p:nvPicPr>
          <p:cNvPr id="5" name="Рисунок 4" descr="DSC_0141.JPG"/>
          <p:cNvPicPr>
            <a:picLocks noChangeAspect="1"/>
          </p:cNvPicPr>
          <p:nvPr/>
        </p:nvPicPr>
        <p:blipFill>
          <a:blip r:embed="rId3" cstate="print"/>
          <a:srcRect t="16800" r="19699" b="18500"/>
          <a:stretch>
            <a:fillRect/>
          </a:stretch>
        </p:blipFill>
        <p:spPr>
          <a:xfrm rot="475524">
            <a:off x="6284398" y="2727219"/>
            <a:ext cx="2613850" cy="3745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Многое в период адаптации будет зависеть от совместных действий работников  ДОУ и родителей.</a:t>
            </a:r>
          </a:p>
          <a:p>
            <a:r>
              <a:rPr lang="ru-RU" sz="2800" dirty="0" smtClean="0"/>
              <a:t>Только общими усилиями можно помочь ребенку </a:t>
            </a:r>
          </a:p>
          <a:p>
            <a:r>
              <a:rPr lang="ru-RU" sz="2800" dirty="0" smtClean="0"/>
              <a:t>                  адаптироваться к новым условиям жизни в </a:t>
            </a:r>
          </a:p>
          <a:p>
            <a:r>
              <a:rPr lang="ru-RU" sz="2800" dirty="0" smtClean="0"/>
              <a:t>                                                                  саду.</a:t>
            </a:r>
            <a:endParaRPr lang="ru-RU" sz="2800" dirty="0"/>
          </a:p>
        </p:txBody>
      </p:sp>
      <p:pic>
        <p:nvPicPr>
          <p:cNvPr id="6" name="Рисунок 5" descr="DSC_0150.JPG"/>
          <p:cNvPicPr>
            <a:picLocks noChangeAspect="1"/>
          </p:cNvPicPr>
          <p:nvPr/>
        </p:nvPicPr>
        <p:blipFill>
          <a:blip r:embed="rId4" cstate="print"/>
          <a:srcRect t="17450" b="19551"/>
          <a:stretch>
            <a:fillRect/>
          </a:stretch>
        </p:blipFill>
        <p:spPr>
          <a:xfrm rot="21317345">
            <a:off x="4283968" y="2564904"/>
            <a:ext cx="2377790" cy="2664296"/>
          </a:xfrm>
          <a:prstGeom prst="rect">
            <a:avLst/>
          </a:prstGeom>
        </p:spPr>
      </p:pic>
      <p:pic>
        <p:nvPicPr>
          <p:cNvPr id="7" name="Рисунок 6" descr="DSC_0153.JPG"/>
          <p:cNvPicPr>
            <a:picLocks noChangeAspect="1"/>
          </p:cNvPicPr>
          <p:nvPr/>
        </p:nvPicPr>
        <p:blipFill>
          <a:blip r:embed="rId5" cstate="print"/>
          <a:srcRect t="18900" r="14096" b="14300"/>
          <a:stretch>
            <a:fillRect/>
          </a:stretch>
        </p:blipFill>
        <p:spPr>
          <a:xfrm>
            <a:off x="2195737" y="3429000"/>
            <a:ext cx="2219000" cy="3068960"/>
          </a:xfrm>
          <a:prstGeom prst="rect">
            <a:avLst/>
          </a:prstGeom>
        </p:spPr>
      </p:pic>
    </p:spTree>
  </p:cSld>
  <p:clrMapOvr>
    <a:masterClrMapping/>
  </p:clrMapOvr>
  <p:transition advTm="957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00001_30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33750" cy="2495550"/>
          </a:xfrm>
          <a:prstGeom prst="rect">
            <a:avLst/>
          </a:prstGeom>
        </p:spPr>
      </p:pic>
      <p:pic>
        <p:nvPicPr>
          <p:cNvPr id="3" name="Рисунок 2" descr="9b312d612f455b5921e80cb78283cd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434069"/>
            <a:ext cx="3635896" cy="24239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260648"/>
            <a:ext cx="5652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Признаки успешной адаптации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1124744"/>
            <a:ext cx="51125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-хороший аппетит</a:t>
            </a:r>
          </a:p>
          <a:p>
            <a:r>
              <a:rPr lang="ru-RU" sz="2800" dirty="0" smtClean="0"/>
              <a:t>-легко встает по утрам</a:t>
            </a:r>
          </a:p>
          <a:p>
            <a:r>
              <a:rPr lang="ru-RU" sz="2800" dirty="0" smtClean="0"/>
              <a:t>-нормальное поведение</a:t>
            </a:r>
          </a:p>
          <a:p>
            <a:r>
              <a:rPr lang="ru-RU" sz="2800" dirty="0" smtClean="0"/>
              <a:t>(без капризов и агрессии)</a:t>
            </a:r>
          </a:p>
          <a:p>
            <a:r>
              <a:rPr lang="ru-RU" sz="2800" dirty="0" smtClean="0"/>
              <a:t>-есть желание идти</a:t>
            </a:r>
          </a:p>
          <a:p>
            <a:r>
              <a:rPr lang="ru-RU" sz="2800" dirty="0" smtClean="0"/>
              <a:t>                           в детский сад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573016"/>
            <a:ext cx="52920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-нормальный сон</a:t>
            </a:r>
          </a:p>
          <a:p>
            <a:r>
              <a:rPr lang="ru-RU" sz="2800" dirty="0" smtClean="0"/>
              <a:t> (хорошо засыпает, не просыпается во сне, не плачет)</a:t>
            </a:r>
          </a:p>
          <a:p>
            <a:r>
              <a:rPr lang="ru-RU" sz="2800" dirty="0" smtClean="0"/>
              <a:t>-бодрое эмоциональное  </a:t>
            </a:r>
          </a:p>
          <a:p>
            <a:r>
              <a:rPr lang="ru-RU" sz="2800" dirty="0" smtClean="0"/>
              <a:t>                                   состояние</a:t>
            </a:r>
          </a:p>
          <a:p>
            <a:r>
              <a:rPr lang="ru-RU" sz="2800" dirty="0" smtClean="0"/>
              <a:t>-соответствующая возрасту нормальная прибавка массы тела</a:t>
            </a:r>
          </a:p>
        </p:txBody>
      </p:sp>
    </p:spTree>
  </p:cSld>
  <p:clrMapOvr>
    <a:masterClrMapping/>
  </p:clrMapOvr>
  <p:transition advTm="1366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Нужно быть терпеливыми, проявлять  </a:t>
            </a:r>
            <a:r>
              <a:rPr lang="ru-RU" sz="4000" dirty="0" smtClean="0"/>
              <a:t> </a:t>
            </a:r>
            <a:r>
              <a:rPr lang="ru-RU" sz="4000" dirty="0" smtClean="0"/>
              <a:t>понимание и </a:t>
            </a:r>
            <a:r>
              <a:rPr lang="ru-RU" sz="4000" dirty="0" smtClean="0"/>
              <a:t>проницательность</a:t>
            </a:r>
            <a:r>
              <a:rPr lang="ru-RU" sz="4000" dirty="0" smtClean="0"/>
              <a:t>. </a:t>
            </a:r>
            <a:r>
              <a:rPr lang="ru-RU" sz="4000" dirty="0" smtClean="0"/>
              <a:t>И очень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                    скоро детский сад</a:t>
            </a:r>
            <a:endParaRPr lang="ru-RU" sz="4000" dirty="0" smtClean="0"/>
          </a:p>
          <a:p>
            <a:r>
              <a:rPr lang="ru-RU" sz="4000" dirty="0" smtClean="0"/>
              <a:t>                       превратится для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                            </a:t>
            </a:r>
            <a:r>
              <a:rPr lang="ru-RU" sz="4000" dirty="0" smtClean="0"/>
              <a:t> малыша</a:t>
            </a:r>
          </a:p>
          <a:p>
            <a:r>
              <a:rPr lang="ru-RU" sz="4000" dirty="0" smtClean="0"/>
              <a:t>                         в </a:t>
            </a:r>
            <a:r>
              <a:rPr lang="ru-RU" sz="4000" dirty="0" smtClean="0"/>
              <a:t>уютный,</a:t>
            </a:r>
          </a:p>
          <a:p>
            <a:r>
              <a:rPr lang="ru-RU" sz="4000" dirty="0" smtClean="0"/>
              <a:t>        </a:t>
            </a:r>
            <a:r>
              <a:rPr lang="ru-RU" sz="4000" dirty="0" smtClean="0"/>
              <a:t>         </a:t>
            </a:r>
            <a:r>
              <a:rPr lang="ru-RU" sz="4000" dirty="0" smtClean="0"/>
              <a:t>хорошо знакомый </a:t>
            </a:r>
            <a:r>
              <a:rPr lang="ru-RU" sz="4000" dirty="0" smtClean="0"/>
              <a:t>и</a:t>
            </a:r>
          </a:p>
          <a:p>
            <a:r>
              <a:rPr lang="ru-RU" sz="4000" dirty="0" smtClean="0"/>
              <a:t>                   привычный </a:t>
            </a:r>
            <a:r>
              <a:rPr lang="ru-RU" sz="4000" dirty="0" smtClean="0"/>
              <a:t>мир.</a:t>
            </a:r>
            <a:endParaRPr lang="ru-RU" sz="4000" dirty="0"/>
          </a:p>
        </p:txBody>
      </p:sp>
    </p:spTree>
  </p:cSld>
  <p:clrMapOvr>
    <a:masterClrMapping/>
  </p:clrMapOvr>
  <p:transition advTm="1184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rovo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28799"/>
            <a:ext cx="8964488" cy="52292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 Спасибо за внимание</a:t>
            </a:r>
            <a:endParaRPr lang="ru-RU" sz="5400" dirty="0"/>
          </a:p>
        </p:txBody>
      </p:sp>
    </p:spTree>
  </p:cSld>
  <p:clrMapOvr>
    <a:masterClrMapping/>
  </p:clrMapOvr>
  <p:transition advTm="7581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zapis-rebenka-v-detskiy-sad-v-mosk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8378" cy="6858000"/>
          </a:xfrm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32656"/>
            <a:ext cx="85689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Адаптация-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это приспособление организма к изменяющимся внешним условиям.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484784"/>
            <a:ext cx="41764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Для ребенка</a:t>
            </a:r>
            <a:r>
              <a:rPr lang="ru-RU" sz="2400" dirty="0" smtClean="0"/>
              <a:t> детский сад является новым, еще неизвестным пространством, с новыми отношениями и новым окружением. Адаптация включает широкий спектр индивидуальных реакций, характер которых зависит от психофизических и личностных особенностей ребенка, от сложившихся семейных </a:t>
            </a:r>
            <a:r>
              <a:rPr lang="ru-RU" sz="2400" dirty="0" err="1" smtClean="0"/>
              <a:t>отношений,от</a:t>
            </a:r>
            <a:r>
              <a:rPr lang="ru-RU" sz="2400" dirty="0" smtClean="0"/>
              <a:t> условий пребывания в ДОУ.</a:t>
            </a:r>
            <a:endParaRPr lang="ru-RU" sz="3200" dirty="0"/>
          </a:p>
        </p:txBody>
      </p:sp>
    </p:spTree>
  </p:cSld>
  <p:clrMapOvr>
    <a:masterClrMapping/>
  </p:clrMapOvr>
  <p:transition advTm="1655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thumb_img_511184af875f1_adaptiveResize_370_30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563938" y="2333625"/>
            <a:ext cx="5580062" cy="4524375"/>
          </a:xfrm>
        </p:spPr>
      </p:pic>
      <p:sp>
        <p:nvSpPr>
          <p:cNvPr id="10" name="TextBox 9"/>
          <p:cNvSpPr txBox="1"/>
          <p:nvPr/>
        </p:nvSpPr>
        <p:spPr>
          <a:xfrm>
            <a:off x="323528" y="1052736"/>
            <a:ext cx="8460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Поэтому</a:t>
            </a:r>
            <a:r>
              <a:rPr lang="ru-RU" sz="2800" dirty="0" smtClean="0">
                <a:solidFill>
                  <a:srgbClr val="FF0000"/>
                </a:solidFill>
              </a:rPr>
              <a:t> адаптация </a:t>
            </a:r>
            <a:r>
              <a:rPr lang="ru-RU" sz="2800" dirty="0" smtClean="0"/>
              <a:t> обычно проходит сложно, с массой негативных сдвигов в детском организме, которые протекают на всех уровнях и во всех системах.</a:t>
            </a:r>
          </a:p>
          <a:p>
            <a:endParaRPr lang="ru-RU" sz="3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23528" y="26064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Ребенок, переходящий в новые условия жизни в саду , переживает стрессовое состояние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2924944"/>
            <a:ext cx="30243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Оказывает влияние на физическое и эмоциональное состояние детского организма.</a:t>
            </a:r>
            <a:endParaRPr lang="ru-RU" sz="2800" dirty="0"/>
          </a:p>
        </p:txBody>
      </p:sp>
    </p:spTree>
  </p:cSld>
  <p:clrMapOvr>
    <a:masterClrMapping/>
  </p:clrMapOvr>
  <p:transition advTm="1463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-198784"/>
            <a:ext cx="7056784" cy="70567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Факторы влияющие на характер привыкания к условиям ДОУ: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700808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-степень родительской опеки</a:t>
            </a:r>
            <a:endParaRPr lang="ru-RU" dirty="0" smtClean="0"/>
          </a:p>
          <a:p>
            <a:r>
              <a:rPr lang="ru-RU" sz="2400" dirty="0" smtClean="0"/>
              <a:t>-достигнутый уровень психического и                                 физического развития</a:t>
            </a:r>
          </a:p>
          <a:p>
            <a:r>
              <a:rPr lang="ru-RU" sz="2400" dirty="0" smtClean="0"/>
              <a:t>-степень закаленности</a:t>
            </a:r>
          </a:p>
          <a:p>
            <a:r>
              <a:rPr lang="ru-RU" sz="2400" dirty="0" smtClean="0"/>
              <a:t>-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навыков</a:t>
            </a:r>
          </a:p>
          <a:p>
            <a:r>
              <a:rPr lang="ru-RU" sz="2400" dirty="0" smtClean="0"/>
              <a:t>                           самообслуживания</a:t>
            </a:r>
          </a:p>
          <a:p>
            <a:r>
              <a:rPr lang="ru-RU" sz="2400" dirty="0" smtClean="0"/>
              <a:t>-личностные особенности самого </a:t>
            </a:r>
          </a:p>
          <a:p>
            <a:r>
              <a:rPr lang="ru-RU" sz="2400" dirty="0" smtClean="0"/>
              <a:t>                               малыша</a:t>
            </a:r>
          </a:p>
          <a:p>
            <a:r>
              <a:rPr lang="ru-RU" sz="2400" dirty="0" smtClean="0"/>
              <a:t>-состояние здоровья , возраст</a:t>
            </a:r>
          </a:p>
          <a:p>
            <a:r>
              <a:rPr lang="ru-RU" sz="2400" dirty="0" smtClean="0"/>
              <a:t>-приближенность режима детского</a:t>
            </a:r>
          </a:p>
          <a:p>
            <a:r>
              <a:rPr lang="ru-RU" sz="2400" dirty="0" smtClean="0"/>
              <a:t>               сада и дома</a:t>
            </a:r>
          </a:p>
          <a:p>
            <a:endParaRPr lang="ru-RU" sz="2400" dirty="0"/>
          </a:p>
        </p:txBody>
      </p:sp>
    </p:spTree>
  </p:cSld>
  <p:clrMapOvr>
    <a:masterClrMapping/>
  </p:clrMapOvr>
  <p:transition advTm="2042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02_1436873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2872" y="0"/>
            <a:ext cx="5581128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3419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зависимости от того как ребенок будет вести себя по приходу в сад , можно определить к какой степени адаптации он относится. В основе этого распределения лежат такие показатели как: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3861048"/>
            <a:ext cx="57961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-быстрота нормализации эмоционального самочувствия</a:t>
            </a:r>
          </a:p>
          <a:p>
            <a:r>
              <a:rPr lang="ru-RU" sz="2400" dirty="0" smtClean="0"/>
              <a:t>-проявление положительного отношения к педагогам и сверстникам</a:t>
            </a:r>
          </a:p>
          <a:p>
            <a:r>
              <a:rPr lang="ru-RU" sz="2400" dirty="0" smtClean="0"/>
              <a:t>-частота и длительность вирусных заболеваний</a:t>
            </a:r>
          </a:p>
          <a:p>
            <a:r>
              <a:rPr lang="ru-RU" sz="2400" dirty="0" smtClean="0"/>
              <a:t>-наличие интереса к предметному миру</a:t>
            </a:r>
            <a:endParaRPr lang="ru-RU" sz="2400" dirty="0"/>
          </a:p>
        </p:txBody>
      </p:sp>
    </p:spTree>
  </p:cSld>
  <p:clrMapOvr>
    <a:masterClrMapping/>
  </p:clrMapOvr>
  <p:transition advTm="1552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rcRect l="19018" r="26147"/>
          <a:stretch>
            <a:fillRect/>
          </a:stretch>
        </p:blipFill>
        <p:spPr>
          <a:xfrm>
            <a:off x="0" y="0"/>
            <a:ext cx="417646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0"/>
            <a:ext cx="486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Легкая адаптация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404664"/>
            <a:ext cx="500404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Ей характерны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-незначительное нарушение сна и аппетита</a:t>
            </a:r>
          </a:p>
          <a:p>
            <a:r>
              <a:rPr lang="ru-RU" sz="2800" dirty="0" smtClean="0"/>
              <a:t>-</a:t>
            </a:r>
            <a:r>
              <a:rPr lang="ru-RU" sz="2800" dirty="0" smtClean="0"/>
              <a:t>проявление быстрого </a:t>
            </a:r>
            <a:r>
              <a:rPr lang="ru-RU" sz="2800" dirty="0" err="1" smtClean="0"/>
              <a:t>интиреса</a:t>
            </a:r>
            <a:r>
              <a:rPr lang="ru-RU" sz="2800" dirty="0" smtClean="0"/>
              <a:t> </a:t>
            </a:r>
            <a:r>
              <a:rPr lang="ru-RU" sz="2800" dirty="0" smtClean="0"/>
              <a:t>к окружающим</a:t>
            </a:r>
          </a:p>
          <a:p>
            <a:r>
              <a:rPr lang="ru-RU" sz="2800" dirty="0" smtClean="0"/>
              <a:t>-</a:t>
            </a:r>
            <a:r>
              <a:rPr lang="ru-RU" sz="2800" dirty="0" smtClean="0"/>
              <a:t>нормализация эмоционального состояния к концу второй недели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функциональные нарушения практически не выражены, нормализуются за 2-4 недели, заболеваний не возникает.</a:t>
            </a:r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r>
              <a:rPr lang="ru-RU" sz="2800" dirty="0" smtClean="0"/>
              <a:t>(</a:t>
            </a:r>
            <a:r>
              <a:rPr lang="ru-RU" sz="2800" dirty="0" smtClean="0"/>
              <a:t>все изменения в поведении ребенка незначительны и кратковременны)</a:t>
            </a:r>
          </a:p>
          <a:p>
            <a:endParaRPr lang="ru-RU" sz="2800" dirty="0"/>
          </a:p>
        </p:txBody>
      </p:sp>
    </p:spTree>
  </p:cSld>
  <p:clrMapOvr>
    <a:masterClrMapping/>
  </p:clrMapOvr>
  <p:transition advTm="1522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benok_ne_hohchet_v_sadik.jpg"/>
          <p:cNvPicPr>
            <a:picLocks noChangeAspect="1"/>
          </p:cNvPicPr>
          <p:nvPr/>
        </p:nvPicPr>
        <p:blipFill>
          <a:blip r:embed="rId2" cstate="print"/>
          <a:srcRect l="9293" t="8217" r="15108"/>
          <a:stretch>
            <a:fillRect/>
          </a:stretch>
        </p:blipFill>
        <p:spPr>
          <a:xfrm>
            <a:off x="4967536" y="0"/>
            <a:ext cx="417646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Средняя адаптация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908720"/>
            <a:ext cx="48245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-пассивность, раздраженность</a:t>
            </a:r>
          </a:p>
          <a:p>
            <a:r>
              <a:rPr lang="ru-RU" sz="2800" dirty="0" smtClean="0"/>
              <a:t>-ребенок перестает пользоваться активным словарем</a:t>
            </a:r>
          </a:p>
          <a:p>
            <a:r>
              <a:rPr lang="ru-RU" sz="2800" dirty="0" smtClean="0"/>
              <a:t>-происходят нарушения в вегетативной нервной системе</a:t>
            </a:r>
          </a:p>
          <a:p>
            <a:r>
              <a:rPr lang="ru-RU" sz="2800" dirty="0" smtClean="0"/>
              <a:t>-малыш подвержен инфекционным заболеваниям, протекающим в тяжелой форме</a:t>
            </a:r>
          </a:p>
          <a:p>
            <a:r>
              <a:rPr lang="ru-RU" sz="2800" dirty="0" smtClean="0"/>
              <a:t>-нарушение сна и аппетита приходят в норму к концу второго месяца</a:t>
            </a:r>
            <a:endParaRPr lang="ru-RU" sz="2800" dirty="0"/>
          </a:p>
        </p:txBody>
      </p:sp>
    </p:spTree>
  </p:cSld>
  <p:clrMapOvr>
    <a:masterClrMapping/>
  </p:clrMapOvr>
  <p:transition advTm="1391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ь.jpg"/>
          <p:cNvPicPr>
            <a:picLocks noChangeAspect="1"/>
          </p:cNvPicPr>
          <p:nvPr/>
        </p:nvPicPr>
        <p:blipFill>
          <a:blip r:embed="rId2" cstate="print"/>
          <a:srcRect l="11368" r="11896"/>
          <a:stretch>
            <a:fillRect/>
          </a:stretch>
        </p:blipFill>
        <p:spPr>
          <a:xfrm>
            <a:off x="-22660" y="0"/>
            <a:ext cx="437863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188640"/>
            <a:ext cx="453650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Тяжелая адаптация</a:t>
            </a:r>
          </a:p>
          <a:p>
            <a:r>
              <a:rPr lang="ru-RU" sz="2800" dirty="0" smtClean="0"/>
              <a:t>-отказ от общения и игр с игрушками</a:t>
            </a:r>
          </a:p>
          <a:p>
            <a:r>
              <a:rPr lang="ru-RU" sz="2800" dirty="0" smtClean="0"/>
              <a:t>-длительные и тяжелые заболевания</a:t>
            </a:r>
          </a:p>
          <a:p>
            <a:r>
              <a:rPr lang="ru-RU" sz="2800" dirty="0" smtClean="0"/>
              <a:t>-эмоциональное истощение</a:t>
            </a:r>
          </a:p>
          <a:p>
            <a:r>
              <a:rPr lang="ru-RU" sz="2800" dirty="0" smtClean="0"/>
              <a:t>-нарушение сна</a:t>
            </a:r>
          </a:p>
          <a:p>
            <a:r>
              <a:rPr lang="ru-RU" sz="2800" dirty="0" smtClean="0"/>
              <a:t>-отказ от еды</a:t>
            </a:r>
          </a:p>
          <a:p>
            <a:r>
              <a:rPr lang="ru-RU" sz="2800" dirty="0" smtClean="0"/>
              <a:t>В таком состоянии угнетаются все жизненные силы ребенка, замедляются темпы его развития. Длительность  этого периода  может быть от 2 до 6 месяцев.</a:t>
            </a:r>
          </a:p>
        </p:txBody>
      </p:sp>
    </p:spTree>
  </p:cSld>
  <p:clrMapOvr>
    <a:masterClrMapping/>
  </p:clrMapOvr>
  <p:transition advTm="1475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адаптация прошла как можно спокойнее , нужно создать необходимые условия, а именно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1340768"/>
            <a:ext cx="4536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правильная организация игровой деятельности ,направленная на формирование эмоциональных контактов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56992"/>
            <a:ext cx="4355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согласованность действий      родителей и воспитателей</a:t>
            </a:r>
          </a:p>
          <a:p>
            <a:endParaRPr lang="ru-RU" sz="2400" dirty="0" smtClean="0"/>
          </a:p>
          <a:p>
            <a:r>
              <a:rPr lang="ru-RU" sz="2400" dirty="0" smtClean="0"/>
              <a:t>      создание благоприятной эмоциональной атмосферы в группе</a:t>
            </a:r>
          </a:p>
          <a:p>
            <a:endParaRPr lang="ru-RU" sz="2400" dirty="0" smtClean="0"/>
          </a:p>
          <a:p>
            <a:r>
              <a:rPr lang="ru-RU" sz="2400" dirty="0" smtClean="0"/>
              <a:t>     формирование чувства уверенности у малыша</a:t>
            </a:r>
            <a:endParaRPr lang="ru-RU" sz="2400" dirty="0"/>
          </a:p>
        </p:txBody>
      </p:sp>
      <p:pic>
        <p:nvPicPr>
          <p:cNvPr id="6" name="Рисунок 5" descr="259.jpg"/>
          <p:cNvPicPr>
            <a:picLocks noChangeAspect="1"/>
          </p:cNvPicPr>
          <p:nvPr/>
        </p:nvPicPr>
        <p:blipFill>
          <a:blip r:embed="rId2" cstate="print"/>
          <a:srcRect l="17713" r="17713" b="17361"/>
          <a:stretch>
            <a:fillRect/>
          </a:stretch>
        </p:blipFill>
        <p:spPr>
          <a:xfrm>
            <a:off x="611560" y="1196752"/>
            <a:ext cx="3528392" cy="2239172"/>
          </a:xfrm>
          <a:prstGeom prst="rect">
            <a:avLst/>
          </a:prstGeom>
        </p:spPr>
      </p:pic>
      <p:pic>
        <p:nvPicPr>
          <p:cNvPr id="7" name="Рисунок 6" descr="rebenka-detskiys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068960"/>
            <a:ext cx="4320480" cy="3456384"/>
          </a:xfrm>
          <a:prstGeom prst="rect">
            <a:avLst/>
          </a:prstGeom>
        </p:spPr>
      </p:pic>
    </p:spTree>
  </p:cSld>
  <p:clrMapOvr>
    <a:masterClrMapping/>
  </p:clrMapOvr>
  <p:transition advTm="1149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</TotalTime>
  <Words>516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Бннн6ш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22</cp:revision>
  <dcterms:created xsi:type="dcterms:W3CDTF">2015-09-09T11:16:17Z</dcterms:created>
  <dcterms:modified xsi:type="dcterms:W3CDTF">2015-09-09T17:06:23Z</dcterms:modified>
</cp:coreProperties>
</file>