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76" r:id="rId10"/>
    <p:sldId id="269" r:id="rId11"/>
    <p:sldId id="271" r:id="rId12"/>
    <p:sldId id="272" r:id="rId13"/>
    <p:sldId id="273" r:id="rId14"/>
    <p:sldId id="288" r:id="rId15"/>
    <p:sldId id="289" r:id="rId16"/>
    <p:sldId id="290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92" r:id="rId26"/>
    <p:sldId id="28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</a:rPr>
              <a:t>Профориентационное</a:t>
            </a:r>
            <a:r>
              <a:rPr lang="ru-RU" dirty="0" smtClean="0">
                <a:solidFill>
                  <a:srgbClr val="FFFF00"/>
                </a:solidFill>
              </a:rPr>
              <a:t> занятие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Для учащихся 8-9 классов ГБУ </a:t>
            </a:r>
          </a:p>
          <a:p>
            <a:r>
              <a:rPr lang="ru-RU" dirty="0" smtClean="0"/>
              <a:t>«Елабужский детский дом»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лиля\slide_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42876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На обучении: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F:\лиля\7cfc8dcf1651b4f543a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785794"/>
            <a:ext cx="4071966" cy="2571768"/>
          </a:xfrm>
          <a:prstGeom prst="rect">
            <a:avLst/>
          </a:prstGeom>
          <a:noFill/>
        </p:spPr>
      </p:pic>
      <p:pic>
        <p:nvPicPr>
          <p:cNvPr id="3074" name="Picture 2" descr="F:\лиля\spetsialnost-tehnolo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3357562"/>
            <a:ext cx="5024426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098" name="Picture 2" descr="F:\лиля\tehnolo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5500694" cy="2786082"/>
          </a:xfrm>
          <a:prstGeom prst="rect">
            <a:avLst/>
          </a:prstGeom>
          <a:noFill/>
        </p:spPr>
      </p:pic>
      <p:pic>
        <p:nvPicPr>
          <p:cNvPr id="4099" name="Picture 3" descr="F:\лиля\13640609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3000372"/>
            <a:ext cx="2733675" cy="343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123" name="Picture 3" descr="F:\лиля\Predpriyatie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3" y="785794"/>
            <a:ext cx="4357717" cy="2500330"/>
          </a:xfrm>
          <a:prstGeom prst="rect">
            <a:avLst/>
          </a:prstGeom>
          <a:noFill/>
        </p:spPr>
      </p:pic>
      <p:pic>
        <p:nvPicPr>
          <p:cNvPr id="1026" name="Picture 2" descr="F:\лиля\140613_1452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500438"/>
            <a:ext cx="5529273" cy="30670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 descr="F:\лиля\8949774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813721"/>
            <a:ext cx="8229600" cy="54829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7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050" name="Picture 2" descr="F:\лиля\b_37906dda2296a6412df2bf315931112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785794"/>
            <a:ext cx="4786346" cy="3810000"/>
          </a:xfrm>
          <a:prstGeom prst="rect">
            <a:avLst/>
          </a:prstGeom>
          <a:noFill/>
        </p:spPr>
      </p:pic>
      <p:pic>
        <p:nvPicPr>
          <p:cNvPr id="2051" name="Picture 3" descr="F:\лиля\e3defc4d186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714488"/>
            <a:ext cx="3857652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7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074" name="Picture 2" descr="F:\лиля\ibfokoegxhjnrtgzdymiek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7100" y="857250"/>
            <a:ext cx="7289800" cy="5467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ГАПОУ «Казанский строительный колледж»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2050" name="Picture 2" descr="F:\лиля\st2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2272" y="1935163"/>
            <a:ext cx="6579456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О колледже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92935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500" dirty="0" smtClean="0"/>
              <a:t>     Колледж был открыт 1 сентября 1955 года. В 1961 году переименован в Казанский строительный техникум. В том же году в нем открылись новые специальности: «Промышленное и гражданское строительство», «Производство строительных деталей и железобетонных конструкций», а так же вечернее отделение. В 1969 году открыта специальность: «Бухгалтерский учет». В дальнейшем появились новые специальности: «Технология сварочного производства», «Правоведение», «Градостроительный кадастр», «Финансы». В настоящие время в колледже ведется обучение по 5 специальностям. Колледж представляет собой комплекс, включающий 2 учебных корпуса с 40 аудиториями, лабораториями: физики, химии, электротехники, испытания строительных материалов, 7 учебно-производственными мастерскими и деревообрабатывающим цехом, актовым и спортивными залами, библиотекой оснащенной выходом в сеть Интернет, фонд которой насчитывает свыше 60 тысяч книг. Имеется современная компьютерная база. Колледж имеет спортивно-оздоровительную базу, 2 общежития на 800 мест, столовую, складские помещения, гаражи.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Специальности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/>
          <a:lstStyle/>
          <a:p>
            <a:r>
              <a:rPr lang="ru-RU" b="1" dirty="0" smtClean="0"/>
              <a:t>Мастер отделочных строительных работ;</a:t>
            </a:r>
            <a:endParaRPr lang="ru-RU" dirty="0" smtClean="0"/>
          </a:p>
          <a:p>
            <a:r>
              <a:rPr lang="ru-RU" b="1" dirty="0" smtClean="0"/>
              <a:t>Мастер столярно-плотничных и паркетных работ;</a:t>
            </a:r>
            <a:endParaRPr lang="ru-RU" dirty="0" smtClean="0"/>
          </a:p>
          <a:p>
            <a:r>
              <a:rPr lang="ru-RU" b="1" dirty="0" smtClean="0"/>
              <a:t>Сварщик;</a:t>
            </a:r>
            <a:endParaRPr lang="ru-RU" dirty="0" smtClean="0"/>
          </a:p>
          <a:p>
            <a:r>
              <a:rPr lang="ru-RU" b="1" dirty="0" smtClean="0"/>
              <a:t>Секретарь</a:t>
            </a:r>
            <a:endParaRPr lang="ru-RU" dirty="0" smtClean="0"/>
          </a:p>
          <a:p>
            <a:r>
              <a:rPr lang="ru-RU" b="1" dirty="0" smtClean="0"/>
              <a:t>Электромонтёр по ремонту и обслуживанию электрооборудования;</a:t>
            </a:r>
            <a:endParaRPr lang="ru-RU" dirty="0" smtClean="0"/>
          </a:p>
          <a:p>
            <a:r>
              <a:rPr lang="ru-RU" b="1" dirty="0" smtClean="0"/>
              <a:t>Архитектор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347046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+mn-lt"/>
              </a:rPr>
              <a:t>Статья 56                    </a:t>
            </a:r>
            <a:br>
              <a:rPr lang="ru-RU" sz="4000" dirty="0" smtClean="0">
                <a:solidFill>
                  <a:srgbClr val="FF0000"/>
                </a:solidFill>
                <a:latin typeface="+mn-lt"/>
              </a:rPr>
            </a:br>
            <a:r>
              <a:rPr lang="ru-RU" sz="4000" dirty="0" smtClean="0">
                <a:solidFill>
                  <a:srgbClr val="FF0000"/>
                </a:solidFill>
                <a:latin typeface="+mn-lt"/>
              </a:rPr>
              <a:t> Конституции Республики Татарстан</a:t>
            </a:r>
            <a:endParaRPr lang="ru-RU" sz="4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Каждый в Республике Татарстан имеет право на образование.</a:t>
            </a:r>
          </a:p>
          <a:p>
            <a:r>
              <a:rPr lang="ru-RU" dirty="0" smtClean="0"/>
              <a:t>2.В Республике Татарстан гарантируются общедоступность и бесплатность дошкольного, основного общего, начального и среднего профессионального образования в государственных или муниципальных образовательных учреждениях.</a:t>
            </a:r>
          </a:p>
          <a:p>
            <a:r>
              <a:rPr lang="ru-RU" dirty="0" smtClean="0"/>
              <a:t>3. Основное общее образование обязательно.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Практика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074" name="Picture 2" descr="F:\лиля\8422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4572000" cy="2786082"/>
          </a:xfrm>
          <a:prstGeom prst="rect">
            <a:avLst/>
          </a:prstGeom>
          <a:noFill/>
        </p:spPr>
      </p:pic>
      <p:pic>
        <p:nvPicPr>
          <p:cNvPr id="3075" name="Picture 3" descr="F:\лиля\8422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714752"/>
            <a:ext cx="4238628" cy="29289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098" name="Picture 2" descr="F:\лиля\8422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5" y="714356"/>
            <a:ext cx="3857652" cy="3000396"/>
          </a:xfrm>
          <a:prstGeom prst="rect">
            <a:avLst/>
          </a:prstGeom>
          <a:noFill/>
        </p:spPr>
      </p:pic>
      <p:pic>
        <p:nvPicPr>
          <p:cNvPr id="4099" name="Picture 3" descr="F:\лиля\8422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500438"/>
            <a:ext cx="4905356" cy="30003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8229600" cy="70408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146" name="Picture 2" descr="F:\лиля\84655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7715304" cy="5643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642918"/>
            <a:ext cx="8229600" cy="6117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122" name="Picture 2" descr="F:\лиля\8422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214291"/>
            <a:ext cx="4214810" cy="3286148"/>
          </a:xfrm>
          <a:prstGeom prst="rect">
            <a:avLst/>
          </a:prstGeom>
          <a:noFill/>
        </p:spPr>
      </p:pic>
      <p:pic>
        <p:nvPicPr>
          <p:cNvPr id="5123" name="Picture 3" descr="F:\лиля\84655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928934"/>
            <a:ext cx="4714876" cy="3571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Picture 3" descr="F:\лиля\102574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2066" y="785794"/>
            <a:ext cx="3571900" cy="5286412"/>
          </a:xfrm>
          <a:prstGeom prst="rect">
            <a:avLst/>
          </a:prstGeom>
          <a:noFill/>
        </p:spPr>
      </p:pic>
      <p:pic>
        <p:nvPicPr>
          <p:cNvPr id="7170" name="Picture 2" descr="F:\лиля\10257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785794"/>
            <a:ext cx="4500594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9219" name="Picture 3" descr="F:\лиля\102574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1379537"/>
            <a:ext cx="7620000" cy="4279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8194" name="Picture 2" descr="F:\лиля\122698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857232"/>
            <a:ext cx="7620000" cy="5092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571636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100" dirty="0" smtClean="0">
                <a:solidFill>
                  <a:srgbClr val="FF0000"/>
                </a:solidFill>
              </a:rPr>
              <a:t>На период обучения в образовательных учреждениях, выпускники детских домов имеют право на:</a:t>
            </a:r>
            <a:endParaRPr lang="ru-RU" sz="31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110046"/>
          </a:xfrm>
        </p:spPr>
        <p:txBody>
          <a:bodyPr/>
          <a:lstStyle/>
          <a:p>
            <a:r>
              <a:rPr lang="ru-RU" dirty="0" smtClean="0"/>
              <a:t>полное государственное обеспечение;</a:t>
            </a:r>
          </a:p>
          <a:p>
            <a:r>
              <a:rPr lang="ru-RU" dirty="0" smtClean="0"/>
              <a:t>получение стипендии, размер которой больше на 50% по сравнению с размером стипендии, установленной для обучающихся в данном учреждении;</a:t>
            </a:r>
          </a:p>
          <a:p>
            <a:r>
              <a:rPr lang="ru-RU" dirty="0" smtClean="0"/>
              <a:t>получение ежегодного пособия на приобретение учебной литературы и письменных принадлежностей;</a:t>
            </a:r>
          </a:p>
          <a:p>
            <a:r>
              <a:rPr lang="ru-RU" dirty="0" smtClean="0"/>
              <a:t>получение социальных выплат.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Полное государственное обеспечение это: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 предоставление детям-сиротам и детям, оставшимся без попечения родителей на время пребывания в государственном учреждении бесплатного питания, бесплатного комплекта одежды и обуви, бесплатного общежития и бесплатного медицинского обслуживания.</a:t>
            </a: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ГАПОУ «Казанский политехнический колледж»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C:\Users\User\Desktop\360e5ed466647cbedc2089419d0a4da9.800_415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695450" y="1972469"/>
            <a:ext cx="5753100" cy="431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О колледже</a:t>
            </a:r>
            <a:endParaRPr lang="ru-RU" dirty="0"/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Открылся в 1962 году на территории Казанского компрессорного завода. Назывался высшим профессиональным училищем, затем профессиональным лицеем и, наконец, с 9 февраля 2009 года стал именоваться </a:t>
            </a:r>
            <a:r>
              <a:rPr lang="ru-RU" u="sng" dirty="0" smtClean="0"/>
              <a:t>Казанским политехническим колледжем. </a:t>
            </a:r>
            <a:r>
              <a:rPr lang="ru-RU" dirty="0" smtClean="0"/>
              <a:t>Это дало возможность выдавать выпускникам диплом о среднем профессиональном  образовании. В колледже постоянно усовершенствуется учебно-программная документация, новейшим оборудованием оснащаются учебно-производственные мастерские. Главное богатство было, и остаются педагоги. В разные годы здесь работали и продолжают работать заслуженные учителя, отличники профобразования, кандидаты наук, преподаватели первой и высшей категории.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736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Специальности: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Сварочное производство ;</a:t>
            </a:r>
          </a:p>
          <a:p>
            <a:r>
              <a:rPr lang="ru-RU" dirty="0" smtClean="0"/>
              <a:t>Технология машиностроения - технолог;</a:t>
            </a:r>
          </a:p>
          <a:p>
            <a:r>
              <a:rPr lang="ru-RU" dirty="0" smtClean="0"/>
              <a:t>Слесарь, слесарь-ремонтник;</a:t>
            </a:r>
          </a:p>
          <a:p>
            <a:r>
              <a:rPr lang="ru-RU" dirty="0" smtClean="0"/>
              <a:t>Сварщик ;</a:t>
            </a:r>
          </a:p>
          <a:p>
            <a:r>
              <a:rPr lang="ru-RU" dirty="0" smtClean="0"/>
              <a:t>Станочник;</a:t>
            </a:r>
          </a:p>
          <a:p>
            <a:r>
              <a:rPr lang="ru-RU" dirty="0" smtClean="0"/>
              <a:t>Автомеханик (обучение на водительские права);</a:t>
            </a:r>
          </a:p>
          <a:p>
            <a:r>
              <a:rPr lang="ru-RU" dirty="0" smtClean="0"/>
              <a:t>Технолог молока и молочных продуктов;</a:t>
            </a:r>
          </a:p>
          <a:p>
            <a:r>
              <a:rPr lang="ru-RU" dirty="0" smtClean="0"/>
              <a:t>Технолог мяса и мясных продуктов;</a:t>
            </a:r>
          </a:p>
          <a:p>
            <a:r>
              <a:rPr lang="ru-RU" dirty="0" smtClean="0"/>
              <a:t>Монтаж и техническая эксплуатация промышленного оборудования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Необходимые документы для зачисления в колледж: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61011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Заявление;</a:t>
            </a:r>
          </a:p>
          <a:p>
            <a:r>
              <a:rPr lang="ru-RU" dirty="0" smtClean="0"/>
              <a:t>Паспорт;</a:t>
            </a:r>
          </a:p>
          <a:p>
            <a:r>
              <a:rPr lang="ru-RU" dirty="0" smtClean="0"/>
              <a:t>Аттестат об образовании;</a:t>
            </a:r>
          </a:p>
          <a:p>
            <a:r>
              <a:rPr lang="ru-RU" dirty="0" smtClean="0"/>
              <a:t>Медицинская справка  формы 086-у;</a:t>
            </a:r>
          </a:p>
          <a:p>
            <a:r>
              <a:rPr lang="ru-RU" dirty="0" smtClean="0"/>
              <a:t>ИНН;</a:t>
            </a:r>
          </a:p>
          <a:p>
            <a:r>
              <a:rPr lang="ru-RU" dirty="0" smtClean="0"/>
              <a:t>Страховое свидетельство;</a:t>
            </a:r>
          </a:p>
          <a:p>
            <a:r>
              <a:rPr lang="ru-RU" dirty="0" smtClean="0"/>
              <a:t>8 фотографий 3 на 4;</a:t>
            </a:r>
          </a:p>
          <a:p>
            <a:r>
              <a:rPr lang="ru-RU" dirty="0" smtClean="0"/>
              <a:t>Сертификат о профилактических прививках;</a:t>
            </a:r>
          </a:p>
          <a:p>
            <a:r>
              <a:rPr lang="ru-RU" dirty="0" smtClean="0"/>
              <a:t>Документы, подтверждающие статус ребенка-сироты;</a:t>
            </a:r>
          </a:p>
          <a:p>
            <a:r>
              <a:rPr lang="ru-RU" dirty="0" smtClean="0"/>
              <a:t>Характеристика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Практика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 fontScale="92500" lnSpcReduction="10000"/>
          </a:bodyPr>
          <a:lstStyle/>
          <a:p>
            <a:pPr fontAlgn="base">
              <a:buNone/>
            </a:pPr>
            <a:r>
              <a:rPr lang="ru-RU" dirty="0" smtClean="0"/>
              <a:t>   Ребята в течение всего года работают в собственных учебных мастерских колледжа, а производственную  и преддипломную практику проходят в ОАО «</a:t>
            </a:r>
            <a:r>
              <a:rPr lang="ru-RU" dirty="0" err="1" smtClean="0"/>
              <a:t>Казанькомпрессормаш</a:t>
            </a:r>
            <a:r>
              <a:rPr lang="ru-RU" dirty="0" smtClean="0"/>
              <a:t>», где за ними закрепляются опытные </a:t>
            </a:r>
            <a:r>
              <a:rPr lang="ru-RU" dirty="0" err="1" smtClean="0"/>
              <a:t>наставники.Учебно-производственные</a:t>
            </a:r>
            <a:r>
              <a:rPr lang="ru-RU" dirty="0" smtClean="0"/>
              <a:t> </a:t>
            </a:r>
            <a:r>
              <a:rPr lang="ru-RU" dirty="0" smtClean="0"/>
              <a:t>мастерские в колледже находятся в отдельном блоке. Это практически мини-завод из семи мини-цехов, оснащенных современным оборудованием- таким же, как в настоящих цехах. Токарные и фрезерные станки, станки для сварочного производства, станки ЧПУ (с числовым программным управлением) и многие другие. С установкой и обслуживанием оборудования помогает базовое предприятие – «</a:t>
            </a:r>
            <a:r>
              <a:rPr lang="ru-RU" dirty="0" err="1" smtClean="0"/>
              <a:t>Казанькомпрессормаш</a:t>
            </a:r>
            <a:r>
              <a:rPr lang="ru-RU" dirty="0" smtClean="0"/>
              <a:t>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168</TotalTime>
  <Words>474</Words>
  <PresentationFormat>Экран (4:3)</PresentationFormat>
  <Paragraphs>52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Поток</vt:lpstr>
      <vt:lpstr>Профориентационное занятие</vt:lpstr>
      <vt:lpstr>Статья 56                      Конституции Республики Татарстан</vt:lpstr>
      <vt:lpstr>   На период обучения в образовательных учреждениях, выпускники детских домов имеют право на:</vt:lpstr>
      <vt:lpstr>Полное государственное обеспечение это:</vt:lpstr>
      <vt:lpstr>ГАПОУ «Казанский политехнический колледж»</vt:lpstr>
      <vt:lpstr>О колледже</vt:lpstr>
      <vt:lpstr>Специальности:</vt:lpstr>
      <vt:lpstr>Необходимые документы для зачисления в колледж:</vt:lpstr>
      <vt:lpstr>Практика</vt:lpstr>
      <vt:lpstr>Слайд 10</vt:lpstr>
      <vt:lpstr>На обучении:</vt:lpstr>
      <vt:lpstr>Слайд 12</vt:lpstr>
      <vt:lpstr>Слайд 13</vt:lpstr>
      <vt:lpstr>Слайд 14</vt:lpstr>
      <vt:lpstr>Слайд 15</vt:lpstr>
      <vt:lpstr>Слайд 16</vt:lpstr>
      <vt:lpstr>ГАПОУ «Казанский строительный колледж»</vt:lpstr>
      <vt:lpstr>О колледже</vt:lpstr>
      <vt:lpstr>Специальности</vt:lpstr>
      <vt:lpstr>Практика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Профориентационное занятие</dc:title>
  <cp:lastModifiedBy>111</cp:lastModifiedBy>
  <cp:revision>26</cp:revision>
  <dcterms:modified xsi:type="dcterms:W3CDTF">2016-11-21T11:57:20Z</dcterms:modified>
</cp:coreProperties>
</file>