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Default Extension="emf" ContentType="image/x-emf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charts/chart10.xml" ContentType="application/vnd.openxmlformats-officedocument.drawingml.char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Default Extension="wmf" ContentType="image/x-wmf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24.xml" ContentType="application/vnd.openxmlformats-officedocument.presentationml.slideLayout+xml"/>
  <Override PartName="/ppt/charts/chart6.xml" ContentType="application/vnd.openxmlformats-officedocument.drawingml.char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charts/chart2.xml" ContentType="application/vnd.openxmlformats-officedocument.drawingml.char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docProps/custom.xml" ContentType="application/vnd.openxmlformats-officedocument.custom-properties+xml"/>
  <Override PartName="/ppt/theme/theme14.xml" ContentType="application/vnd.openxmlformats-officedocument.theme+xml"/>
  <Override PartName="/ppt/charts/chart7.xml" ContentType="application/vnd.openxmlformats-officedocument.drawingml.char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Default Extension="bin" ContentType="application/vnd.openxmlformats-officedocument.oleObject"/>
  <Override PartName="/ppt/slideLayouts/slideLayout194.xml" ContentType="application/vnd.openxmlformats-officedocument.presentationml.slideLayout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Default Extension="vml" ContentType="application/vnd.openxmlformats-officedocument.vmlDrawing"/>
  <Override PartName="/ppt/slideLayouts/slideLayout215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charts/chart4.xml" ContentType="application/vnd.openxmlformats-officedocument.drawingml.char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charts/chart9.xml" ContentType="application/vnd.openxmlformats-officedocument.drawingml.char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  <p:sldMasterId id="2147483742" r:id="rId2"/>
    <p:sldMasterId id="2147483755" r:id="rId3"/>
    <p:sldMasterId id="2147483770" r:id="rId4"/>
    <p:sldMasterId id="2147483784" r:id="rId5"/>
    <p:sldMasterId id="2147483796" r:id="rId6"/>
    <p:sldMasterId id="2147483808" r:id="rId7"/>
    <p:sldMasterId id="2147483820" r:id="rId8"/>
    <p:sldMasterId id="2147483833" r:id="rId9"/>
    <p:sldMasterId id="2147483845" r:id="rId10"/>
    <p:sldMasterId id="2147483859" r:id="rId11"/>
    <p:sldMasterId id="2147483872" r:id="rId12"/>
    <p:sldMasterId id="2147483885" r:id="rId13"/>
    <p:sldMasterId id="2147483897" r:id="rId14"/>
    <p:sldMasterId id="2147483910" r:id="rId15"/>
    <p:sldMasterId id="2147483925" r:id="rId16"/>
    <p:sldMasterId id="2147483938" r:id="rId17"/>
    <p:sldMasterId id="2147483951" r:id="rId18"/>
    <p:sldMasterId id="2147483964" r:id="rId19"/>
  </p:sldMasterIdLst>
  <p:notesMasterIdLst>
    <p:notesMasterId r:id="rId51"/>
  </p:notesMasterIdLst>
  <p:sldIdLst>
    <p:sldId id="271" r:id="rId20"/>
    <p:sldId id="290" r:id="rId21"/>
    <p:sldId id="292" r:id="rId22"/>
    <p:sldId id="257" r:id="rId23"/>
    <p:sldId id="282" r:id="rId24"/>
    <p:sldId id="294" r:id="rId25"/>
    <p:sldId id="293" r:id="rId26"/>
    <p:sldId id="258" r:id="rId27"/>
    <p:sldId id="283" r:id="rId28"/>
    <p:sldId id="280" r:id="rId29"/>
    <p:sldId id="279" r:id="rId30"/>
    <p:sldId id="285" r:id="rId31"/>
    <p:sldId id="284" r:id="rId32"/>
    <p:sldId id="259" r:id="rId33"/>
    <p:sldId id="261" r:id="rId34"/>
    <p:sldId id="286" r:id="rId35"/>
    <p:sldId id="287" r:id="rId36"/>
    <p:sldId id="270" r:id="rId37"/>
    <p:sldId id="269" r:id="rId38"/>
    <p:sldId id="267" r:id="rId39"/>
    <p:sldId id="268" r:id="rId40"/>
    <p:sldId id="262" r:id="rId41"/>
    <p:sldId id="264" r:id="rId42"/>
    <p:sldId id="263" r:id="rId43"/>
    <p:sldId id="266" r:id="rId44"/>
    <p:sldId id="272" r:id="rId45"/>
    <p:sldId id="277" r:id="rId46"/>
    <p:sldId id="291" r:id="rId47"/>
    <p:sldId id="276" r:id="rId48"/>
    <p:sldId id="289" r:id="rId49"/>
    <p:sldId id="288" r:id="rId5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FF00FF"/>
    <a:srgbClr val="000000"/>
    <a:srgbClr val="CCECFF"/>
    <a:srgbClr val="FFFFFF"/>
    <a:srgbClr val="FF0000"/>
    <a:srgbClr val="008000"/>
    <a:srgbClr val="0066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48" autoAdjust="0"/>
  </p:normalViewPr>
  <p:slideViewPr>
    <p:cSldViewPr>
      <p:cViewPr varScale="1">
        <p:scale>
          <a:sx n="54" d="100"/>
          <a:sy n="54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slide" Target="slides/slide3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slide" Target="slides/slide22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slide" Target="slides/slide3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8" Type="http://schemas.openxmlformats.org/officeDocument/2006/relationships/slideMaster" Target="slideMasters/slideMaster8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4173228346456718"/>
          <c:y val="8.1521739130434798E-2"/>
          <c:w val="0.77952755905511817"/>
          <c:h val="0.70652173913043481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9999FF"/>
            </a:solidFill>
            <a:ln w="14968">
              <a:solidFill>
                <a:srgbClr val="000000"/>
              </a:solidFill>
              <a:prstDash val="solid"/>
            </a:ln>
          </c:spPr>
          <c:val>
            <c:numRef>
              <c:f>Лист2!$A$1:$B$1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spPr>
            <a:solidFill>
              <a:srgbClr val="993366"/>
            </a:solidFill>
            <a:ln w="14968">
              <a:solidFill>
                <a:srgbClr val="000000"/>
              </a:solidFill>
              <a:prstDash val="solid"/>
            </a:ln>
          </c:spPr>
          <c:val>
            <c:numRef>
              <c:f>Лист2!$A$2:$B$2</c:f>
              <c:numCache>
                <c:formatCode>General</c:formatCode>
                <c:ptCount val="2"/>
                <c:pt idx="0">
                  <c:v>2</c:v>
                </c:pt>
                <c:pt idx="1">
                  <c:v>9</c:v>
                </c:pt>
              </c:numCache>
            </c:numRef>
          </c:val>
        </c:ser>
        <c:axId val="128184704"/>
        <c:axId val="128186240"/>
      </c:barChart>
      <c:catAx>
        <c:axId val="128184704"/>
        <c:scaling>
          <c:orientation val="minMax"/>
        </c:scaling>
        <c:axPos val="b"/>
        <c:numFmt formatCode="General" sourceLinked="1"/>
        <c:tickLblPos val="nextTo"/>
        <c:spPr>
          <a:ln w="374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9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8186240"/>
        <c:crosses val="autoZero"/>
        <c:auto val="1"/>
        <c:lblAlgn val="ctr"/>
        <c:lblOffset val="100"/>
        <c:tickLblSkip val="1"/>
        <c:tickMarkSkip val="1"/>
      </c:catAx>
      <c:valAx>
        <c:axId val="128186240"/>
        <c:scaling>
          <c:orientation val="minMax"/>
        </c:scaling>
        <c:axPos val="l"/>
        <c:numFmt formatCode="General" sourceLinked="1"/>
        <c:tickLblPos val="nextTo"/>
        <c:spPr>
          <a:ln w="374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9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8184704"/>
        <c:crosses val="autoZero"/>
        <c:crossBetween val="between"/>
      </c:valAx>
      <c:spPr>
        <a:solidFill>
          <a:srgbClr val="C0C0C0"/>
        </a:solidFill>
        <a:ln w="14968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39370078740157488"/>
          <c:y val="0.91847826086956519"/>
          <c:w val="0.27559055118110226"/>
          <c:h val="6.5217391304347935E-2"/>
        </c:manualLayout>
      </c:layout>
      <c:spPr>
        <a:solidFill>
          <a:srgbClr val="FFFFFF"/>
        </a:solidFill>
        <a:ln w="3742">
          <a:solidFill>
            <a:srgbClr val="000000"/>
          </a:solidFill>
          <a:prstDash val="solid"/>
        </a:ln>
      </c:spPr>
      <c:txPr>
        <a:bodyPr/>
        <a:lstStyle/>
        <a:p>
          <a:pPr>
            <a:defRPr sz="271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3742">
      <a:solidFill>
        <a:srgbClr val="000000"/>
      </a:solidFill>
      <a:prstDash val="solid"/>
    </a:ln>
  </c:spPr>
  <c:txPr>
    <a:bodyPr/>
    <a:lstStyle/>
    <a:p>
      <a:pPr>
        <a:defRPr sz="29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2765957446808474"/>
          <c:y val="0.15850144092219079"/>
          <c:w val="0.82446808510638259"/>
          <c:h val="0.67146974063400677"/>
        </c:manualLayout>
      </c:layout>
      <c:scatterChart>
        <c:scatterStyle val="lineMarker"/>
        <c:ser>
          <c:idx val="0"/>
          <c:order val="0"/>
          <c:spPr>
            <a:ln w="9128">
              <a:solidFill>
                <a:srgbClr val="000080"/>
              </a:solidFill>
              <a:prstDash val="solid"/>
            </a:ln>
          </c:spPr>
          <c:marker>
            <c:symbol val="diamond"/>
            <c:size val="3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Лист3!$A$1:$A$8</c:f>
              <c:numCache>
                <c:formatCode>General</c:formatCode>
                <c:ptCount val="8"/>
                <c:pt idx="0">
                  <c:v>3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</c:numCache>
            </c:numRef>
          </c:xVal>
          <c:yVal>
            <c:numRef>
              <c:f>Лист3!$B$1:$B$8</c:f>
              <c:numCache>
                <c:formatCode>General</c:formatCode>
                <c:ptCount val="8"/>
                <c:pt idx="0">
                  <c:v>2</c:v>
                </c:pt>
                <c:pt idx="1">
                  <c:v>1</c:v>
                </c:pt>
                <c:pt idx="2">
                  <c:v>7</c:v>
                </c:pt>
                <c:pt idx="3">
                  <c:v>8</c:v>
                </c:pt>
                <c:pt idx="4">
                  <c:v>2</c:v>
                </c:pt>
                <c:pt idx="5">
                  <c:v>8</c:v>
                </c:pt>
                <c:pt idx="6">
                  <c:v>2</c:v>
                </c:pt>
              </c:numCache>
            </c:numRef>
          </c:yVal>
        </c:ser>
        <c:axId val="143198464"/>
        <c:axId val="143209216"/>
      </c:scatterChart>
      <c:valAx>
        <c:axId val="143198464"/>
        <c:scaling>
          <c:orientation val="minMax"/>
        </c:scaling>
        <c:axPos val="b"/>
        <c:majorGridlines>
          <c:spPr>
            <a:ln w="2282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57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sz="1600" dirty="0" smtClean="0"/>
                  <a:t>сутки</a:t>
                </a:r>
                <a:endParaRPr lang="ru-RU" sz="1600" dirty="0"/>
              </a:p>
            </c:rich>
          </c:tx>
          <c:layout>
            <c:manualLayout>
              <c:xMode val="edge"/>
              <c:yMode val="edge"/>
              <c:x val="0.44148936170212782"/>
              <c:y val="0.90778097982708938"/>
            </c:manualLayout>
          </c:layout>
          <c:spPr>
            <a:noFill/>
            <a:ln w="18257">
              <a:noFill/>
            </a:ln>
          </c:spPr>
        </c:title>
        <c:numFmt formatCode="General" sourceLinked="1"/>
        <c:tickLblPos val="nextTo"/>
        <c:spPr>
          <a:ln w="228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43209216"/>
        <c:crosses val="autoZero"/>
        <c:crossBetween val="midCat"/>
      </c:valAx>
      <c:valAx>
        <c:axId val="143209216"/>
        <c:scaling>
          <c:orientation val="minMax"/>
        </c:scaling>
        <c:axPos val="l"/>
        <c:majorGridlines>
          <c:spPr>
            <a:ln w="2282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57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Частота</a:t>
                </a:r>
              </a:p>
            </c:rich>
          </c:tx>
          <c:layout>
            <c:manualLayout>
              <c:xMode val="edge"/>
              <c:yMode val="edge"/>
              <c:x val="2.9255319148936192E-2"/>
              <c:y val="0.42651296829971297"/>
            </c:manualLayout>
          </c:layout>
          <c:spPr>
            <a:noFill/>
            <a:ln w="18257">
              <a:noFill/>
            </a:ln>
          </c:spPr>
        </c:title>
        <c:numFmt formatCode="General" sourceLinked="1"/>
        <c:tickLblPos val="nextTo"/>
        <c:spPr>
          <a:ln w="228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43198464"/>
        <c:crosses val="autoZero"/>
        <c:crossBetween val="midCat"/>
      </c:valAx>
      <c:spPr>
        <a:solidFill>
          <a:srgbClr val="C0C0C0"/>
        </a:solidFill>
        <a:ln w="9128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2282">
      <a:solidFill>
        <a:srgbClr val="000000"/>
      </a:solidFill>
      <a:prstDash val="solid"/>
    </a:ln>
  </c:spPr>
  <c:txPr>
    <a:bodyPr/>
    <a:lstStyle/>
    <a:p>
      <a:pPr>
        <a:defRPr sz="5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33226837060702924"/>
          <c:y val="0.1069182389937107"/>
          <c:w val="0.33546325878594302"/>
          <c:h val="0.66037735849056689"/>
        </c:manualLayout>
      </c:layout>
      <c:pieChart>
        <c:varyColors val="1"/>
        <c:ser>
          <c:idx val="0"/>
          <c:order val="0"/>
          <c:spPr>
            <a:solidFill>
              <a:srgbClr val="9999FF"/>
            </a:solidFill>
            <a:ln w="27255">
              <a:solidFill>
                <a:srgbClr val="000000"/>
              </a:solidFill>
              <a:prstDash val="solid"/>
            </a:ln>
          </c:spPr>
          <c:dPt>
            <c:idx val="1"/>
            <c:spPr>
              <a:solidFill>
                <a:srgbClr val="993366"/>
              </a:solidFill>
              <a:ln w="2725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FFCC"/>
              </a:solidFill>
              <a:ln w="27255">
                <a:solidFill>
                  <a:srgbClr val="000000"/>
                </a:solidFill>
                <a:prstDash val="solid"/>
              </a:ln>
            </c:spPr>
          </c:dPt>
          <c:val>
            <c:numRef>
              <c:f>Лист2!$A$1:$A$3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spPr>
            <a:solidFill>
              <a:srgbClr val="993366"/>
            </a:solidFill>
            <a:ln w="27255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9999FF"/>
              </a:solidFill>
              <a:ln w="2725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FFCC"/>
              </a:solidFill>
              <a:ln w="27255">
                <a:solidFill>
                  <a:srgbClr val="000000"/>
                </a:solidFill>
                <a:prstDash val="solid"/>
              </a:ln>
            </c:spPr>
          </c:dPt>
          <c:val>
            <c:numRef>
              <c:f>Лист2!$B$1:$B$3</c:f>
              <c:numCache>
                <c:formatCode>General</c:formatCode>
                <c:ptCount val="3"/>
                <c:pt idx="0">
                  <c:v>10</c:v>
                </c:pt>
                <c:pt idx="1">
                  <c:v>9</c:v>
                </c:pt>
                <c:pt idx="2">
                  <c:v>18</c:v>
                </c:pt>
              </c:numCache>
            </c:numRef>
          </c:val>
        </c:ser>
        <c:firstSliceAng val="0"/>
      </c:pieChart>
      <c:spPr>
        <a:noFill/>
        <a:ln w="54510">
          <a:noFill/>
        </a:ln>
      </c:spPr>
    </c:plotArea>
    <c:legend>
      <c:legendPos val="b"/>
      <c:layout>
        <c:manualLayout>
          <c:xMode val="edge"/>
          <c:yMode val="edge"/>
          <c:x val="0.4153354632587864"/>
          <c:y val="0.88050314465408808"/>
          <c:w val="0.16932907348242843"/>
          <c:h val="0.10062893081761012"/>
        </c:manualLayout>
      </c:layout>
      <c:spPr>
        <a:solidFill>
          <a:srgbClr val="FFFFFF"/>
        </a:solidFill>
        <a:ln w="6814">
          <a:solidFill>
            <a:srgbClr val="000000"/>
          </a:solidFill>
          <a:prstDash val="solid"/>
        </a:ln>
      </c:spPr>
      <c:txPr>
        <a:bodyPr/>
        <a:lstStyle/>
        <a:p>
          <a:pPr rtl="0">
            <a:defRPr sz="987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</c:chart>
  <c:spPr>
    <a:solidFill>
      <a:srgbClr val="FFFFFF"/>
    </a:solidFill>
    <a:ln w="6814">
      <a:solidFill>
        <a:srgbClr val="000000"/>
      </a:solidFill>
      <a:prstDash val="solid"/>
    </a:ln>
  </c:spPr>
  <c:txPr>
    <a:bodyPr/>
    <a:lstStyle/>
    <a:p>
      <a:pPr>
        <a:defRPr sz="1073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6.8833652007648294E-2"/>
          <c:y val="6.8627450980392163E-2"/>
          <c:w val="0.48565965583173976"/>
          <c:h val="0.70915032679738566"/>
        </c:manualLayout>
      </c:layout>
      <c:scatterChart>
        <c:scatterStyle val="lineMarker"/>
        <c:ser>
          <c:idx val="0"/>
          <c:order val="0"/>
          <c:spPr>
            <a:ln w="6722">
              <a:solidFill>
                <a:srgbClr val="000080"/>
              </a:solidFill>
              <a:prstDash val="solid"/>
            </a:ln>
          </c:spPr>
          <c:marker>
            <c:symbol val="diamond"/>
            <c:size val="2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Лист2!$A$1:$A$8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Лист2!$B$1:$B$8</c:f>
              <c:numCache>
                <c:formatCode>General</c:formatCode>
                <c:ptCount val="8"/>
                <c:pt idx="0">
                  <c:v>1</c:v>
                </c:pt>
                <c:pt idx="1">
                  <c:v>9</c:v>
                </c:pt>
                <c:pt idx="2">
                  <c:v>14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3</c:v>
                </c:pt>
                <c:pt idx="7">
                  <c:v>2</c:v>
                </c:pt>
              </c:numCache>
            </c:numRef>
          </c:yVal>
        </c:ser>
        <c:axId val="127951616"/>
        <c:axId val="127953536"/>
      </c:scatterChart>
      <c:valAx>
        <c:axId val="127951616"/>
        <c:scaling>
          <c:orientation val="minMax"/>
        </c:scaling>
        <c:axPos val="b"/>
        <c:numFmt formatCode="General" sourceLinked="1"/>
        <c:tickLblPos val="nextTo"/>
        <c:spPr>
          <a:ln w="16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03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7953536"/>
        <c:crosses val="autoZero"/>
        <c:crossBetween val="midCat"/>
      </c:valAx>
      <c:valAx>
        <c:axId val="127953536"/>
        <c:scaling>
          <c:orientation val="minMax"/>
        </c:scaling>
        <c:axPos val="l"/>
        <c:numFmt formatCode="General" sourceLinked="1"/>
        <c:tickLblPos val="nextTo"/>
        <c:spPr>
          <a:ln w="16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03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7951616"/>
        <c:crosses val="autoZero"/>
        <c:crossBetween val="midCat"/>
      </c:valAx>
      <c:spPr>
        <a:solidFill>
          <a:srgbClr val="C0C0C0"/>
        </a:solidFill>
        <a:ln w="6722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24282982791586988"/>
          <c:y val="0.9117647058823517"/>
          <c:w val="0.13766730401529659"/>
          <c:h val="7.8431372549019607E-2"/>
        </c:manualLayout>
      </c:layout>
      <c:spPr>
        <a:solidFill>
          <a:srgbClr val="FFFFFF"/>
        </a:solidFill>
        <a:ln w="1681">
          <a:solidFill>
            <a:srgbClr val="000000"/>
          </a:solidFill>
          <a:prstDash val="solid"/>
        </a:ln>
      </c:spPr>
      <c:txPr>
        <a:bodyPr/>
        <a:lstStyle/>
        <a:p>
          <a:pPr>
            <a:defRPr sz="461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1681">
      <a:solidFill>
        <a:srgbClr val="000000"/>
      </a:solidFill>
      <a:prstDash val="solid"/>
    </a:ln>
  </c:spPr>
  <c:txPr>
    <a:bodyPr/>
    <a:lstStyle/>
    <a:p>
      <a:pPr>
        <a:defRPr sz="503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953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dirty="0"/>
              <a:t>Рост </a:t>
            </a:r>
            <a:r>
              <a:rPr lang="ru-RU" dirty="0" smtClean="0"/>
              <a:t>студентов</a:t>
            </a:r>
            <a:endParaRPr lang="ru-RU" dirty="0"/>
          </a:p>
        </c:rich>
      </c:tx>
      <c:layout>
        <c:manualLayout>
          <c:xMode val="edge"/>
          <c:yMode val="edge"/>
          <c:x val="0.39963503649635029"/>
          <c:y val="1.8808777429467131E-2"/>
        </c:manualLayout>
      </c:layout>
      <c:spPr>
        <a:noFill/>
        <a:ln w="43140">
          <a:noFill/>
        </a:ln>
      </c:spPr>
    </c:title>
    <c:plotArea>
      <c:layout>
        <c:manualLayout>
          <c:layoutTarget val="inner"/>
          <c:xMode val="edge"/>
          <c:yMode val="edge"/>
          <c:x val="0.10948905109489045"/>
          <c:y val="0.19435736677115986"/>
          <c:w val="0.86313868613138778"/>
          <c:h val="0.60188087774294652"/>
        </c:manualLayout>
      </c:layout>
      <c:scatterChart>
        <c:scatterStyle val="lineMarker"/>
        <c:ser>
          <c:idx val="0"/>
          <c:order val="0"/>
          <c:spPr>
            <a:ln w="21570">
              <a:solidFill>
                <a:srgbClr val="000080"/>
              </a:solidFill>
              <a:prstDash val="solid"/>
            </a:ln>
          </c:spPr>
          <c:marker>
            <c:symbol val="diamond"/>
            <c:size val="8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Лист2!$A$1:$A$8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Лист2!$B$1:$B$8</c:f>
              <c:numCache>
                <c:formatCode>General</c:formatCode>
                <c:ptCount val="8"/>
                <c:pt idx="0">
                  <c:v>1</c:v>
                </c:pt>
                <c:pt idx="1">
                  <c:v>9</c:v>
                </c:pt>
                <c:pt idx="2">
                  <c:v>14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3</c:v>
                </c:pt>
                <c:pt idx="7">
                  <c:v>2</c:v>
                </c:pt>
              </c:numCache>
            </c:numRef>
          </c:yVal>
        </c:ser>
        <c:axId val="110463232"/>
        <c:axId val="142349056"/>
      </c:scatterChart>
      <c:valAx>
        <c:axId val="110463232"/>
        <c:scaling>
          <c:orientation val="minMax"/>
        </c:scaling>
        <c:axPos val="b"/>
        <c:minorGridlines>
          <c:spPr>
            <a:ln w="5392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613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Номер группы</a:t>
                </a:r>
              </a:p>
            </c:rich>
          </c:tx>
          <c:layout>
            <c:manualLayout>
              <c:xMode val="edge"/>
              <c:yMode val="edge"/>
              <c:x val="0.45255474452554745"/>
              <c:y val="0.89341692789968563"/>
            </c:manualLayout>
          </c:layout>
          <c:spPr>
            <a:noFill/>
            <a:ln w="43140">
              <a:noFill/>
            </a:ln>
          </c:spPr>
        </c:title>
        <c:numFmt formatCode="General" sourceLinked="1"/>
        <c:tickLblPos val="nextTo"/>
        <c:spPr>
          <a:ln w="539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13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42349056"/>
        <c:crosses val="autoZero"/>
        <c:crossBetween val="midCat"/>
      </c:valAx>
      <c:valAx>
        <c:axId val="142349056"/>
        <c:scaling>
          <c:orientation val="minMax"/>
        </c:scaling>
        <c:axPos val="l"/>
        <c:majorGridlines>
          <c:spPr>
            <a:ln w="5392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13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Частота М</a:t>
                </a:r>
              </a:p>
            </c:rich>
          </c:tx>
          <c:layout>
            <c:manualLayout>
              <c:xMode val="edge"/>
              <c:yMode val="edge"/>
              <c:x val="2.007299270073E-2"/>
              <c:y val="0.38557993730407619"/>
            </c:manualLayout>
          </c:layout>
          <c:spPr>
            <a:noFill/>
            <a:ln w="43140">
              <a:noFill/>
            </a:ln>
          </c:spPr>
        </c:title>
        <c:numFmt formatCode="General" sourceLinked="1"/>
        <c:tickLblPos val="nextTo"/>
        <c:spPr>
          <a:ln w="539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13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0463232"/>
        <c:crosses val="autoZero"/>
        <c:crossBetween val="midCat"/>
      </c:valAx>
      <c:spPr>
        <a:solidFill>
          <a:srgbClr val="C0C0C0"/>
        </a:solidFill>
        <a:ln w="2157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5392">
      <a:solidFill>
        <a:srgbClr val="000000"/>
      </a:solidFill>
      <a:prstDash val="solid"/>
    </a:ln>
  </c:spPr>
  <c:txPr>
    <a:bodyPr/>
    <a:lstStyle/>
    <a:p>
      <a:pPr>
        <a:defRPr sz="1613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049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ru-RU" dirty="0"/>
              <a:t>Рост </a:t>
            </a:r>
            <a:r>
              <a:rPr lang="ru-RU" dirty="0" smtClean="0"/>
              <a:t> студентов</a:t>
            </a:r>
            <a:endParaRPr lang="ru-RU" dirty="0"/>
          </a:p>
        </c:rich>
      </c:tx>
      <c:layout>
        <c:manualLayout>
          <c:xMode val="edge"/>
          <c:yMode val="edge"/>
          <c:x val="0.43266171792152702"/>
          <c:y val="1.9553072625698345E-2"/>
        </c:manualLayout>
      </c:layout>
      <c:spPr>
        <a:noFill/>
        <a:ln w="22200">
          <a:noFill/>
        </a:ln>
      </c:spPr>
    </c:title>
    <c:plotArea>
      <c:layout>
        <c:manualLayout>
          <c:layoutTarget val="inner"/>
          <c:xMode val="edge"/>
          <c:yMode val="edge"/>
          <c:x val="6.2566277836691608E-2"/>
          <c:y val="0.18296089385474884"/>
          <c:w val="0.93743372216330867"/>
          <c:h val="0.68994413407821265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9999FF"/>
            </a:solidFill>
            <a:ln w="11100">
              <a:solidFill>
                <a:srgbClr val="000000"/>
              </a:solidFill>
              <a:prstDash val="solid"/>
            </a:ln>
          </c:spPr>
          <c:val>
            <c:numRef>
              <c:f>Лист2!$B$1:$B$8</c:f>
              <c:numCache>
                <c:formatCode>General</c:formatCode>
                <c:ptCount val="8"/>
                <c:pt idx="0">
                  <c:v>1</c:v>
                </c:pt>
                <c:pt idx="1">
                  <c:v>9</c:v>
                </c:pt>
                <c:pt idx="2">
                  <c:v>14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3</c:v>
                </c:pt>
                <c:pt idx="7">
                  <c:v>2</c:v>
                </c:pt>
              </c:numCache>
            </c:numRef>
          </c:val>
        </c:ser>
        <c:axId val="142398208"/>
        <c:axId val="142400128"/>
      </c:barChart>
      <c:catAx>
        <c:axId val="1423982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87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/>
                  <a:t>Номер группы</a:t>
                </a:r>
              </a:p>
            </c:rich>
          </c:tx>
          <c:layout>
            <c:manualLayout>
              <c:xMode val="edge"/>
              <c:yMode val="edge"/>
              <c:x val="0.4803817603393436"/>
              <c:y val="0.91620111731843656"/>
            </c:manualLayout>
          </c:layout>
          <c:spPr>
            <a:noFill/>
            <a:ln w="22200">
              <a:noFill/>
            </a:ln>
          </c:spPr>
        </c:title>
        <c:numFmt formatCode="General" sourceLinked="1"/>
        <c:majorTickMark val="cross"/>
        <c:tickLblPos val="nextTo"/>
        <c:spPr>
          <a:ln w="27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42400128"/>
        <c:crosses val="autoZero"/>
        <c:lblAlgn val="ctr"/>
        <c:lblOffset val="100"/>
        <c:tickLblSkip val="1"/>
        <c:tickMarkSkip val="1"/>
      </c:catAx>
      <c:valAx>
        <c:axId val="142400128"/>
        <c:scaling>
          <c:orientation val="minMax"/>
        </c:scaling>
        <c:axPos val="l"/>
        <c:majorGridlines>
          <c:spPr>
            <a:ln w="27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74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/>
                  <a:t>Частота М</a:t>
                </a:r>
              </a:p>
            </c:rich>
          </c:tx>
          <c:layout>
            <c:manualLayout>
              <c:xMode val="edge"/>
              <c:yMode val="edge"/>
              <c:x val="1.0604453870625662E-2"/>
              <c:y val="0.47905027932960992"/>
            </c:manualLayout>
          </c:layout>
          <c:spPr>
            <a:noFill/>
            <a:ln w="22200">
              <a:noFill/>
            </a:ln>
          </c:spPr>
        </c:title>
        <c:numFmt formatCode="General" sourceLinked="1"/>
        <c:majorTickMark val="cross"/>
        <c:tickLblPos val="nextTo"/>
        <c:spPr>
          <a:ln w="27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7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42398208"/>
        <c:crosses val="autoZero"/>
        <c:crossBetween val="between"/>
      </c:valAx>
      <c:spPr>
        <a:solidFill>
          <a:srgbClr val="C0C0C0"/>
        </a:solidFill>
        <a:ln w="111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50265111346765645"/>
          <c:y val="0.96229050279329664"/>
          <c:w val="5.620360551431601E-2"/>
          <c:h val="3.3519553072625698E-2"/>
        </c:manualLayout>
      </c:layout>
      <c:spPr>
        <a:solidFill>
          <a:srgbClr val="FFFFFF"/>
        </a:solidFill>
        <a:ln w="2775">
          <a:solidFill>
            <a:srgbClr val="000000"/>
          </a:solidFill>
          <a:prstDash val="solid"/>
        </a:ln>
      </c:spPr>
      <c:txPr>
        <a:bodyPr/>
        <a:lstStyle/>
        <a:p>
          <a:pPr>
            <a:defRPr sz="804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2775">
      <a:solidFill>
        <a:srgbClr val="000000"/>
      </a:solidFill>
      <a:prstDash val="solid"/>
    </a:ln>
  </c:spPr>
  <c:txPr>
    <a:bodyPr/>
    <a:lstStyle/>
    <a:p>
      <a:pPr>
        <a:defRPr sz="87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002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ru-RU" sz="1800" dirty="0"/>
              <a:t>Рост </a:t>
            </a:r>
            <a:r>
              <a:rPr lang="ru-RU" sz="1800" dirty="0" smtClean="0"/>
              <a:t>студентов</a:t>
            </a:r>
            <a:endParaRPr lang="ru-RU" sz="1800" dirty="0"/>
          </a:p>
        </c:rich>
      </c:tx>
      <c:layout>
        <c:manualLayout>
          <c:xMode val="edge"/>
          <c:yMode val="edge"/>
          <c:x val="0.43254817987152072"/>
          <c:y val="2.0799999999999999E-2"/>
        </c:manualLayout>
      </c:layout>
      <c:spPr>
        <a:noFill/>
        <a:ln w="21206">
          <a:noFill/>
        </a:ln>
      </c:spPr>
    </c:title>
    <c:view3D>
      <c:hPercent val="100"/>
      <c:depthPercent val="100"/>
      <c:perspective val="30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2077087794432563E-2"/>
          <c:y val="0.17920000000000019"/>
          <c:w val="0.90792291220556764"/>
          <c:h val="0.67840000000000089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9999FF"/>
            </a:solidFill>
            <a:ln w="10603">
              <a:solidFill>
                <a:srgbClr val="000000"/>
              </a:solidFill>
              <a:prstDash val="solid"/>
            </a:ln>
          </c:spPr>
          <c:val>
            <c:numRef>
              <c:f>Лист2!$B$1:$B$8</c:f>
              <c:numCache>
                <c:formatCode>General</c:formatCode>
                <c:ptCount val="8"/>
                <c:pt idx="0">
                  <c:v>1</c:v>
                </c:pt>
                <c:pt idx="1">
                  <c:v>9</c:v>
                </c:pt>
                <c:pt idx="2">
                  <c:v>14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3</c:v>
                </c:pt>
                <c:pt idx="7">
                  <c:v>2</c:v>
                </c:pt>
              </c:numCache>
            </c:numRef>
          </c:val>
        </c:ser>
        <c:shape val="cylinder"/>
        <c:axId val="142472320"/>
        <c:axId val="142474240"/>
        <c:axId val="0"/>
      </c:bar3DChart>
      <c:catAx>
        <c:axId val="1424723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83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 sz="1800" dirty="0"/>
                  <a:t>Номер группы</a:t>
                </a:r>
              </a:p>
            </c:rich>
          </c:tx>
          <c:layout>
            <c:manualLayout>
              <c:xMode val="edge"/>
              <c:yMode val="edge"/>
              <c:x val="0.42933617672790941"/>
              <c:y val="0.91231788831674565"/>
            </c:manualLayout>
          </c:layout>
          <c:spPr>
            <a:noFill/>
            <a:ln w="21206">
              <a:noFill/>
            </a:ln>
          </c:spPr>
        </c:title>
        <c:numFmt formatCode="General" sourceLinked="1"/>
        <c:tickLblPos val="low"/>
        <c:spPr>
          <a:ln w="265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3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42474240"/>
        <c:crosses val="autoZero"/>
        <c:lblAlgn val="ctr"/>
        <c:lblOffset val="100"/>
        <c:tickLblSkip val="1"/>
        <c:tickMarkSkip val="1"/>
        <c:noMultiLvlLbl val="1"/>
      </c:catAx>
      <c:valAx>
        <c:axId val="142474240"/>
        <c:scaling>
          <c:orientation val="minMax"/>
        </c:scaling>
        <c:axPos val="l"/>
        <c:majorGridlines>
          <c:spPr>
            <a:ln w="2651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83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 sz="2000" dirty="0"/>
                  <a:t>Частота   М</a:t>
                </a:r>
              </a:p>
            </c:rich>
          </c:tx>
          <c:layout>
            <c:manualLayout>
              <c:xMode val="edge"/>
              <c:yMode val="edge"/>
              <c:x val="0.27944325481798715"/>
              <c:y val="0.42400000000000032"/>
            </c:manualLayout>
          </c:layout>
          <c:spPr>
            <a:noFill/>
            <a:ln w="21206">
              <a:noFill/>
            </a:ln>
          </c:spPr>
        </c:title>
        <c:numFmt formatCode="General" sourceLinked="1"/>
        <c:tickLblPos val="nextTo"/>
        <c:spPr>
          <a:ln w="265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3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42472320"/>
        <c:crosses val="autoZero"/>
        <c:crossBetween val="between"/>
      </c:valAx>
      <c:spPr>
        <a:noFill/>
        <a:ln w="21206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0.78171248906386659"/>
          <c:y val="0.38274297606820568"/>
          <c:w val="0.16646741032370954"/>
          <c:h val="0.10218421016539636"/>
        </c:manualLayout>
      </c:layout>
      <c:spPr>
        <a:solidFill>
          <a:srgbClr val="FFFFFF"/>
        </a:solidFill>
        <a:ln w="2651">
          <a:solidFill>
            <a:srgbClr val="000000"/>
          </a:solidFill>
          <a:prstDash val="solid"/>
        </a:ln>
      </c:spPr>
      <c:txPr>
        <a:bodyPr/>
        <a:lstStyle/>
        <a:p>
          <a:pPr>
            <a:defRPr sz="768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2651">
      <a:solidFill>
        <a:srgbClr val="000000"/>
      </a:solidFill>
      <a:prstDash val="solid"/>
    </a:ln>
  </c:spPr>
  <c:txPr>
    <a:bodyPr/>
    <a:lstStyle/>
    <a:p>
      <a:pPr>
        <a:defRPr sz="83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986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ru-RU" sz="2000" dirty="0"/>
              <a:t>Рост </a:t>
            </a:r>
            <a:r>
              <a:rPr lang="ru-RU" sz="2000" dirty="0" smtClean="0"/>
              <a:t>студентов</a:t>
            </a:r>
            <a:endParaRPr lang="ru-RU" sz="2000" dirty="0"/>
          </a:p>
        </c:rich>
      </c:tx>
      <c:layout>
        <c:manualLayout>
          <c:xMode val="edge"/>
          <c:yMode val="edge"/>
          <c:x val="0.42921348314606783"/>
          <c:y val="2.0733652312599681E-2"/>
        </c:manualLayout>
      </c:layout>
      <c:spPr>
        <a:noFill/>
        <a:ln w="20868">
          <a:noFill/>
        </a:ln>
      </c:spPr>
    </c:title>
    <c:view3D>
      <c:hPercent val="100"/>
      <c:depthPercent val="100"/>
      <c:perspective val="30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3.820224719101125E-2"/>
          <c:y val="0.10685805422647528"/>
          <c:w val="0.95056179775280858"/>
          <c:h val="0.78309409888357373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9999FF"/>
            </a:solidFill>
            <a:ln w="10434">
              <a:solidFill>
                <a:srgbClr val="000000"/>
              </a:solidFill>
              <a:prstDash val="solid"/>
            </a:ln>
          </c:spPr>
          <c:val>
            <c:numRef>
              <c:f>Лист2!$B$1:$B$8</c:f>
              <c:numCache>
                <c:formatCode>General</c:formatCode>
                <c:ptCount val="8"/>
                <c:pt idx="0">
                  <c:v>1</c:v>
                </c:pt>
                <c:pt idx="1">
                  <c:v>9</c:v>
                </c:pt>
                <c:pt idx="2">
                  <c:v>14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3</c:v>
                </c:pt>
                <c:pt idx="7">
                  <c:v>2</c:v>
                </c:pt>
              </c:numCache>
            </c:numRef>
          </c:val>
        </c:ser>
        <c:shape val="cone"/>
        <c:axId val="142631296"/>
        <c:axId val="142633216"/>
        <c:axId val="0"/>
      </c:bar3DChart>
      <c:catAx>
        <c:axId val="1426312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ru-RU" sz="2000"/>
                  <a:t>Номер  группы</a:t>
                </a:r>
              </a:p>
            </c:rich>
          </c:tx>
          <c:layout>
            <c:manualLayout>
              <c:xMode val="edge"/>
              <c:yMode val="edge"/>
              <c:x val="0.38651685393258511"/>
              <c:y val="0.88676236044657097"/>
            </c:manualLayout>
          </c:layout>
          <c:spPr>
            <a:noFill/>
            <a:ln w="20868">
              <a:noFill/>
            </a:ln>
          </c:spPr>
        </c:title>
        <c:numFmt formatCode="General" sourceLinked="1"/>
        <c:tickLblPos val="low"/>
        <c:spPr>
          <a:ln w="260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2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42633216"/>
        <c:crosses val="autoZero"/>
        <c:lblAlgn val="ctr"/>
        <c:lblOffset val="100"/>
        <c:tickLblSkip val="1"/>
        <c:tickMarkSkip val="1"/>
        <c:noMultiLvlLbl val="1"/>
      </c:catAx>
      <c:valAx>
        <c:axId val="142633216"/>
        <c:scaling>
          <c:orientation val="minMax"/>
        </c:scaling>
        <c:axPos val="l"/>
        <c:majorGridlines>
          <c:spPr>
            <a:ln w="260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0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22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42631296"/>
        <c:crosses val="autoZero"/>
        <c:crossBetween val="between"/>
      </c:valAx>
      <c:spPr>
        <a:noFill/>
        <a:ln w="20868">
          <a:noFill/>
        </a:ln>
      </c:spPr>
    </c:plotArea>
    <c:legend>
      <c:legendPos val="b"/>
      <c:layout>
        <c:manualLayout>
          <c:xMode val="edge"/>
          <c:yMode val="edge"/>
          <c:x val="0.82382961504812047"/>
          <c:y val="0.38738153322886659"/>
          <c:w val="0.10816163604549445"/>
          <c:h val="0.12645149765341643"/>
        </c:manualLayout>
      </c:layout>
      <c:spPr>
        <a:solidFill>
          <a:srgbClr val="FFFFFF"/>
        </a:solidFill>
        <a:ln w="2608">
          <a:solidFill>
            <a:srgbClr val="000000"/>
          </a:solidFill>
          <a:prstDash val="solid"/>
        </a:ln>
      </c:spPr>
      <c:txPr>
        <a:bodyPr/>
        <a:lstStyle/>
        <a:p>
          <a:pPr>
            <a:defRPr sz="18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2608">
      <a:solidFill>
        <a:srgbClr val="000000"/>
      </a:solidFill>
      <a:prstDash val="solid"/>
    </a:ln>
  </c:spPr>
  <c:txPr>
    <a:bodyPr/>
    <a:lstStyle/>
    <a:p>
      <a:pPr>
        <a:defRPr sz="822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8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2459016393442623E-2"/>
          <c:y val="1.2569832402234637E-2"/>
          <c:w val="0.83825136612021867"/>
          <c:h val="0.90782122905027962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9999FF"/>
            </a:solidFill>
            <a:ln w="18131">
              <a:solidFill>
                <a:srgbClr val="000000"/>
              </a:solidFill>
              <a:prstDash val="solid"/>
            </a:ln>
          </c:spPr>
          <c:cat>
            <c:strRef>
              <c:f>Лист3!$A$1:$A$8</c:f>
              <c:strCache>
                <c:ptCount val="8"/>
                <c:pt idx="0">
                  <c:v>18-23</c:v>
                </c:pt>
                <c:pt idx="1">
                  <c:v>23-28</c:v>
                </c:pt>
                <c:pt idx="2">
                  <c:v>28-33</c:v>
                </c:pt>
                <c:pt idx="3">
                  <c:v>33-38</c:v>
                </c:pt>
                <c:pt idx="4">
                  <c:v>38-43</c:v>
                </c:pt>
                <c:pt idx="5">
                  <c:v>43-48</c:v>
                </c:pt>
                <c:pt idx="6">
                  <c:v>48-53</c:v>
                </c:pt>
                <c:pt idx="7">
                  <c:v>53-58</c:v>
                </c:pt>
              </c:strCache>
            </c:strRef>
          </c:cat>
          <c:val>
            <c:numRef>
              <c:f>Лист3!$B$1:$B$8</c:f>
              <c:numCache>
                <c:formatCode>General</c:formatCode>
                <c:ptCount val="8"/>
                <c:pt idx="0">
                  <c:v>12</c:v>
                </c:pt>
                <c:pt idx="1">
                  <c:v>14</c:v>
                </c:pt>
                <c:pt idx="2">
                  <c:v>20</c:v>
                </c:pt>
                <c:pt idx="3">
                  <c:v>24</c:v>
                </c:pt>
                <c:pt idx="4">
                  <c:v>18</c:v>
                </c:pt>
                <c:pt idx="5">
                  <c:v>16</c:v>
                </c:pt>
                <c:pt idx="6">
                  <c:v>12</c:v>
                </c:pt>
                <c:pt idx="7">
                  <c:v>4</c:v>
                </c:pt>
              </c:numCache>
            </c:numRef>
          </c:val>
        </c:ser>
        <c:shape val="cylinder"/>
        <c:axId val="142668928"/>
        <c:axId val="142670464"/>
        <c:axId val="0"/>
      </c:bar3DChart>
      <c:catAx>
        <c:axId val="142668928"/>
        <c:scaling>
          <c:orientation val="minMax"/>
        </c:scaling>
        <c:axPos val="b"/>
        <c:numFmt formatCode="General" sourceLinked="1"/>
        <c:tickLblPos val="low"/>
        <c:spPr>
          <a:ln w="453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391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42670464"/>
        <c:crosses val="autoZero"/>
        <c:auto val="1"/>
        <c:lblAlgn val="ctr"/>
        <c:lblOffset val="100"/>
        <c:tickLblSkip val="1"/>
        <c:tickMarkSkip val="1"/>
      </c:catAx>
      <c:valAx>
        <c:axId val="142670464"/>
        <c:scaling>
          <c:orientation val="minMax"/>
        </c:scaling>
        <c:axPos val="l"/>
        <c:majorGridlines>
          <c:spPr>
            <a:ln w="4533">
              <a:solidFill>
                <a:srgbClr val="000000"/>
              </a:solidFill>
              <a:prstDash val="solid"/>
            </a:ln>
          </c:spPr>
        </c:majorGridlines>
        <c:minorGridlines>
          <c:spPr>
            <a:ln w="4533">
              <a:solidFill>
                <a:srgbClr val="000000"/>
              </a:solidFill>
              <a:prstDash val="solid"/>
            </a:ln>
          </c:spPr>
        </c:minorGridlines>
        <c:numFmt formatCode="General" sourceLinked="1"/>
        <c:tickLblPos val="nextTo"/>
        <c:spPr>
          <a:ln w="453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2391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42668928"/>
        <c:crosses val="autoZero"/>
        <c:crossBetween val="between"/>
      </c:valAx>
      <c:spPr>
        <a:noFill/>
        <a:ln w="36262">
          <a:noFill/>
        </a:ln>
      </c:spPr>
    </c:plotArea>
    <c:legend>
      <c:legendPos val="r"/>
      <c:layout>
        <c:manualLayout>
          <c:xMode val="edge"/>
          <c:yMode val="edge"/>
          <c:x val="0.8332878390201226"/>
          <c:y val="0.39719386369807258"/>
          <c:w val="0.13178510498687671"/>
          <c:h val="0.11940537605213151"/>
        </c:manualLayout>
      </c:layout>
      <c:spPr>
        <a:solidFill>
          <a:srgbClr val="FFFFFF"/>
        </a:solidFill>
        <a:ln w="4533">
          <a:solidFill>
            <a:srgbClr val="000000"/>
          </a:solidFill>
          <a:prstDash val="solid"/>
        </a:ln>
      </c:spPr>
      <c:txPr>
        <a:bodyPr/>
        <a:lstStyle/>
        <a:p>
          <a:pPr>
            <a:defRPr sz="2199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4533">
      <a:solidFill>
        <a:srgbClr val="000000"/>
      </a:solidFill>
      <a:prstDash val="solid"/>
    </a:ln>
  </c:spPr>
  <c:txPr>
    <a:bodyPr/>
    <a:lstStyle/>
    <a:p>
      <a:pPr>
        <a:defRPr sz="2391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9.6715328467153472E-2"/>
          <c:y val="0.19435736677115986"/>
          <c:w val="0.86861313868613221"/>
          <c:h val="0.60188087774294652"/>
        </c:manualLayout>
      </c:layout>
      <c:scatterChart>
        <c:scatterStyle val="lineMarker"/>
        <c:ser>
          <c:idx val="0"/>
          <c:order val="0"/>
          <c:spPr>
            <a:ln w="8761">
              <a:solidFill>
                <a:srgbClr val="000080"/>
              </a:solidFill>
              <a:prstDash val="solid"/>
            </a:ln>
          </c:spPr>
          <c:marker>
            <c:symbol val="diamond"/>
            <c:size val="3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Лист2!$A$1:$A$9</c:f>
              <c:numCache>
                <c:formatCode>General</c:formatCode>
                <c:ptCount val="9"/>
                <c:pt idx="0">
                  <c:v>2</c:v>
                </c:pt>
                <c:pt idx="1">
                  <c:v>5</c:v>
                </c:pt>
                <c:pt idx="2">
                  <c:v>7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Лист2!$B$1:$B$9</c:f>
              <c:numCache>
                <c:formatCode>General</c:formatCode>
                <c:ptCount val="9"/>
                <c:pt idx="0">
                  <c:v>1</c:v>
                </c:pt>
                <c:pt idx="1">
                  <c:v>5</c:v>
                </c:pt>
                <c:pt idx="2">
                  <c:v>2</c:v>
                </c:pt>
                <c:pt idx="3">
                  <c:v>5</c:v>
                </c:pt>
                <c:pt idx="4">
                  <c:v>6</c:v>
                </c:pt>
                <c:pt idx="5">
                  <c:v>5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</c:numCache>
            </c:numRef>
          </c:yVal>
        </c:ser>
        <c:axId val="127698816"/>
        <c:axId val="127705472"/>
      </c:scatterChart>
      <c:valAx>
        <c:axId val="127698816"/>
        <c:scaling>
          <c:orientation val="minMax"/>
        </c:scaling>
        <c:axPos val="b"/>
        <c:majorGridlines>
          <c:spPr>
            <a:ln w="2190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sz="1800" dirty="0" smtClean="0"/>
                  <a:t>сутки</a:t>
                </a:r>
                <a:endParaRPr lang="ru-RU" sz="1800" dirty="0"/>
              </a:p>
            </c:rich>
          </c:tx>
          <c:layout>
            <c:manualLayout>
              <c:xMode val="edge"/>
              <c:yMode val="edge"/>
              <c:x val="0.45255474452554745"/>
              <c:y val="0.89341692789968563"/>
            </c:manualLayout>
          </c:layout>
          <c:spPr>
            <a:noFill/>
            <a:ln w="17522">
              <a:noFill/>
            </a:ln>
          </c:spPr>
        </c:title>
        <c:numFmt formatCode="General" sourceLinked="1"/>
        <c:tickLblPos val="nextTo"/>
        <c:spPr>
          <a:ln w="219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5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7705472"/>
        <c:crosses val="autoZero"/>
        <c:crossBetween val="midCat"/>
      </c:valAx>
      <c:valAx>
        <c:axId val="127705472"/>
        <c:scaling>
          <c:orientation val="minMax"/>
        </c:scaling>
        <c:axPos val="l"/>
        <c:majorGridlines>
          <c:spPr>
            <a:ln w="2190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65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/>
                  <a:t>Частота</a:t>
                </a:r>
              </a:p>
            </c:rich>
          </c:tx>
          <c:layout>
            <c:manualLayout>
              <c:xMode val="edge"/>
              <c:yMode val="edge"/>
              <c:x val="2.007299270073E-2"/>
              <c:y val="0.40752351097178685"/>
            </c:manualLayout>
          </c:layout>
          <c:spPr>
            <a:noFill/>
            <a:ln w="17522">
              <a:noFill/>
            </a:ln>
          </c:spPr>
        </c:title>
        <c:numFmt formatCode="General" sourceLinked="1"/>
        <c:tickLblPos val="nextTo"/>
        <c:spPr>
          <a:ln w="219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5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7698816"/>
        <c:crosses val="autoZero"/>
        <c:crossBetween val="midCat"/>
      </c:valAx>
      <c:spPr>
        <a:solidFill>
          <a:srgbClr val="C0C0C0"/>
        </a:solidFill>
        <a:ln w="8761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2190">
      <a:solidFill>
        <a:srgbClr val="000000"/>
      </a:solidFill>
      <a:prstDash val="solid"/>
    </a:ln>
  </c:spPr>
  <c:txPr>
    <a:bodyPr/>
    <a:lstStyle/>
    <a:p>
      <a:pPr>
        <a:defRPr sz="65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90F5E-2B7D-4F7B-AC5A-DA350CD3BC73}" type="datetimeFigureOut">
              <a:rPr lang="ru-RU" smtClean="0"/>
              <a:pPr/>
              <a:t>14.10.2016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84529-4D4B-4169-A999-6A958734AD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638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39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39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1639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39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639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3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39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D01CCE6-0E65-4C70-BAA9-686ADCF5D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78415-18E2-4DF9-8130-322604092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E9CE3-D309-4131-BE30-DF7F30E69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301625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85FBD4FE-9D3B-49DF-896E-6C3935F8F0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1CCE6-0E65-4C70-BAA9-686ADCF5D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CF184-D972-4FAE-AD26-1806121B3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8920A-A35E-4B82-BD05-F934A201E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E7821-2357-4155-8705-6D2BE01A1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C3A52-BAF8-49F9-8BE4-966C8E577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DADC0-5EFB-4901-A17C-077CFA3E8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52AB4-1A05-4028-B529-FBBB97369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93118-9F99-40F4-AC42-CE4625C0C3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301625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85FBD4FE-9D3B-49DF-896E-6C3935F8F0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C0FA0-8042-4EAF-92B7-30ED67DE89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78415-18E2-4DF9-8130-322604092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E9CE3-D309-4131-BE30-DF7F30E69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>
    <p:diamond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3DF3836F-85A2-46DC-942B-0C93F748CC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5FBD4FE-9D3B-49DF-896E-6C3935F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41900DFD-4AE1-47CD-B0C5-CA59702C8A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27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2791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92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93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B793370-2C02-412B-BBBE-7D6754AB1F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75A81-B516-4AB8-9BC1-78263EDFA9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576E9-FBDA-45A5-ABC1-1AB9DFEDF1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ADF18-3CF8-45E8-97F1-BE143C714F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41900DFD-4AE1-47CD-B0C5-CA59702C8A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58C9D-13F5-40B6-B81B-A62E87DB1B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C2673-9E8A-43AF-8FD2-2F05C8FFA3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9FE3D-16B0-43DD-AFB6-E11BF82506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86A68-35BF-42EE-A887-ECEFB5ABF0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EDAC9-339B-4A6F-9545-C9048A0083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9E213-66B2-47FF-BD6F-57625C98CF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FA30A-21DC-46DB-B9A8-6FAF39F88E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2A6EAF-3B74-460B-A4DA-86295D8EAF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C73A0-FB92-47C3-9091-F32CA35340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96AD4-F075-463E-AF45-8B037881C1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1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Группа 29"/>
          <p:cNvGrpSpPr>
            <a:grpSpLocks/>
          </p:cNvGrpSpPr>
          <p:nvPr/>
        </p:nvGrpSpPr>
        <p:grpSpPr bwMode="auto">
          <a:xfrm>
            <a:off x="142875" y="271463"/>
            <a:ext cx="3429000" cy="1585912"/>
            <a:chOff x="120651" y="280987"/>
            <a:chExt cx="4845049" cy="2030413"/>
          </a:xfrm>
        </p:grpSpPr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120651" y="280987"/>
              <a:ext cx="3862388" cy="1758954"/>
              <a:chOff x="76" y="177"/>
              <a:chExt cx="2433" cy="1108"/>
            </a:xfrm>
          </p:grpSpPr>
          <p:sp>
            <p:nvSpPr>
              <p:cNvPr id="19" name="Freeform 9"/>
              <p:cNvSpPr>
                <a:spLocks/>
              </p:cNvSpPr>
              <p:nvPr userDrawn="1"/>
            </p:nvSpPr>
            <p:spPr bwMode="auto">
              <a:xfrm>
                <a:off x="176" y="177"/>
                <a:ext cx="2251" cy="1018"/>
              </a:xfrm>
              <a:custGeom>
                <a:avLst/>
                <a:gdLst/>
                <a:ahLst/>
                <a:cxnLst>
                  <a:cxn ang="0">
                    <a:pos x="794" y="395"/>
                  </a:cxn>
                  <a:cxn ang="0">
                    <a:pos x="710" y="318"/>
                  </a:cxn>
                  <a:cxn ang="0">
                    <a:pos x="556" y="210"/>
                  </a:cxn>
                  <a:cxn ang="0">
                    <a:pos x="71" y="0"/>
                  </a:cxn>
                  <a:cxn ang="0">
                    <a:pos x="23" y="20"/>
                  </a:cxn>
                  <a:cxn ang="0">
                    <a:pos x="0" y="83"/>
                  </a:cxn>
                  <a:cxn ang="0">
                    <a:pos x="28" y="155"/>
                  </a:cxn>
                  <a:cxn ang="0">
                    <a:pos x="570" y="409"/>
                  </a:cxn>
                  <a:cxn ang="0">
                    <a:pos x="689" y="393"/>
                  </a:cxn>
                  <a:cxn ang="0">
                    <a:pos x="785" y="414"/>
                  </a:cxn>
                  <a:cxn ang="0">
                    <a:pos x="794" y="395"/>
                  </a:cxn>
                  <a:cxn ang="0">
                    <a:pos x="794" y="395"/>
                  </a:cxn>
                </a:cxnLst>
                <a:rect l="0" t="0" r="r" b="b"/>
                <a:pathLst>
                  <a:path w="794" h="414">
                    <a:moveTo>
                      <a:pt x="794" y="395"/>
                    </a:moveTo>
                    <a:lnTo>
                      <a:pt x="710" y="318"/>
                    </a:lnTo>
                    <a:lnTo>
                      <a:pt x="556" y="210"/>
                    </a:lnTo>
                    <a:lnTo>
                      <a:pt x="71" y="0"/>
                    </a:lnTo>
                    <a:lnTo>
                      <a:pt x="23" y="20"/>
                    </a:lnTo>
                    <a:lnTo>
                      <a:pt x="0" y="83"/>
                    </a:lnTo>
                    <a:lnTo>
                      <a:pt x="28" y="155"/>
                    </a:lnTo>
                    <a:lnTo>
                      <a:pt x="570" y="409"/>
                    </a:lnTo>
                    <a:lnTo>
                      <a:pt x="689" y="393"/>
                    </a:lnTo>
                    <a:lnTo>
                      <a:pt x="785" y="414"/>
                    </a:lnTo>
                    <a:lnTo>
                      <a:pt x="794" y="395"/>
                    </a:lnTo>
                    <a:lnTo>
                      <a:pt x="794" y="395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0"/>
              <p:cNvSpPr>
                <a:spLocks/>
              </p:cNvSpPr>
              <p:nvPr userDrawn="1"/>
            </p:nvSpPr>
            <p:spPr bwMode="auto">
              <a:xfrm>
                <a:off x="166" y="261"/>
                <a:ext cx="2244" cy="1004"/>
              </a:xfrm>
              <a:custGeom>
                <a:avLst/>
                <a:gdLst/>
                <a:ahLst/>
                <a:cxnLst>
                  <a:cxn ang="0">
                    <a:pos x="137" y="0"/>
                  </a:cxn>
                  <a:cxn ang="0">
                    <a:pos x="1331" y="519"/>
                  </a:cxn>
                  <a:cxn ang="0">
                    <a:pos x="1428" y="638"/>
                  </a:cxn>
                  <a:cxn ang="0">
                    <a:pos x="1586" y="792"/>
                  </a:cxn>
                  <a:cxn ang="0">
                    <a:pos x="1565" y="821"/>
                  </a:cxn>
                  <a:cxn ang="0">
                    <a:pos x="1350" y="787"/>
                  </a:cxn>
                  <a:cxn ang="0">
                    <a:pos x="1145" y="811"/>
                  </a:cxn>
                  <a:cxn ang="0">
                    <a:pos x="42" y="298"/>
                  </a:cxn>
                  <a:cxn ang="0">
                    <a:pos x="0" y="150"/>
                  </a:cxn>
                  <a:cxn ang="0">
                    <a:pos x="46" y="32"/>
                  </a:cxn>
                  <a:cxn ang="0">
                    <a:pos x="137" y="0"/>
                  </a:cxn>
                  <a:cxn ang="0">
                    <a:pos x="137" y="0"/>
                  </a:cxn>
                </a:cxnLst>
                <a:rect l="0" t="0" r="r" b="b"/>
                <a:pathLst>
                  <a:path w="1586" h="821">
                    <a:moveTo>
                      <a:pt x="137" y="0"/>
                    </a:moveTo>
                    <a:lnTo>
                      <a:pt x="1331" y="519"/>
                    </a:lnTo>
                    <a:lnTo>
                      <a:pt x="1428" y="638"/>
                    </a:lnTo>
                    <a:lnTo>
                      <a:pt x="1586" y="792"/>
                    </a:lnTo>
                    <a:lnTo>
                      <a:pt x="1565" y="821"/>
                    </a:lnTo>
                    <a:lnTo>
                      <a:pt x="1350" y="787"/>
                    </a:lnTo>
                    <a:lnTo>
                      <a:pt x="1145" y="811"/>
                    </a:lnTo>
                    <a:lnTo>
                      <a:pt x="42" y="298"/>
                    </a:lnTo>
                    <a:lnTo>
                      <a:pt x="0" y="150"/>
                    </a:lnTo>
                    <a:lnTo>
                      <a:pt x="46" y="32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1"/>
              <p:cNvSpPr>
                <a:spLocks/>
              </p:cNvSpPr>
              <p:nvPr userDrawn="1"/>
            </p:nvSpPr>
            <p:spPr bwMode="auto">
              <a:xfrm>
                <a:off x="474" y="343"/>
                <a:ext cx="1488" cy="917"/>
              </a:xfrm>
              <a:custGeom>
                <a:avLst/>
                <a:gdLst/>
                <a:ahLst/>
                <a:cxnLst>
                  <a:cxn ang="0">
                    <a:pos x="0" y="325"/>
                  </a:cxn>
                  <a:cxn ang="0">
                    <a:pos x="922" y="747"/>
                  </a:cxn>
                  <a:cxn ang="0">
                    <a:pos x="939" y="534"/>
                  </a:cxn>
                  <a:cxn ang="0">
                    <a:pos x="1049" y="422"/>
                  </a:cxn>
                  <a:cxn ang="0">
                    <a:pos x="78" y="0"/>
                  </a:cxn>
                  <a:cxn ang="0">
                    <a:pos x="0" y="127"/>
                  </a:cxn>
                  <a:cxn ang="0">
                    <a:pos x="0" y="325"/>
                  </a:cxn>
                  <a:cxn ang="0">
                    <a:pos x="0" y="325"/>
                  </a:cxn>
                </a:cxnLst>
                <a:rect l="0" t="0" r="r" b="b"/>
                <a:pathLst>
                  <a:path w="1049" h="747">
                    <a:moveTo>
                      <a:pt x="0" y="325"/>
                    </a:moveTo>
                    <a:lnTo>
                      <a:pt x="922" y="747"/>
                    </a:lnTo>
                    <a:lnTo>
                      <a:pt x="939" y="534"/>
                    </a:lnTo>
                    <a:lnTo>
                      <a:pt x="1049" y="422"/>
                    </a:lnTo>
                    <a:lnTo>
                      <a:pt x="78" y="0"/>
                    </a:lnTo>
                    <a:lnTo>
                      <a:pt x="0" y="127"/>
                    </a:lnTo>
                    <a:lnTo>
                      <a:pt x="0" y="325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6" name="Group 12"/>
              <p:cNvGrpSpPr>
                <a:grpSpLocks/>
              </p:cNvGrpSpPr>
              <p:nvPr userDrawn="1"/>
            </p:nvGrpSpPr>
            <p:grpSpPr bwMode="auto">
              <a:xfrm>
                <a:off x="76" y="189"/>
                <a:ext cx="2433" cy="1096"/>
                <a:chOff x="76" y="189"/>
                <a:chExt cx="2433" cy="1096"/>
              </a:xfrm>
            </p:grpSpPr>
            <p:sp>
              <p:nvSpPr>
                <p:cNvPr id="23" name="Freeform 13"/>
                <p:cNvSpPr>
                  <a:spLocks/>
                </p:cNvSpPr>
                <p:nvPr userDrawn="1"/>
              </p:nvSpPr>
              <p:spPr bwMode="auto">
                <a:xfrm>
                  <a:off x="2005" y="934"/>
                  <a:ext cx="212" cy="215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4" name="Freeform 14"/>
                <p:cNvSpPr>
                  <a:spLocks/>
                </p:cNvSpPr>
                <p:nvPr userDrawn="1"/>
              </p:nvSpPr>
              <p:spPr bwMode="auto">
                <a:xfrm>
                  <a:off x="76" y="189"/>
                  <a:ext cx="2433" cy="1096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" name="Freeform 15"/>
                <p:cNvSpPr>
                  <a:spLocks/>
                </p:cNvSpPr>
                <p:nvPr userDrawn="1"/>
              </p:nvSpPr>
              <p:spPr bwMode="auto">
                <a:xfrm>
                  <a:off x="325" y="189"/>
                  <a:ext cx="1687" cy="585"/>
                </a:xfrm>
                <a:custGeom>
                  <a:avLst/>
                  <a:gdLst/>
                  <a:ahLst/>
                  <a:cxnLst>
                    <a:cxn ang="0">
                      <a:pos x="100" y="0"/>
                    </a:cxn>
                    <a:cxn ang="0">
                      <a:pos x="1190" y="490"/>
                    </a:cxn>
                    <a:cxn ang="0">
                      <a:pos x="1076" y="500"/>
                    </a:cxn>
                    <a:cxn ang="0">
                      <a:pos x="0" y="27"/>
                    </a:cxn>
                    <a:cxn ang="0">
                      <a:pos x="100" y="0"/>
                    </a:cxn>
                    <a:cxn ang="0">
                      <a:pos x="100" y="0"/>
                    </a:cxn>
                  </a:cxnLst>
                  <a:rect l="0" t="0" r="r" b="b"/>
                  <a:pathLst>
                    <a:path w="1190" h="500">
                      <a:moveTo>
                        <a:pt x="100" y="0"/>
                      </a:moveTo>
                      <a:lnTo>
                        <a:pt x="1190" y="490"/>
                      </a:lnTo>
                      <a:lnTo>
                        <a:pt x="1076" y="500"/>
                      </a:lnTo>
                      <a:lnTo>
                        <a:pt x="0" y="27"/>
                      </a:lnTo>
                      <a:lnTo>
                        <a:pt x="100" y="0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Freeform 16"/>
                <p:cNvSpPr>
                  <a:spLocks/>
                </p:cNvSpPr>
                <p:nvPr userDrawn="1"/>
              </p:nvSpPr>
              <p:spPr bwMode="auto">
                <a:xfrm>
                  <a:off x="409" y="250"/>
                  <a:ext cx="226" cy="411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" name="Freeform 17"/>
                <p:cNvSpPr>
                  <a:spLocks/>
                </p:cNvSpPr>
                <p:nvPr userDrawn="1"/>
              </p:nvSpPr>
              <p:spPr bwMode="auto">
                <a:xfrm>
                  <a:off x="846" y="533"/>
                  <a:ext cx="691" cy="366"/>
                </a:xfrm>
                <a:custGeom>
                  <a:avLst/>
                  <a:gdLst/>
                  <a:ahLst/>
                  <a:cxnLst>
                    <a:cxn ang="0">
                      <a:pos x="14" y="34"/>
                    </a:cxn>
                    <a:cxn ang="0">
                      <a:pos x="160" y="66"/>
                    </a:cxn>
                    <a:cxn ang="0">
                      <a:pos x="324" y="137"/>
                    </a:cxn>
                    <a:cxn ang="0">
                      <a:pos x="440" y="243"/>
                    </a:cxn>
                    <a:cxn ang="0">
                      <a:pos x="326" y="230"/>
                    </a:cxn>
                    <a:cxn ang="0">
                      <a:pos x="139" y="146"/>
                    </a:cxn>
                    <a:cxn ang="0">
                      <a:pos x="50" y="80"/>
                    </a:cxn>
                    <a:cxn ang="0">
                      <a:pos x="107" y="163"/>
                    </a:cxn>
                    <a:cxn ang="0">
                      <a:pos x="272" y="270"/>
                    </a:cxn>
                    <a:cxn ang="0">
                      <a:pos x="466" y="296"/>
                    </a:cxn>
                    <a:cxn ang="0">
                      <a:pos x="489" y="224"/>
                    </a:cxn>
                    <a:cxn ang="0">
                      <a:pos x="394" y="120"/>
                    </a:cxn>
                    <a:cxn ang="0">
                      <a:pos x="170" y="17"/>
                    </a:cxn>
                    <a:cxn ang="0">
                      <a:pos x="0" y="0"/>
                    </a:cxn>
                    <a:cxn ang="0">
                      <a:pos x="14" y="34"/>
                    </a:cxn>
                    <a:cxn ang="0">
                      <a:pos x="14" y="34"/>
                    </a:cxn>
                  </a:cxnLst>
                  <a:rect l="0" t="0" r="r" b="b"/>
                  <a:pathLst>
                    <a:path w="489" h="296">
                      <a:moveTo>
                        <a:pt x="14" y="34"/>
                      </a:moveTo>
                      <a:lnTo>
                        <a:pt x="160" y="66"/>
                      </a:lnTo>
                      <a:lnTo>
                        <a:pt x="324" y="137"/>
                      </a:lnTo>
                      <a:lnTo>
                        <a:pt x="440" y="243"/>
                      </a:lnTo>
                      <a:lnTo>
                        <a:pt x="326" y="230"/>
                      </a:lnTo>
                      <a:lnTo>
                        <a:pt x="139" y="146"/>
                      </a:lnTo>
                      <a:lnTo>
                        <a:pt x="50" y="80"/>
                      </a:lnTo>
                      <a:lnTo>
                        <a:pt x="107" y="163"/>
                      </a:lnTo>
                      <a:lnTo>
                        <a:pt x="272" y="270"/>
                      </a:lnTo>
                      <a:lnTo>
                        <a:pt x="466" y="296"/>
                      </a:lnTo>
                      <a:lnTo>
                        <a:pt x="489" y="224"/>
                      </a:lnTo>
                      <a:lnTo>
                        <a:pt x="394" y="120"/>
                      </a:lnTo>
                      <a:lnTo>
                        <a:pt x="170" y="17"/>
                      </a:lnTo>
                      <a:lnTo>
                        <a:pt x="0" y="0"/>
                      </a:lnTo>
                      <a:lnTo>
                        <a:pt x="14" y="34"/>
                      </a:lnTo>
                      <a:lnTo>
                        <a:pt x="14" y="3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4077441" y="1931333"/>
              <a:ext cx="888259" cy="380067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280" y="144"/>
                </a:cxn>
                <a:cxn ang="0">
                  <a:pos x="448" y="16"/>
                </a:cxn>
                <a:cxn ang="0">
                  <a:pos x="560" y="240"/>
                </a:cxn>
              </a:cxnLst>
              <a:rect l="0" t="0" r="r" b="b"/>
              <a:pathLst>
                <a:path w="560" h="240">
                  <a:moveTo>
                    <a:pt x="0" y="32"/>
                  </a:moveTo>
                  <a:cubicBezTo>
                    <a:pt x="102" y="89"/>
                    <a:pt x="205" y="147"/>
                    <a:pt x="280" y="144"/>
                  </a:cubicBezTo>
                  <a:cubicBezTo>
                    <a:pt x="355" y="141"/>
                    <a:pt x="401" y="0"/>
                    <a:pt x="448" y="16"/>
                  </a:cubicBezTo>
                  <a:cubicBezTo>
                    <a:pt x="495" y="32"/>
                    <a:pt x="541" y="201"/>
                    <a:pt x="560" y="240"/>
                  </a:cubicBezTo>
                </a:path>
              </a:pathLst>
            </a:custGeom>
            <a:noFill/>
            <a:ln w="114300" cmpd="sng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5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9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4286250" y="0"/>
            <a:ext cx="3786188" cy="357188"/>
          </a:xfrm>
        </p:spPr>
        <p:txBody>
          <a:bodyPr/>
          <a:lstStyle>
            <a:lvl1pPr algn="l"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30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D01CCE6-0E65-4C70-BAA9-686ADCF5D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3C515-D4C3-4D7D-B796-EB82E8F70E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2F849-476A-45A4-8833-96C6B5A5D6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CC818-84F6-48BD-A29D-D2250597A7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15DAF-0BE5-4787-8395-A841C40D96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0646E-DE11-42FB-BF84-723798D030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6AD-0690-4631-9826-4DDB86ABBD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E34460-AF31-46E1-8D4B-735D1D6FC5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D0754-F6E9-4BD9-BC46-24B9AB6386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275B0-BB63-4939-BD70-EBB6E1147A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CF184-D972-4FAE-AD26-1806121B3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650" y="2133600"/>
            <a:ext cx="2984500" cy="244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92550" y="2133600"/>
            <a:ext cx="2984500" cy="244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7488" y="0"/>
            <a:ext cx="2057400" cy="458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0"/>
            <a:ext cx="6019800" cy="458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8920A-A35E-4B82-BD05-F934A201E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5FBD4FE-9D3B-49DF-896E-6C3935F8F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574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57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AB6EE-8F2C-4C61-B7EA-A7CBEF509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FFDB7-94F6-4B69-AC04-582A06D15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E6CB7-D9DA-47F3-B3A7-C1FC67BD1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503F0-166B-4F04-B706-CECE368BE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63EB9-FE95-47D0-8AA6-33636F175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516E7-8EEC-44F2-AB97-07F771157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5A154-C269-472B-BE69-399AEACFC5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C2AE0-B646-4556-A517-48CA3C1FE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D7FE5-F174-41D8-BDD5-DC067AA4A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E7821-2357-4155-8705-6D2BE01A1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5BC1B-40E6-4DED-901A-DA02C3837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1CA24-F98C-4A50-BAF2-F88D85C36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A0FAC-AE55-4398-BCF6-BE3A0258C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27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2791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92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93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B793370-2C02-412B-BBBE-7D6754AB1F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75A81-B516-4AB8-9BC1-78263EDFA9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576E9-FBDA-45A5-ABC1-1AB9DFEDF1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ADF18-3CF8-45E8-97F1-BE143C714F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58C9D-13F5-40B6-B81B-A62E87DB1B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C2673-9E8A-43AF-8FD2-2F05C8FFA3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9FE3D-16B0-43DD-AFB6-E11BF82506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C3A52-BAF8-49F9-8BE4-966C8E577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86A68-35BF-42EE-A887-ECEFB5ABF0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EDAC9-339B-4A6F-9545-C9048A0083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9E213-66B2-47FF-BD6F-57625C98CF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FA30A-21DC-46DB-B9A8-6FAF39F88E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2A6EAF-3B74-460B-A4DA-86295D8EAF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C73A0-FB92-47C3-9091-F32CA35340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96AD4-F075-463E-AF45-8B037881C1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3C515-D4C3-4D7D-B796-EB82E8F70E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2F849-476A-45A4-8833-96C6B5A5D6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CC818-84F6-48BD-A29D-D2250597A7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CF184-D972-4FAE-AD26-1806121B3A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DADC0-5EFB-4901-A17C-077CFA3E8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15DAF-0BE5-4787-8395-A841C40D96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0646E-DE11-42FB-BF84-723798D030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6AD-0690-4631-9826-4DDB86ABBD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E34460-AF31-46E1-8D4B-735D1D6FC5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D0754-F6E9-4BD9-BC46-24B9AB6386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275B0-BB63-4939-BD70-EBB6E1147A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27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2791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92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2793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B793370-2C02-412B-BBBE-7D6754AB1F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75A81-B516-4AB8-9BC1-78263EDFA9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576E9-FBDA-45A5-ABC1-1AB9DFEDF1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ADF18-3CF8-45E8-97F1-BE143C714F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52AB4-1A05-4028-B529-FBBB97369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58C9D-13F5-40B6-B81B-A62E87DB1B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C2673-9E8A-43AF-8FD2-2F05C8FFA3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9FE3D-16B0-43DD-AFB6-E11BF82506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86A68-35BF-42EE-A887-ECEFB5ABF0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EDAC9-339B-4A6F-9545-C9048A0083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9E213-66B2-47FF-BD6F-57625C98CF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FA30A-21DC-46DB-B9A8-6FAF39F88E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2A6EAF-3B74-460B-A4DA-86295D8EAF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C73A0-FB92-47C3-9091-F32CA35340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96AD4-F075-463E-AF45-8B037881C1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93118-9F99-40F4-AC42-CE4625C0C3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3C515-D4C3-4D7D-B796-EB82E8F70E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2F849-476A-45A4-8833-96C6B5A5D6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CC818-84F6-48BD-A29D-D2250597A7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15DAF-0BE5-4787-8395-A841C40D96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0646E-DE11-42FB-BF84-723798D030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6AD-0690-4631-9826-4DDB86ABBD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E34460-AF31-46E1-8D4B-735D1D6FC5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D0754-F6E9-4BD9-BC46-24B9AB6386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275B0-BB63-4939-BD70-EBB6E1147A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C0FA0-8042-4EAF-92B7-30ED67DE89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78415-18E2-4DF9-8130-322604092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E9CE3-D309-4131-BE30-DF7F30E69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5C1F9-76B9-4896-9FE8-FFE95E76E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01CCE6-0E65-4C70-BAA9-686ADCF5DF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6CF184-D972-4FAE-AD26-1806121B3A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E8920A-A35E-4B82-BD05-F934A201E6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8920A-A35E-4B82-BD05-F934A201E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8E7821-2357-4155-8705-6D2BE01A12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DC3A52-BAF8-49F9-8BE4-966C8E577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1DADC0-5EFB-4901-A17C-077CFA3E87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152AB4-1A05-4028-B529-FBBB97369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F93118-9F99-40F4-AC42-CE4625C0C3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EC0FA0-8042-4EAF-92B7-30ED67DE89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F78415-18E2-4DF9-8130-322604092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CE9CE3-D309-4131-BE30-DF7F30E69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0B5C1F9-76B9-4896-9FE8-FFE95E76E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0005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7165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29200" y="177165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029200" y="390525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041400" y="61579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05200" y="61579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934200" y="61579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0B5C1F9-76B9-4896-9FE8-FFE95E76E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E7821-2357-4155-8705-6D2BE01A12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0B5C1F9-76B9-4896-9FE8-FFE95E76E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3DF3836F-85A2-46DC-942B-0C93F748CC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C3A52-BAF8-49F9-8BE4-966C8E577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advClick="0">
    <p:pull dir="u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DADC0-5EFB-4901-A17C-077CFA3E8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 algn="r" eaLnBrk="1" latinLnBrk="0" hangingPunct="1"/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638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39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39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1639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39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639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39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639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1639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52AB4-1A05-4028-B529-FBBB97369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93118-9F99-40F4-AC42-CE4625C0C3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1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Группа 29"/>
          <p:cNvGrpSpPr>
            <a:grpSpLocks/>
          </p:cNvGrpSpPr>
          <p:nvPr/>
        </p:nvGrpSpPr>
        <p:grpSpPr bwMode="auto">
          <a:xfrm>
            <a:off x="142875" y="271463"/>
            <a:ext cx="3429000" cy="1585912"/>
            <a:chOff x="120651" y="280987"/>
            <a:chExt cx="4845049" cy="2030413"/>
          </a:xfrm>
        </p:grpSpPr>
        <p:grpSp>
          <p:nvGrpSpPr>
            <p:cNvPr id="9" name="Group 8"/>
            <p:cNvGrpSpPr>
              <a:grpSpLocks/>
            </p:cNvGrpSpPr>
            <p:nvPr/>
          </p:nvGrpSpPr>
          <p:grpSpPr bwMode="auto">
            <a:xfrm>
              <a:off x="120651" y="280987"/>
              <a:ext cx="3862388" cy="1758954"/>
              <a:chOff x="76" y="177"/>
              <a:chExt cx="2433" cy="1108"/>
            </a:xfrm>
          </p:grpSpPr>
          <p:sp>
            <p:nvSpPr>
              <p:cNvPr id="19" name="Freeform 9"/>
              <p:cNvSpPr>
                <a:spLocks/>
              </p:cNvSpPr>
              <p:nvPr userDrawn="1"/>
            </p:nvSpPr>
            <p:spPr bwMode="auto">
              <a:xfrm>
                <a:off x="176" y="177"/>
                <a:ext cx="2251" cy="1018"/>
              </a:xfrm>
              <a:custGeom>
                <a:avLst/>
                <a:gdLst/>
                <a:ahLst/>
                <a:cxnLst>
                  <a:cxn ang="0">
                    <a:pos x="794" y="395"/>
                  </a:cxn>
                  <a:cxn ang="0">
                    <a:pos x="710" y="318"/>
                  </a:cxn>
                  <a:cxn ang="0">
                    <a:pos x="556" y="210"/>
                  </a:cxn>
                  <a:cxn ang="0">
                    <a:pos x="71" y="0"/>
                  </a:cxn>
                  <a:cxn ang="0">
                    <a:pos x="23" y="20"/>
                  </a:cxn>
                  <a:cxn ang="0">
                    <a:pos x="0" y="83"/>
                  </a:cxn>
                  <a:cxn ang="0">
                    <a:pos x="28" y="155"/>
                  </a:cxn>
                  <a:cxn ang="0">
                    <a:pos x="570" y="409"/>
                  </a:cxn>
                  <a:cxn ang="0">
                    <a:pos x="689" y="393"/>
                  </a:cxn>
                  <a:cxn ang="0">
                    <a:pos x="785" y="414"/>
                  </a:cxn>
                  <a:cxn ang="0">
                    <a:pos x="794" y="395"/>
                  </a:cxn>
                  <a:cxn ang="0">
                    <a:pos x="794" y="395"/>
                  </a:cxn>
                </a:cxnLst>
                <a:rect l="0" t="0" r="r" b="b"/>
                <a:pathLst>
                  <a:path w="794" h="414">
                    <a:moveTo>
                      <a:pt x="794" y="395"/>
                    </a:moveTo>
                    <a:lnTo>
                      <a:pt x="710" y="318"/>
                    </a:lnTo>
                    <a:lnTo>
                      <a:pt x="556" y="210"/>
                    </a:lnTo>
                    <a:lnTo>
                      <a:pt x="71" y="0"/>
                    </a:lnTo>
                    <a:lnTo>
                      <a:pt x="23" y="20"/>
                    </a:lnTo>
                    <a:lnTo>
                      <a:pt x="0" y="83"/>
                    </a:lnTo>
                    <a:lnTo>
                      <a:pt x="28" y="155"/>
                    </a:lnTo>
                    <a:lnTo>
                      <a:pt x="570" y="409"/>
                    </a:lnTo>
                    <a:lnTo>
                      <a:pt x="689" y="393"/>
                    </a:lnTo>
                    <a:lnTo>
                      <a:pt x="785" y="414"/>
                    </a:lnTo>
                    <a:lnTo>
                      <a:pt x="794" y="395"/>
                    </a:lnTo>
                    <a:lnTo>
                      <a:pt x="794" y="395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0"/>
              <p:cNvSpPr>
                <a:spLocks/>
              </p:cNvSpPr>
              <p:nvPr userDrawn="1"/>
            </p:nvSpPr>
            <p:spPr bwMode="auto">
              <a:xfrm>
                <a:off x="166" y="261"/>
                <a:ext cx="2244" cy="1004"/>
              </a:xfrm>
              <a:custGeom>
                <a:avLst/>
                <a:gdLst/>
                <a:ahLst/>
                <a:cxnLst>
                  <a:cxn ang="0">
                    <a:pos x="137" y="0"/>
                  </a:cxn>
                  <a:cxn ang="0">
                    <a:pos x="1331" y="519"/>
                  </a:cxn>
                  <a:cxn ang="0">
                    <a:pos x="1428" y="638"/>
                  </a:cxn>
                  <a:cxn ang="0">
                    <a:pos x="1586" y="792"/>
                  </a:cxn>
                  <a:cxn ang="0">
                    <a:pos x="1565" y="821"/>
                  </a:cxn>
                  <a:cxn ang="0">
                    <a:pos x="1350" y="787"/>
                  </a:cxn>
                  <a:cxn ang="0">
                    <a:pos x="1145" y="811"/>
                  </a:cxn>
                  <a:cxn ang="0">
                    <a:pos x="42" y="298"/>
                  </a:cxn>
                  <a:cxn ang="0">
                    <a:pos x="0" y="150"/>
                  </a:cxn>
                  <a:cxn ang="0">
                    <a:pos x="46" y="32"/>
                  </a:cxn>
                  <a:cxn ang="0">
                    <a:pos x="137" y="0"/>
                  </a:cxn>
                  <a:cxn ang="0">
                    <a:pos x="137" y="0"/>
                  </a:cxn>
                </a:cxnLst>
                <a:rect l="0" t="0" r="r" b="b"/>
                <a:pathLst>
                  <a:path w="1586" h="821">
                    <a:moveTo>
                      <a:pt x="137" y="0"/>
                    </a:moveTo>
                    <a:lnTo>
                      <a:pt x="1331" y="519"/>
                    </a:lnTo>
                    <a:lnTo>
                      <a:pt x="1428" y="638"/>
                    </a:lnTo>
                    <a:lnTo>
                      <a:pt x="1586" y="792"/>
                    </a:lnTo>
                    <a:lnTo>
                      <a:pt x="1565" y="821"/>
                    </a:lnTo>
                    <a:lnTo>
                      <a:pt x="1350" y="787"/>
                    </a:lnTo>
                    <a:lnTo>
                      <a:pt x="1145" y="811"/>
                    </a:lnTo>
                    <a:lnTo>
                      <a:pt x="42" y="298"/>
                    </a:lnTo>
                    <a:lnTo>
                      <a:pt x="0" y="150"/>
                    </a:lnTo>
                    <a:lnTo>
                      <a:pt x="46" y="32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1"/>
              <p:cNvSpPr>
                <a:spLocks/>
              </p:cNvSpPr>
              <p:nvPr userDrawn="1"/>
            </p:nvSpPr>
            <p:spPr bwMode="auto">
              <a:xfrm>
                <a:off x="474" y="343"/>
                <a:ext cx="1488" cy="917"/>
              </a:xfrm>
              <a:custGeom>
                <a:avLst/>
                <a:gdLst/>
                <a:ahLst/>
                <a:cxnLst>
                  <a:cxn ang="0">
                    <a:pos x="0" y="325"/>
                  </a:cxn>
                  <a:cxn ang="0">
                    <a:pos x="922" y="747"/>
                  </a:cxn>
                  <a:cxn ang="0">
                    <a:pos x="939" y="534"/>
                  </a:cxn>
                  <a:cxn ang="0">
                    <a:pos x="1049" y="422"/>
                  </a:cxn>
                  <a:cxn ang="0">
                    <a:pos x="78" y="0"/>
                  </a:cxn>
                  <a:cxn ang="0">
                    <a:pos x="0" y="127"/>
                  </a:cxn>
                  <a:cxn ang="0">
                    <a:pos x="0" y="325"/>
                  </a:cxn>
                  <a:cxn ang="0">
                    <a:pos x="0" y="325"/>
                  </a:cxn>
                </a:cxnLst>
                <a:rect l="0" t="0" r="r" b="b"/>
                <a:pathLst>
                  <a:path w="1049" h="747">
                    <a:moveTo>
                      <a:pt x="0" y="325"/>
                    </a:moveTo>
                    <a:lnTo>
                      <a:pt x="922" y="747"/>
                    </a:lnTo>
                    <a:lnTo>
                      <a:pt x="939" y="534"/>
                    </a:lnTo>
                    <a:lnTo>
                      <a:pt x="1049" y="422"/>
                    </a:lnTo>
                    <a:lnTo>
                      <a:pt x="78" y="0"/>
                    </a:lnTo>
                    <a:lnTo>
                      <a:pt x="0" y="127"/>
                    </a:lnTo>
                    <a:lnTo>
                      <a:pt x="0" y="325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6" name="Group 12"/>
              <p:cNvGrpSpPr>
                <a:grpSpLocks/>
              </p:cNvGrpSpPr>
              <p:nvPr userDrawn="1"/>
            </p:nvGrpSpPr>
            <p:grpSpPr bwMode="auto">
              <a:xfrm>
                <a:off x="76" y="189"/>
                <a:ext cx="2433" cy="1096"/>
                <a:chOff x="76" y="189"/>
                <a:chExt cx="2433" cy="1096"/>
              </a:xfrm>
            </p:grpSpPr>
            <p:sp>
              <p:nvSpPr>
                <p:cNvPr id="23" name="Freeform 13"/>
                <p:cNvSpPr>
                  <a:spLocks/>
                </p:cNvSpPr>
                <p:nvPr userDrawn="1"/>
              </p:nvSpPr>
              <p:spPr bwMode="auto">
                <a:xfrm>
                  <a:off x="2005" y="934"/>
                  <a:ext cx="212" cy="215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4" name="Freeform 14"/>
                <p:cNvSpPr>
                  <a:spLocks/>
                </p:cNvSpPr>
                <p:nvPr userDrawn="1"/>
              </p:nvSpPr>
              <p:spPr bwMode="auto">
                <a:xfrm>
                  <a:off x="76" y="189"/>
                  <a:ext cx="2433" cy="1096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" name="Freeform 15"/>
                <p:cNvSpPr>
                  <a:spLocks/>
                </p:cNvSpPr>
                <p:nvPr userDrawn="1"/>
              </p:nvSpPr>
              <p:spPr bwMode="auto">
                <a:xfrm>
                  <a:off x="325" y="189"/>
                  <a:ext cx="1687" cy="585"/>
                </a:xfrm>
                <a:custGeom>
                  <a:avLst/>
                  <a:gdLst/>
                  <a:ahLst/>
                  <a:cxnLst>
                    <a:cxn ang="0">
                      <a:pos x="100" y="0"/>
                    </a:cxn>
                    <a:cxn ang="0">
                      <a:pos x="1190" y="490"/>
                    </a:cxn>
                    <a:cxn ang="0">
                      <a:pos x="1076" y="500"/>
                    </a:cxn>
                    <a:cxn ang="0">
                      <a:pos x="0" y="27"/>
                    </a:cxn>
                    <a:cxn ang="0">
                      <a:pos x="100" y="0"/>
                    </a:cxn>
                    <a:cxn ang="0">
                      <a:pos x="100" y="0"/>
                    </a:cxn>
                  </a:cxnLst>
                  <a:rect l="0" t="0" r="r" b="b"/>
                  <a:pathLst>
                    <a:path w="1190" h="500">
                      <a:moveTo>
                        <a:pt x="100" y="0"/>
                      </a:moveTo>
                      <a:lnTo>
                        <a:pt x="1190" y="490"/>
                      </a:lnTo>
                      <a:lnTo>
                        <a:pt x="1076" y="500"/>
                      </a:lnTo>
                      <a:lnTo>
                        <a:pt x="0" y="27"/>
                      </a:lnTo>
                      <a:lnTo>
                        <a:pt x="100" y="0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Freeform 16"/>
                <p:cNvSpPr>
                  <a:spLocks/>
                </p:cNvSpPr>
                <p:nvPr userDrawn="1"/>
              </p:nvSpPr>
              <p:spPr bwMode="auto">
                <a:xfrm>
                  <a:off x="409" y="250"/>
                  <a:ext cx="226" cy="411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" name="Freeform 17"/>
                <p:cNvSpPr>
                  <a:spLocks/>
                </p:cNvSpPr>
                <p:nvPr userDrawn="1"/>
              </p:nvSpPr>
              <p:spPr bwMode="auto">
                <a:xfrm>
                  <a:off x="846" y="533"/>
                  <a:ext cx="691" cy="366"/>
                </a:xfrm>
                <a:custGeom>
                  <a:avLst/>
                  <a:gdLst/>
                  <a:ahLst/>
                  <a:cxnLst>
                    <a:cxn ang="0">
                      <a:pos x="14" y="34"/>
                    </a:cxn>
                    <a:cxn ang="0">
                      <a:pos x="160" y="66"/>
                    </a:cxn>
                    <a:cxn ang="0">
                      <a:pos x="324" y="137"/>
                    </a:cxn>
                    <a:cxn ang="0">
                      <a:pos x="440" y="243"/>
                    </a:cxn>
                    <a:cxn ang="0">
                      <a:pos x="326" y="230"/>
                    </a:cxn>
                    <a:cxn ang="0">
                      <a:pos x="139" y="146"/>
                    </a:cxn>
                    <a:cxn ang="0">
                      <a:pos x="50" y="80"/>
                    </a:cxn>
                    <a:cxn ang="0">
                      <a:pos x="107" y="163"/>
                    </a:cxn>
                    <a:cxn ang="0">
                      <a:pos x="272" y="270"/>
                    </a:cxn>
                    <a:cxn ang="0">
                      <a:pos x="466" y="296"/>
                    </a:cxn>
                    <a:cxn ang="0">
                      <a:pos x="489" y="224"/>
                    </a:cxn>
                    <a:cxn ang="0">
                      <a:pos x="394" y="120"/>
                    </a:cxn>
                    <a:cxn ang="0">
                      <a:pos x="170" y="17"/>
                    </a:cxn>
                    <a:cxn ang="0">
                      <a:pos x="0" y="0"/>
                    </a:cxn>
                    <a:cxn ang="0">
                      <a:pos x="14" y="34"/>
                    </a:cxn>
                    <a:cxn ang="0">
                      <a:pos x="14" y="34"/>
                    </a:cxn>
                  </a:cxnLst>
                  <a:rect l="0" t="0" r="r" b="b"/>
                  <a:pathLst>
                    <a:path w="489" h="296">
                      <a:moveTo>
                        <a:pt x="14" y="34"/>
                      </a:moveTo>
                      <a:lnTo>
                        <a:pt x="160" y="66"/>
                      </a:lnTo>
                      <a:lnTo>
                        <a:pt x="324" y="137"/>
                      </a:lnTo>
                      <a:lnTo>
                        <a:pt x="440" y="243"/>
                      </a:lnTo>
                      <a:lnTo>
                        <a:pt x="326" y="230"/>
                      </a:lnTo>
                      <a:lnTo>
                        <a:pt x="139" y="146"/>
                      </a:lnTo>
                      <a:lnTo>
                        <a:pt x="50" y="80"/>
                      </a:lnTo>
                      <a:lnTo>
                        <a:pt x="107" y="163"/>
                      </a:lnTo>
                      <a:lnTo>
                        <a:pt x="272" y="270"/>
                      </a:lnTo>
                      <a:lnTo>
                        <a:pt x="466" y="296"/>
                      </a:lnTo>
                      <a:lnTo>
                        <a:pt x="489" y="224"/>
                      </a:lnTo>
                      <a:lnTo>
                        <a:pt x="394" y="120"/>
                      </a:lnTo>
                      <a:lnTo>
                        <a:pt x="170" y="17"/>
                      </a:lnTo>
                      <a:lnTo>
                        <a:pt x="0" y="0"/>
                      </a:lnTo>
                      <a:lnTo>
                        <a:pt x="14" y="34"/>
                      </a:lnTo>
                      <a:lnTo>
                        <a:pt x="14" y="3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4077441" y="1931333"/>
              <a:ext cx="888259" cy="380067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280" y="144"/>
                </a:cxn>
                <a:cxn ang="0">
                  <a:pos x="448" y="16"/>
                </a:cxn>
                <a:cxn ang="0">
                  <a:pos x="560" y="240"/>
                </a:cxn>
              </a:cxnLst>
              <a:rect l="0" t="0" r="r" b="b"/>
              <a:pathLst>
                <a:path w="560" h="240">
                  <a:moveTo>
                    <a:pt x="0" y="32"/>
                  </a:moveTo>
                  <a:cubicBezTo>
                    <a:pt x="102" y="89"/>
                    <a:pt x="205" y="147"/>
                    <a:pt x="280" y="144"/>
                  </a:cubicBezTo>
                  <a:cubicBezTo>
                    <a:pt x="355" y="141"/>
                    <a:pt x="401" y="0"/>
                    <a:pt x="448" y="16"/>
                  </a:cubicBezTo>
                  <a:cubicBezTo>
                    <a:pt x="495" y="32"/>
                    <a:pt x="541" y="201"/>
                    <a:pt x="560" y="240"/>
                  </a:cubicBezTo>
                </a:path>
              </a:pathLst>
            </a:custGeom>
            <a:noFill/>
            <a:ln w="114300" cmpd="sng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5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28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29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4286250" y="0"/>
            <a:ext cx="3786188" cy="357188"/>
          </a:xfrm>
        </p:spPr>
        <p:txBody>
          <a:bodyPr/>
          <a:lstStyle>
            <a:lvl1pPr algn="l"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30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C0FA0-8042-4EAF-92B7-30ED67DE89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0" baseline="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r" eaLnBrk="1" latinLnBrk="0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0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vmlDrawing" Target="../drawings/vmlDrawing1.v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8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7.xml"/><Relationship Id="rId12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71.xml"/><Relationship Id="rId6" Type="http://schemas.openxmlformats.org/officeDocument/2006/relationships/slideLayout" Target="../slideLayouts/slideLayout176.xml"/><Relationship Id="rId11" Type="http://schemas.openxmlformats.org/officeDocument/2006/relationships/slideLayout" Target="../slideLayouts/slideLayout181.xml"/><Relationship Id="rId5" Type="http://schemas.openxmlformats.org/officeDocument/2006/relationships/slideLayout" Target="../slideLayouts/slideLayout175.xml"/><Relationship Id="rId10" Type="http://schemas.openxmlformats.org/officeDocument/2006/relationships/slideLayout" Target="../slideLayouts/slideLayout180.xml"/><Relationship Id="rId4" Type="http://schemas.openxmlformats.org/officeDocument/2006/relationships/slideLayout" Target="../slideLayouts/slideLayout174.xml"/><Relationship Id="rId9" Type="http://schemas.openxmlformats.org/officeDocument/2006/relationships/slideLayout" Target="../slideLayouts/slideLayout179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2.xml"/><Relationship Id="rId3" Type="http://schemas.openxmlformats.org/officeDocument/2006/relationships/slideLayout" Target="../slideLayouts/slideLayout197.xml"/><Relationship Id="rId7" Type="http://schemas.openxmlformats.org/officeDocument/2006/relationships/slideLayout" Target="../slideLayouts/slideLayout201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96.xml"/><Relationship Id="rId1" Type="http://schemas.openxmlformats.org/officeDocument/2006/relationships/slideLayout" Target="../slideLayouts/slideLayout195.xml"/><Relationship Id="rId6" Type="http://schemas.openxmlformats.org/officeDocument/2006/relationships/slideLayout" Target="../slideLayouts/slideLayout200.xml"/><Relationship Id="rId11" Type="http://schemas.openxmlformats.org/officeDocument/2006/relationships/slideLayout" Target="../slideLayouts/slideLayout205.xml"/><Relationship Id="rId5" Type="http://schemas.openxmlformats.org/officeDocument/2006/relationships/slideLayout" Target="../slideLayouts/slideLayout199.xml"/><Relationship Id="rId10" Type="http://schemas.openxmlformats.org/officeDocument/2006/relationships/slideLayout" Target="../slideLayouts/slideLayout204.xml"/><Relationship Id="rId4" Type="http://schemas.openxmlformats.org/officeDocument/2006/relationships/slideLayout" Target="../slideLayouts/slideLayout198.xml"/><Relationship Id="rId9" Type="http://schemas.openxmlformats.org/officeDocument/2006/relationships/slideLayout" Target="../slideLayouts/slideLayout20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12" Type="http://schemas.openxmlformats.org/officeDocument/2006/relationships/slideLayout" Target="../slideLayouts/slideLayout217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slideLayout" Target="../slideLayouts/slideLayout216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5.xml"/><Relationship Id="rId3" Type="http://schemas.openxmlformats.org/officeDocument/2006/relationships/slideLayout" Target="../slideLayouts/slideLayout220.xml"/><Relationship Id="rId7" Type="http://schemas.openxmlformats.org/officeDocument/2006/relationships/slideLayout" Target="../slideLayouts/slideLayout224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19.xml"/><Relationship Id="rId1" Type="http://schemas.openxmlformats.org/officeDocument/2006/relationships/slideLayout" Target="../slideLayouts/slideLayout218.xml"/><Relationship Id="rId6" Type="http://schemas.openxmlformats.org/officeDocument/2006/relationships/slideLayout" Target="../slideLayouts/slideLayout223.xml"/><Relationship Id="rId11" Type="http://schemas.openxmlformats.org/officeDocument/2006/relationships/slideLayout" Target="../slideLayouts/slideLayout228.xml"/><Relationship Id="rId5" Type="http://schemas.openxmlformats.org/officeDocument/2006/relationships/slideLayout" Target="../slideLayouts/slideLayout222.xml"/><Relationship Id="rId10" Type="http://schemas.openxmlformats.org/officeDocument/2006/relationships/slideLayout" Target="../slideLayouts/slideLayout227.xml"/><Relationship Id="rId4" Type="http://schemas.openxmlformats.org/officeDocument/2006/relationships/slideLayout" Target="../slideLayouts/slideLayout221.xml"/><Relationship Id="rId9" Type="http://schemas.openxmlformats.org/officeDocument/2006/relationships/slideLayout" Target="../slideLayouts/slideLayout22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8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536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36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0B5C1F9-76B9-4896-9FE8-FFE95E76E9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857" r:id="rId12"/>
    <p:sldLayoutId id="2147483923" r:id="rId13"/>
    <p:sldLayoutId id="214748392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0B5C1F9-76B9-4896-9FE8-FFE95E76E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fld id="{20B5C1F9-76B9-4896-9FE8-FFE95E76E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  <p:sldLayoutId id="2147483950" r:id="rId13"/>
  </p:sldLayoutIdLst>
  <p:transition spd="med">
    <p:diamond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17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4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4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7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7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0282D52D-6040-44E2-8730-2BDE03B1BA5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8571315-CE04-45B7-AB93-05F8AA9C2CD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transition spd="med">
    <p:diamond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E6D2A0"/>
            </a:gs>
            <a:gs pos="100000">
              <a:srgbClr val="F2E7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68313" y="1196975"/>
          <a:ext cx="6624637" cy="4660900"/>
        </p:xfrm>
        <a:graphic>
          <a:graphicData uri="http://schemas.openxmlformats.org/presentationml/2006/ole">
            <p:oleObj spid="_x0000_s194562" name="CorelDRAW" r:id="rId15" imgW="7520400" imgH="5526000" progId="CorelDraw.Graphic.12">
              <p:embed/>
            </p:oleObj>
          </a:graphicData>
        </a:graphic>
      </p:graphicFrame>
      <p:sp>
        <p:nvSpPr>
          <p:cNvPr id="102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133600"/>
            <a:ext cx="61214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</p:txBody>
      </p:sp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0" y="4122738"/>
          <a:ext cx="1485900" cy="2735262"/>
        </p:xfrm>
        <a:graphic>
          <a:graphicData uri="http://schemas.openxmlformats.org/presentationml/2006/ole">
            <p:oleObj spid="_x0000_s194563" name="CorelDRAW" r:id="rId16" imgW="1774440" imgH="3062880" progId="CorelDraw.Graphic.12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</p:sldLayoutIdLst>
  <p:transition spd="med">
    <p:diamond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8C284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8C284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8C284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8C284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8C284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8C284C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8C284C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8C284C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800" b="1">
          <a:solidFill>
            <a:srgbClr val="8C284C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6000" i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41472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472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4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47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47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47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47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5B90674E-A364-490B-BB0A-59ED6AFB7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  <p:sldLayoutId id="2147483922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17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4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4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7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7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0282D52D-6040-44E2-8730-2BDE03B1BA5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8571315-CE04-45B7-AB93-05F8AA9C2CD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</p:sldLayoutIdLst>
  <p:transition spd="med">
    <p:diamond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17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4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4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6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7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7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0282D52D-6040-44E2-8730-2BDE03B1BA5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  <p:sldLayoutId id="2147483963" r:id="rId12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8571315-CE04-45B7-AB93-05F8AA9C2CD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ransition spd="med">
    <p:diamond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C3D91"/>
            </a:gs>
            <a:gs pos="12000">
              <a:srgbClr val="7005D4"/>
            </a:gs>
            <a:gs pos="30000">
              <a:srgbClr val="181CC7"/>
            </a:gs>
            <a:gs pos="60001">
              <a:srgbClr val="0A128C"/>
            </a:gs>
            <a:gs pos="100000">
              <a:srgbClr val="0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0B5C1F9-76B9-4896-9FE8-FFE95E76E9B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715000"/>
            <a:ext cx="1420812" cy="1071563"/>
            <a:chOff x="5" y="3490"/>
            <a:chExt cx="1124" cy="785"/>
          </a:xfrm>
        </p:grpSpPr>
        <p:sp>
          <p:nvSpPr>
            <p:cNvPr id="6452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4" name="Freeform 12"/>
            <p:cNvSpPr>
              <a:spLocks/>
            </p:cNvSpPr>
            <p:nvPr userDrawn="1"/>
          </p:nvSpPr>
          <p:spPr bwMode="auto">
            <a:xfrm>
              <a:off x="1022" y="3582"/>
              <a:ext cx="70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2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6" name="Freeform 14"/>
            <p:cNvSpPr>
              <a:spLocks/>
            </p:cNvSpPr>
            <p:nvPr userDrawn="1"/>
          </p:nvSpPr>
          <p:spPr bwMode="auto">
            <a:xfrm>
              <a:off x="129" y="3807"/>
              <a:ext cx="525" cy="371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7" name="Freeform 15"/>
            <p:cNvSpPr>
              <a:spLocks/>
            </p:cNvSpPr>
            <p:nvPr userDrawn="1"/>
          </p:nvSpPr>
          <p:spPr bwMode="auto">
            <a:xfrm>
              <a:off x="485" y="3532"/>
              <a:ext cx="136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8" name="Freeform 16"/>
            <p:cNvSpPr>
              <a:spLocks/>
            </p:cNvSpPr>
            <p:nvPr userDrawn="1"/>
          </p:nvSpPr>
          <p:spPr bwMode="auto">
            <a:xfrm>
              <a:off x="640" y="4163"/>
              <a:ext cx="77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3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31" name="Freeform 19"/>
            <p:cNvSpPr>
              <a:spLocks/>
            </p:cNvSpPr>
            <p:nvPr userDrawn="1"/>
          </p:nvSpPr>
          <p:spPr bwMode="auto">
            <a:xfrm>
              <a:off x="347" y="3694"/>
              <a:ext cx="157" cy="66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64534" name="Freeform 22"/>
                <p:cNvSpPr>
                  <a:spLocks/>
                </p:cNvSpPr>
                <p:nvPr userDrawn="1"/>
              </p:nvSpPr>
              <p:spPr bwMode="auto">
                <a:xfrm>
                  <a:off x="499" y="3588"/>
                  <a:ext cx="157" cy="86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35" name="Freeform 23"/>
                <p:cNvSpPr>
                  <a:spLocks/>
                </p:cNvSpPr>
                <p:nvPr userDrawn="1"/>
              </p:nvSpPr>
              <p:spPr bwMode="auto">
                <a:xfrm>
                  <a:off x="634" y="4138"/>
                  <a:ext cx="117" cy="136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36" name="Freeform 24"/>
                <p:cNvSpPr>
                  <a:spLocks/>
                </p:cNvSpPr>
                <p:nvPr userDrawn="1"/>
              </p:nvSpPr>
              <p:spPr bwMode="auto">
                <a:xfrm>
                  <a:off x="1006" y="3562"/>
                  <a:ext cx="44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64537" name="Freeform 25"/>
              <p:cNvSpPr>
                <a:spLocks/>
              </p:cNvSpPr>
              <p:nvPr userDrawn="1"/>
            </p:nvSpPr>
            <p:spPr bwMode="auto">
              <a:xfrm>
                <a:off x="77" y="3732"/>
                <a:ext cx="594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538" name="Freeform 26"/>
              <p:cNvSpPr>
                <a:spLocks/>
              </p:cNvSpPr>
              <p:nvPr userDrawn="1"/>
            </p:nvSpPr>
            <p:spPr bwMode="auto">
              <a:xfrm>
                <a:off x="260" y="3888"/>
                <a:ext cx="244" cy="150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53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6454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4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1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3" name="Freeform 31"/>
                <p:cNvSpPr>
                  <a:spLocks/>
                </p:cNvSpPr>
                <p:nvPr userDrawn="1"/>
              </p:nvSpPr>
              <p:spPr bwMode="auto">
                <a:xfrm>
                  <a:off x="105" y="3770"/>
                  <a:ext cx="79" cy="166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4" name="Freeform 32"/>
                <p:cNvSpPr>
                  <a:spLocks/>
                </p:cNvSpPr>
                <p:nvPr userDrawn="1"/>
              </p:nvSpPr>
              <p:spPr bwMode="auto">
                <a:xfrm>
                  <a:off x="450" y="3490"/>
                  <a:ext cx="324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7" cy="250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3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43938" y="1643063"/>
            <a:ext cx="422275" cy="4781550"/>
            <a:chOff x="5468" y="1333"/>
            <a:chExt cx="243" cy="2714"/>
          </a:xfrm>
        </p:grpSpPr>
        <p:sp>
          <p:nvSpPr>
            <p:cNvPr id="6455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5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Группа 52"/>
          <p:cNvGrpSpPr>
            <a:grpSpLocks/>
          </p:cNvGrpSpPr>
          <p:nvPr/>
        </p:nvGrpSpPr>
        <p:grpSpPr bwMode="auto">
          <a:xfrm>
            <a:off x="7929563" y="90488"/>
            <a:ext cx="1566862" cy="1338262"/>
            <a:chOff x="7316788" y="90488"/>
            <a:chExt cx="2179637" cy="1911350"/>
          </a:xfrm>
        </p:grpSpPr>
        <p:sp>
          <p:nvSpPr>
            <p:cNvPr id="64514" name="Freeform 2"/>
            <p:cNvSpPr>
              <a:spLocks/>
            </p:cNvSpPr>
            <p:nvPr/>
          </p:nvSpPr>
          <p:spPr bwMode="auto">
            <a:xfrm rot="18427436">
              <a:off x="7778693" y="-15449"/>
              <a:ext cx="1160868" cy="2084679"/>
            </a:xfrm>
            <a:custGeom>
              <a:avLst/>
              <a:gdLst/>
              <a:ahLst/>
              <a:cxnLst>
                <a:cxn ang="0">
                  <a:pos x="2903" y="433"/>
                </a:cxn>
                <a:cxn ang="0">
                  <a:pos x="2565" y="80"/>
                </a:cxn>
                <a:cxn ang="0">
                  <a:pos x="2241" y="0"/>
                </a:cxn>
                <a:cxn ang="0">
                  <a:pos x="110" y="2811"/>
                </a:cxn>
                <a:cxn ang="0">
                  <a:pos x="110" y="3228"/>
                </a:cxn>
                <a:cxn ang="0">
                  <a:pos x="0" y="3631"/>
                </a:cxn>
                <a:cxn ang="0">
                  <a:pos x="72" y="3686"/>
                </a:cxn>
                <a:cxn ang="0">
                  <a:pos x="441" y="3355"/>
                </a:cxn>
                <a:cxn ang="0">
                  <a:pos x="740" y="3228"/>
                </a:cxn>
                <a:cxn ang="0">
                  <a:pos x="2903" y="433"/>
                </a:cxn>
                <a:cxn ang="0">
                  <a:pos x="2903" y="433"/>
                </a:cxn>
              </a:cxnLst>
              <a:rect l="0" t="0" r="r" b="b"/>
              <a:pathLst>
                <a:path w="2903" h="3686">
                  <a:moveTo>
                    <a:pt x="2903" y="433"/>
                  </a:moveTo>
                  <a:lnTo>
                    <a:pt x="2565" y="80"/>
                  </a:lnTo>
                  <a:lnTo>
                    <a:pt x="2241" y="0"/>
                  </a:lnTo>
                  <a:lnTo>
                    <a:pt x="110" y="2811"/>
                  </a:lnTo>
                  <a:lnTo>
                    <a:pt x="110" y="3228"/>
                  </a:lnTo>
                  <a:lnTo>
                    <a:pt x="0" y="3631"/>
                  </a:lnTo>
                  <a:lnTo>
                    <a:pt x="72" y="3686"/>
                  </a:lnTo>
                  <a:lnTo>
                    <a:pt x="441" y="3355"/>
                  </a:lnTo>
                  <a:lnTo>
                    <a:pt x="740" y="3228"/>
                  </a:lnTo>
                  <a:lnTo>
                    <a:pt x="2903" y="433"/>
                  </a:lnTo>
                  <a:lnTo>
                    <a:pt x="2903" y="4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0" name="Freeform 8"/>
            <p:cNvSpPr>
              <a:spLocks/>
            </p:cNvSpPr>
            <p:nvPr/>
          </p:nvSpPr>
          <p:spPr bwMode="auto">
            <a:xfrm rot="18427436">
              <a:off x="7864759" y="23273"/>
              <a:ext cx="1165402" cy="2097929"/>
            </a:xfrm>
            <a:custGeom>
              <a:avLst/>
              <a:gdLst/>
              <a:ahLst/>
              <a:cxnLst>
                <a:cxn ang="0">
                  <a:pos x="2293" y="0"/>
                </a:cxn>
                <a:cxn ang="0">
                  <a:pos x="130" y="2835"/>
                </a:cxn>
                <a:cxn ang="0">
                  <a:pos x="131" y="3201"/>
                </a:cxn>
                <a:cxn ang="0">
                  <a:pos x="0" y="3633"/>
                </a:cxn>
                <a:cxn ang="0">
                  <a:pos x="50" y="3703"/>
                </a:cxn>
                <a:cxn ang="0">
                  <a:pos x="422" y="3352"/>
                </a:cxn>
                <a:cxn ang="0">
                  <a:pos x="763" y="3220"/>
                </a:cxn>
                <a:cxn ang="0">
                  <a:pos x="2911" y="428"/>
                </a:cxn>
                <a:cxn ang="0">
                  <a:pos x="2589" y="96"/>
                </a:cxn>
                <a:cxn ang="0">
                  <a:pos x="2293" y="0"/>
                </a:cxn>
                <a:cxn ang="0">
                  <a:pos x="2293" y="0"/>
                </a:cxn>
              </a:cxnLst>
              <a:rect l="0" t="0" r="r" b="b"/>
              <a:pathLst>
                <a:path w="2911" h="3703">
                  <a:moveTo>
                    <a:pt x="2293" y="0"/>
                  </a:moveTo>
                  <a:lnTo>
                    <a:pt x="130" y="2835"/>
                  </a:lnTo>
                  <a:lnTo>
                    <a:pt x="131" y="3201"/>
                  </a:lnTo>
                  <a:lnTo>
                    <a:pt x="0" y="3633"/>
                  </a:lnTo>
                  <a:lnTo>
                    <a:pt x="50" y="3703"/>
                  </a:lnTo>
                  <a:lnTo>
                    <a:pt x="422" y="3352"/>
                  </a:lnTo>
                  <a:lnTo>
                    <a:pt x="763" y="3220"/>
                  </a:lnTo>
                  <a:lnTo>
                    <a:pt x="2911" y="428"/>
                  </a:lnTo>
                  <a:lnTo>
                    <a:pt x="2589" y="96"/>
                  </a:lnTo>
                  <a:lnTo>
                    <a:pt x="2293" y="0"/>
                  </a:lnTo>
                  <a:lnTo>
                    <a:pt x="229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1" name="Freeform 9"/>
            <p:cNvSpPr>
              <a:spLocks/>
            </p:cNvSpPr>
            <p:nvPr/>
          </p:nvSpPr>
          <p:spPr bwMode="auto">
            <a:xfrm rot="18427436">
              <a:off x="7830120" y="191972"/>
              <a:ext cx="1027097" cy="1572342"/>
            </a:xfrm>
            <a:custGeom>
              <a:avLst/>
              <a:gdLst/>
              <a:ahLst/>
              <a:cxnLst>
                <a:cxn ang="0">
                  <a:pos x="0" y="2485"/>
                </a:cxn>
                <a:cxn ang="0">
                  <a:pos x="432" y="2553"/>
                </a:cxn>
                <a:cxn ang="0">
                  <a:pos x="736" y="2777"/>
                </a:cxn>
                <a:cxn ang="0">
                  <a:pos x="2561" y="399"/>
                </a:cxn>
                <a:cxn ang="0">
                  <a:pos x="2118" y="82"/>
                </a:cxn>
                <a:cxn ang="0">
                  <a:pos x="1898" y="0"/>
                </a:cxn>
                <a:cxn ang="0">
                  <a:pos x="0" y="2485"/>
                </a:cxn>
                <a:cxn ang="0">
                  <a:pos x="0" y="2485"/>
                </a:cxn>
              </a:cxnLst>
              <a:rect l="0" t="0" r="r" b="b"/>
              <a:pathLst>
                <a:path w="2561" h="2777">
                  <a:moveTo>
                    <a:pt x="0" y="2485"/>
                  </a:moveTo>
                  <a:lnTo>
                    <a:pt x="432" y="2553"/>
                  </a:lnTo>
                  <a:lnTo>
                    <a:pt x="736" y="2777"/>
                  </a:lnTo>
                  <a:lnTo>
                    <a:pt x="2561" y="399"/>
                  </a:lnTo>
                  <a:lnTo>
                    <a:pt x="2118" y="82"/>
                  </a:lnTo>
                  <a:lnTo>
                    <a:pt x="1898" y="0"/>
                  </a:lnTo>
                  <a:lnTo>
                    <a:pt x="0" y="2485"/>
                  </a:lnTo>
                  <a:lnTo>
                    <a:pt x="0" y="248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40"/>
            <p:cNvGrpSpPr>
              <a:grpSpLocks/>
            </p:cNvGrpSpPr>
            <p:nvPr/>
          </p:nvGrpSpPr>
          <p:grpSpPr bwMode="auto">
            <a:xfrm>
              <a:off x="7318375" y="90488"/>
              <a:ext cx="2133600" cy="1911350"/>
              <a:chOff x="4610" y="57"/>
              <a:chExt cx="1344" cy="1204"/>
            </a:xfrm>
          </p:grpSpPr>
          <p:grpSp>
            <p:nvGrpSpPr>
              <p:cNvPr id="9" name="Group 41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1204"/>
                <a:chOff x="4610" y="57"/>
                <a:chExt cx="1344" cy="1204"/>
              </a:xfrm>
            </p:grpSpPr>
            <p:sp>
              <p:nvSpPr>
                <p:cNvPr id="64554" name="Freeform 42"/>
                <p:cNvSpPr>
                  <a:spLocks/>
                </p:cNvSpPr>
                <p:nvPr userDrawn="1"/>
              </p:nvSpPr>
              <p:spPr bwMode="auto">
                <a:xfrm rot="-3172564">
                  <a:off x="5431" y="1086"/>
                  <a:ext cx="60" cy="288"/>
                </a:xfrm>
                <a:custGeom>
                  <a:avLst/>
                  <a:gdLst/>
                  <a:ahLst/>
                  <a:cxnLst>
                    <a:cxn ang="0">
                      <a:pos x="123" y="9"/>
                    </a:cxn>
                    <a:cxn ang="0">
                      <a:pos x="131" y="342"/>
                    </a:cxn>
                    <a:cxn ang="0">
                      <a:pos x="0" y="806"/>
                    </a:cxn>
                    <a:cxn ang="0">
                      <a:pos x="79" y="789"/>
                    </a:cxn>
                    <a:cxn ang="0">
                      <a:pos x="218" y="376"/>
                    </a:cxn>
                    <a:cxn ang="0">
                      <a:pos x="245" y="0"/>
                    </a:cxn>
                    <a:cxn ang="0">
                      <a:pos x="123" y="9"/>
                    </a:cxn>
                    <a:cxn ang="0">
                      <a:pos x="123" y="9"/>
                    </a:cxn>
                  </a:cxnLst>
                  <a:rect l="0" t="0" r="r" b="b"/>
                  <a:pathLst>
                    <a:path w="245" h="806">
                      <a:moveTo>
                        <a:pt x="123" y="9"/>
                      </a:moveTo>
                      <a:lnTo>
                        <a:pt x="131" y="342"/>
                      </a:lnTo>
                      <a:lnTo>
                        <a:pt x="0" y="806"/>
                      </a:lnTo>
                      <a:lnTo>
                        <a:pt x="79" y="789"/>
                      </a:lnTo>
                      <a:lnTo>
                        <a:pt x="218" y="376"/>
                      </a:lnTo>
                      <a:lnTo>
                        <a:pt x="245" y="0"/>
                      </a:lnTo>
                      <a:lnTo>
                        <a:pt x="123" y="9"/>
                      </a:lnTo>
                      <a:lnTo>
                        <a:pt x="123" y="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0" name="Group 43"/>
                <p:cNvGrpSpPr>
                  <a:grpSpLocks/>
                </p:cNvGrpSpPr>
                <p:nvPr userDrawn="1"/>
              </p:nvGrpSpPr>
              <p:grpSpPr bwMode="auto">
                <a:xfrm>
                  <a:off x="4610" y="57"/>
                  <a:ext cx="1344" cy="985"/>
                  <a:chOff x="4610" y="57"/>
                  <a:chExt cx="1344" cy="985"/>
                </a:xfrm>
              </p:grpSpPr>
              <p:sp>
                <p:nvSpPr>
                  <p:cNvPr id="64556" name="Freeform 44"/>
                  <p:cNvSpPr>
                    <a:spLocks/>
                  </p:cNvSpPr>
                  <p:nvPr userDrawn="1"/>
                </p:nvSpPr>
                <p:spPr bwMode="auto">
                  <a:xfrm rot="-3172564">
                    <a:off x="4968" y="71"/>
                    <a:ext cx="153" cy="1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98" y="184"/>
                      </a:cxn>
                      <a:cxn ang="0">
                        <a:pos x="500" y="349"/>
                      </a:cxn>
                      <a:cxn ang="0">
                        <a:pos x="604" y="140"/>
                      </a:cxn>
                      <a:cxn ang="0">
                        <a:pos x="359" y="9"/>
                      </a:cxn>
                      <a:cxn ang="0">
                        <a:pos x="464" y="184"/>
                      </a:cxn>
                      <a:cxn ang="0">
                        <a:pos x="131" y="17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604" h="349">
                        <a:moveTo>
                          <a:pt x="0" y="0"/>
                        </a:moveTo>
                        <a:lnTo>
                          <a:pt x="298" y="184"/>
                        </a:lnTo>
                        <a:lnTo>
                          <a:pt x="500" y="349"/>
                        </a:lnTo>
                        <a:lnTo>
                          <a:pt x="604" y="140"/>
                        </a:lnTo>
                        <a:lnTo>
                          <a:pt x="359" y="9"/>
                        </a:lnTo>
                        <a:lnTo>
                          <a:pt x="464" y="184"/>
                        </a:lnTo>
                        <a:lnTo>
                          <a:pt x="131" y="17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57" name="Freeform 45"/>
                  <p:cNvSpPr>
                    <a:spLocks/>
                  </p:cNvSpPr>
                  <p:nvPr userDrawn="1"/>
                </p:nvSpPr>
                <p:spPr bwMode="auto">
                  <a:xfrm rot="-3172564">
                    <a:off x="5052" y="331"/>
                    <a:ext cx="269" cy="437"/>
                  </a:xfrm>
                  <a:custGeom>
                    <a:avLst/>
                    <a:gdLst/>
                    <a:ahLst/>
                    <a:cxnLst>
                      <a:cxn ang="0">
                        <a:pos x="741" y="129"/>
                      </a:cxn>
                      <a:cxn ang="0">
                        <a:pos x="485" y="352"/>
                      </a:cxn>
                      <a:cxn ang="0">
                        <a:pos x="163" y="762"/>
                      </a:cxn>
                      <a:cxn ang="0">
                        <a:pos x="0" y="1101"/>
                      </a:cxn>
                      <a:cxn ang="0">
                        <a:pos x="59" y="1230"/>
                      </a:cxn>
                      <a:cxn ang="0">
                        <a:pos x="262" y="1201"/>
                      </a:cxn>
                      <a:cxn ang="0">
                        <a:pos x="578" y="914"/>
                      </a:cxn>
                      <a:cxn ang="0">
                        <a:pos x="876" y="534"/>
                      </a:cxn>
                      <a:cxn ang="0">
                        <a:pos x="1034" y="270"/>
                      </a:cxn>
                      <a:cxn ang="0">
                        <a:pos x="1064" y="84"/>
                      </a:cxn>
                      <a:cxn ang="0">
                        <a:pos x="977" y="0"/>
                      </a:cxn>
                      <a:cxn ang="0">
                        <a:pos x="836" y="65"/>
                      </a:cxn>
                      <a:cxn ang="0">
                        <a:pos x="969" y="107"/>
                      </a:cxn>
                      <a:cxn ang="0">
                        <a:pos x="876" y="352"/>
                      </a:cxn>
                      <a:cxn ang="0">
                        <a:pos x="690" y="656"/>
                      </a:cxn>
                      <a:cxn ang="0">
                        <a:pos x="350" y="1008"/>
                      </a:cxn>
                      <a:cxn ang="0">
                        <a:pos x="116" y="1114"/>
                      </a:cxn>
                      <a:cxn ang="0">
                        <a:pos x="135" y="943"/>
                      </a:cxn>
                      <a:cxn ang="0">
                        <a:pos x="437" y="504"/>
                      </a:cxn>
                      <a:cxn ang="0">
                        <a:pos x="831" y="118"/>
                      </a:cxn>
                      <a:cxn ang="0">
                        <a:pos x="741" y="129"/>
                      </a:cxn>
                      <a:cxn ang="0">
                        <a:pos x="741" y="129"/>
                      </a:cxn>
                    </a:cxnLst>
                    <a:rect l="0" t="0" r="r" b="b"/>
                    <a:pathLst>
                      <a:path w="1064" h="1230">
                        <a:moveTo>
                          <a:pt x="741" y="129"/>
                        </a:moveTo>
                        <a:lnTo>
                          <a:pt x="485" y="352"/>
                        </a:lnTo>
                        <a:lnTo>
                          <a:pt x="163" y="762"/>
                        </a:lnTo>
                        <a:lnTo>
                          <a:pt x="0" y="1101"/>
                        </a:lnTo>
                        <a:lnTo>
                          <a:pt x="59" y="1230"/>
                        </a:lnTo>
                        <a:lnTo>
                          <a:pt x="262" y="1201"/>
                        </a:lnTo>
                        <a:lnTo>
                          <a:pt x="578" y="914"/>
                        </a:lnTo>
                        <a:lnTo>
                          <a:pt x="876" y="534"/>
                        </a:lnTo>
                        <a:lnTo>
                          <a:pt x="1034" y="270"/>
                        </a:lnTo>
                        <a:lnTo>
                          <a:pt x="1064" y="84"/>
                        </a:lnTo>
                        <a:lnTo>
                          <a:pt x="977" y="0"/>
                        </a:lnTo>
                        <a:lnTo>
                          <a:pt x="836" y="65"/>
                        </a:lnTo>
                        <a:lnTo>
                          <a:pt x="969" y="107"/>
                        </a:lnTo>
                        <a:lnTo>
                          <a:pt x="876" y="352"/>
                        </a:lnTo>
                        <a:lnTo>
                          <a:pt x="690" y="656"/>
                        </a:lnTo>
                        <a:lnTo>
                          <a:pt x="350" y="1008"/>
                        </a:lnTo>
                        <a:lnTo>
                          <a:pt x="116" y="1114"/>
                        </a:lnTo>
                        <a:lnTo>
                          <a:pt x="135" y="943"/>
                        </a:lnTo>
                        <a:lnTo>
                          <a:pt x="437" y="504"/>
                        </a:lnTo>
                        <a:lnTo>
                          <a:pt x="831" y="118"/>
                        </a:lnTo>
                        <a:lnTo>
                          <a:pt x="741" y="129"/>
                        </a:lnTo>
                        <a:lnTo>
                          <a:pt x="741" y="12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58" name="Freeform 46"/>
                  <p:cNvSpPr>
                    <a:spLocks/>
                  </p:cNvSpPr>
                  <p:nvPr userDrawn="1"/>
                </p:nvSpPr>
                <p:spPr bwMode="auto">
                  <a:xfrm rot="-3172564">
                    <a:off x="4859" y="181"/>
                    <a:ext cx="507" cy="899"/>
                  </a:xfrm>
                  <a:custGeom>
                    <a:avLst/>
                    <a:gdLst/>
                    <a:ahLst/>
                    <a:cxnLst>
                      <a:cxn ang="0">
                        <a:pos x="1941" y="0"/>
                      </a:cxn>
                      <a:cxn ang="0">
                        <a:pos x="0" y="2521"/>
                      </a:cxn>
                      <a:cxn ang="0">
                        <a:pos x="192" y="2450"/>
                      </a:cxn>
                      <a:cxn ang="0">
                        <a:pos x="2002" y="61"/>
                      </a:cxn>
                      <a:cxn ang="0">
                        <a:pos x="1941" y="0"/>
                      </a:cxn>
                      <a:cxn ang="0">
                        <a:pos x="1941" y="0"/>
                      </a:cxn>
                    </a:cxnLst>
                    <a:rect l="0" t="0" r="r" b="b"/>
                    <a:pathLst>
                      <a:path w="2002" h="2521">
                        <a:moveTo>
                          <a:pt x="1941" y="0"/>
                        </a:moveTo>
                        <a:lnTo>
                          <a:pt x="0" y="2521"/>
                        </a:lnTo>
                        <a:lnTo>
                          <a:pt x="192" y="2450"/>
                        </a:lnTo>
                        <a:lnTo>
                          <a:pt x="2002" y="61"/>
                        </a:lnTo>
                        <a:lnTo>
                          <a:pt x="1941" y="0"/>
                        </a:lnTo>
                        <a:lnTo>
                          <a:pt x="1941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59" name="Freeform 47"/>
                  <p:cNvSpPr>
                    <a:spLocks/>
                  </p:cNvSpPr>
                  <p:nvPr userDrawn="1"/>
                </p:nvSpPr>
                <p:spPr bwMode="auto">
                  <a:xfrm rot="-3172564">
                    <a:off x="4903" y="-19"/>
                    <a:ext cx="758" cy="1344"/>
                  </a:xfrm>
                  <a:custGeom>
                    <a:avLst/>
                    <a:gdLst/>
                    <a:ahLst/>
                    <a:cxnLst>
                      <a:cxn ang="0">
                        <a:pos x="95" y="2844"/>
                      </a:cxn>
                      <a:cxn ang="0">
                        <a:pos x="394" y="2834"/>
                      </a:cxn>
                      <a:cxn ang="0">
                        <a:pos x="821" y="3009"/>
                      </a:cxn>
                      <a:cxn ang="0">
                        <a:pos x="681" y="2817"/>
                      </a:cxn>
                      <a:cxn ang="0">
                        <a:pos x="367" y="2703"/>
                      </a:cxn>
                      <a:cxn ang="0">
                        <a:pos x="637" y="2720"/>
                      </a:cxn>
                      <a:cxn ang="0">
                        <a:pos x="979" y="2870"/>
                      </a:cxn>
                      <a:cxn ang="0">
                        <a:pos x="2859" y="420"/>
                      </a:cxn>
                      <a:cxn ang="0">
                        <a:pos x="2578" y="148"/>
                      </a:cxn>
                      <a:cxn ang="0">
                        <a:pos x="2308" y="0"/>
                      </a:cxn>
                      <a:cxn ang="0">
                        <a:pos x="2692" y="78"/>
                      </a:cxn>
                      <a:cxn ang="0">
                        <a:pos x="3007" y="428"/>
                      </a:cxn>
                      <a:cxn ang="0">
                        <a:pos x="831" y="3273"/>
                      </a:cxn>
                      <a:cxn ang="0">
                        <a:pos x="481" y="3412"/>
                      </a:cxn>
                      <a:cxn ang="0">
                        <a:pos x="105" y="3771"/>
                      </a:cxn>
                      <a:cxn ang="0">
                        <a:pos x="0" y="3667"/>
                      </a:cxn>
                      <a:cxn ang="0">
                        <a:pos x="131" y="3631"/>
                      </a:cxn>
                      <a:cxn ang="0">
                        <a:pos x="376" y="3385"/>
                      </a:cxn>
                      <a:cxn ang="0">
                        <a:pos x="165" y="3273"/>
                      </a:cxn>
                      <a:cxn ang="0">
                        <a:pos x="165" y="3176"/>
                      </a:cxn>
                      <a:cxn ang="0">
                        <a:pos x="411" y="3298"/>
                      </a:cxn>
                      <a:cxn ang="0">
                        <a:pos x="411" y="3186"/>
                      </a:cxn>
                      <a:cxn ang="0">
                        <a:pos x="603" y="3220"/>
                      </a:cxn>
                      <a:cxn ang="0">
                        <a:pos x="428" y="3079"/>
                      </a:cxn>
                      <a:cxn ang="0">
                        <a:pos x="629" y="3062"/>
                      </a:cxn>
                      <a:cxn ang="0">
                        <a:pos x="95" y="2844"/>
                      </a:cxn>
                      <a:cxn ang="0">
                        <a:pos x="95" y="2844"/>
                      </a:cxn>
                    </a:cxnLst>
                    <a:rect l="0" t="0" r="r" b="b"/>
                    <a:pathLst>
                      <a:path w="3007" h="3771">
                        <a:moveTo>
                          <a:pt x="95" y="2844"/>
                        </a:moveTo>
                        <a:lnTo>
                          <a:pt x="394" y="2834"/>
                        </a:lnTo>
                        <a:lnTo>
                          <a:pt x="821" y="3009"/>
                        </a:lnTo>
                        <a:lnTo>
                          <a:pt x="681" y="2817"/>
                        </a:lnTo>
                        <a:lnTo>
                          <a:pt x="367" y="2703"/>
                        </a:lnTo>
                        <a:lnTo>
                          <a:pt x="637" y="2720"/>
                        </a:lnTo>
                        <a:lnTo>
                          <a:pt x="979" y="2870"/>
                        </a:lnTo>
                        <a:lnTo>
                          <a:pt x="2859" y="420"/>
                        </a:lnTo>
                        <a:lnTo>
                          <a:pt x="2578" y="148"/>
                        </a:lnTo>
                        <a:lnTo>
                          <a:pt x="2308" y="0"/>
                        </a:lnTo>
                        <a:lnTo>
                          <a:pt x="2692" y="78"/>
                        </a:lnTo>
                        <a:lnTo>
                          <a:pt x="3007" y="428"/>
                        </a:lnTo>
                        <a:lnTo>
                          <a:pt x="831" y="3273"/>
                        </a:lnTo>
                        <a:lnTo>
                          <a:pt x="481" y="3412"/>
                        </a:lnTo>
                        <a:lnTo>
                          <a:pt x="105" y="3771"/>
                        </a:lnTo>
                        <a:lnTo>
                          <a:pt x="0" y="3667"/>
                        </a:lnTo>
                        <a:lnTo>
                          <a:pt x="131" y="3631"/>
                        </a:lnTo>
                        <a:lnTo>
                          <a:pt x="376" y="3385"/>
                        </a:lnTo>
                        <a:lnTo>
                          <a:pt x="165" y="3273"/>
                        </a:lnTo>
                        <a:lnTo>
                          <a:pt x="165" y="3176"/>
                        </a:lnTo>
                        <a:lnTo>
                          <a:pt x="411" y="3298"/>
                        </a:lnTo>
                        <a:lnTo>
                          <a:pt x="411" y="3186"/>
                        </a:lnTo>
                        <a:lnTo>
                          <a:pt x="603" y="3220"/>
                        </a:lnTo>
                        <a:lnTo>
                          <a:pt x="428" y="3079"/>
                        </a:lnTo>
                        <a:lnTo>
                          <a:pt x="629" y="3062"/>
                        </a:lnTo>
                        <a:lnTo>
                          <a:pt x="95" y="2844"/>
                        </a:lnTo>
                        <a:lnTo>
                          <a:pt x="95" y="284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60" name="Freeform 48"/>
                  <p:cNvSpPr>
                    <a:spLocks/>
                  </p:cNvSpPr>
                  <p:nvPr userDrawn="1"/>
                </p:nvSpPr>
                <p:spPr bwMode="auto">
                  <a:xfrm rot="-3172564">
                    <a:off x="5299" y="896"/>
                    <a:ext cx="169" cy="121"/>
                  </a:xfrm>
                  <a:custGeom>
                    <a:avLst/>
                    <a:gdLst/>
                    <a:ahLst/>
                    <a:cxnLst>
                      <a:cxn ang="0">
                        <a:pos x="0" y="80"/>
                      </a:cxn>
                      <a:cxn ang="0">
                        <a:pos x="255" y="106"/>
                      </a:cxn>
                      <a:cxn ang="0">
                        <a:pos x="639" y="342"/>
                      </a:cxn>
                      <a:cxn ang="0">
                        <a:pos x="673" y="289"/>
                      </a:cxn>
                      <a:cxn ang="0">
                        <a:pos x="447" y="114"/>
                      </a:cxn>
                      <a:cxn ang="0">
                        <a:pos x="26" y="0"/>
                      </a:cxn>
                      <a:cxn ang="0">
                        <a:pos x="0" y="80"/>
                      </a:cxn>
                      <a:cxn ang="0">
                        <a:pos x="0" y="80"/>
                      </a:cxn>
                    </a:cxnLst>
                    <a:rect l="0" t="0" r="r" b="b"/>
                    <a:pathLst>
                      <a:path w="673" h="342">
                        <a:moveTo>
                          <a:pt x="0" y="80"/>
                        </a:moveTo>
                        <a:lnTo>
                          <a:pt x="255" y="106"/>
                        </a:lnTo>
                        <a:lnTo>
                          <a:pt x="639" y="342"/>
                        </a:lnTo>
                        <a:lnTo>
                          <a:pt x="673" y="289"/>
                        </a:lnTo>
                        <a:lnTo>
                          <a:pt x="447" y="114"/>
                        </a:lnTo>
                        <a:lnTo>
                          <a:pt x="26" y="0"/>
                        </a:lnTo>
                        <a:lnTo>
                          <a:pt x="0" y="80"/>
                        </a:lnTo>
                        <a:lnTo>
                          <a:pt x="0" y="8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61" name="Freeform 49"/>
                  <p:cNvSpPr>
                    <a:spLocks/>
                  </p:cNvSpPr>
                  <p:nvPr userDrawn="1"/>
                </p:nvSpPr>
                <p:spPr bwMode="auto">
                  <a:xfrm rot="-3172564">
                    <a:off x="5254" y="805"/>
                    <a:ext cx="180" cy="143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340" y="148"/>
                      </a:cxn>
                      <a:cxn ang="0">
                        <a:pos x="638" y="403"/>
                      </a:cxn>
                      <a:cxn ang="0">
                        <a:pos x="716" y="296"/>
                      </a:cxn>
                      <a:cxn ang="0">
                        <a:pos x="420" y="114"/>
                      </a:cxn>
                      <a:cxn ang="0">
                        <a:pos x="70" y="0"/>
                      </a:cxn>
                      <a:cxn ang="0">
                        <a:pos x="0" y="7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716" h="403">
                        <a:moveTo>
                          <a:pt x="0" y="78"/>
                        </a:moveTo>
                        <a:lnTo>
                          <a:pt x="340" y="148"/>
                        </a:lnTo>
                        <a:lnTo>
                          <a:pt x="638" y="403"/>
                        </a:lnTo>
                        <a:lnTo>
                          <a:pt x="716" y="296"/>
                        </a:lnTo>
                        <a:lnTo>
                          <a:pt x="420" y="114"/>
                        </a:lnTo>
                        <a:lnTo>
                          <a:pt x="70" y="0"/>
                        </a:lnTo>
                        <a:lnTo>
                          <a:pt x="0" y="78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62" name="Freeform 50"/>
                  <p:cNvSpPr>
                    <a:spLocks/>
                  </p:cNvSpPr>
                  <p:nvPr userDrawn="1"/>
                </p:nvSpPr>
                <p:spPr bwMode="auto">
                  <a:xfrm rot="-3172564">
                    <a:off x="4986" y="210"/>
                    <a:ext cx="180" cy="146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316" y="139"/>
                      </a:cxn>
                      <a:cxn ang="0">
                        <a:pos x="649" y="411"/>
                      </a:cxn>
                      <a:cxn ang="0">
                        <a:pos x="717" y="314"/>
                      </a:cxn>
                      <a:cxn ang="0">
                        <a:pos x="394" y="87"/>
                      </a:cxn>
                      <a:cxn ang="0">
                        <a:pos x="54" y="0"/>
                      </a:cxn>
                      <a:cxn ang="0">
                        <a:pos x="0" y="7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717" h="411">
                        <a:moveTo>
                          <a:pt x="0" y="78"/>
                        </a:moveTo>
                        <a:lnTo>
                          <a:pt x="316" y="139"/>
                        </a:lnTo>
                        <a:lnTo>
                          <a:pt x="649" y="411"/>
                        </a:lnTo>
                        <a:lnTo>
                          <a:pt x="717" y="314"/>
                        </a:lnTo>
                        <a:lnTo>
                          <a:pt x="394" y="87"/>
                        </a:lnTo>
                        <a:lnTo>
                          <a:pt x="54" y="0"/>
                        </a:lnTo>
                        <a:lnTo>
                          <a:pt x="0" y="78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63" name="Freeform 51"/>
                  <p:cNvSpPr>
                    <a:spLocks/>
                  </p:cNvSpPr>
                  <p:nvPr userDrawn="1"/>
                </p:nvSpPr>
                <p:spPr bwMode="auto">
                  <a:xfrm rot="-3172564">
                    <a:off x="4950" y="140"/>
                    <a:ext cx="180" cy="139"/>
                  </a:xfrm>
                  <a:custGeom>
                    <a:avLst/>
                    <a:gdLst/>
                    <a:ahLst/>
                    <a:cxnLst>
                      <a:cxn ang="0">
                        <a:pos x="0" y="88"/>
                      </a:cxn>
                      <a:cxn ang="0">
                        <a:pos x="272" y="131"/>
                      </a:cxn>
                      <a:cxn ang="0">
                        <a:pos x="665" y="386"/>
                      </a:cxn>
                      <a:cxn ang="0">
                        <a:pos x="709" y="308"/>
                      </a:cxn>
                      <a:cxn ang="0">
                        <a:pos x="306" y="53"/>
                      </a:cxn>
                      <a:cxn ang="0">
                        <a:pos x="43" y="0"/>
                      </a:cxn>
                      <a:cxn ang="0">
                        <a:pos x="0" y="88"/>
                      </a:cxn>
                      <a:cxn ang="0">
                        <a:pos x="0" y="88"/>
                      </a:cxn>
                    </a:cxnLst>
                    <a:rect l="0" t="0" r="r" b="b"/>
                    <a:pathLst>
                      <a:path w="709" h="386">
                        <a:moveTo>
                          <a:pt x="0" y="88"/>
                        </a:moveTo>
                        <a:lnTo>
                          <a:pt x="272" y="131"/>
                        </a:lnTo>
                        <a:lnTo>
                          <a:pt x="665" y="386"/>
                        </a:lnTo>
                        <a:lnTo>
                          <a:pt x="709" y="308"/>
                        </a:lnTo>
                        <a:lnTo>
                          <a:pt x="306" y="53"/>
                        </a:lnTo>
                        <a:lnTo>
                          <a:pt x="43" y="0"/>
                        </a:lnTo>
                        <a:lnTo>
                          <a:pt x="0" y="88"/>
                        </a:lnTo>
                        <a:lnTo>
                          <a:pt x="0" y="8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64564" name="Line 52"/>
              <p:cNvSpPr>
                <a:spLocks noChangeShapeType="1"/>
              </p:cNvSpPr>
              <p:nvPr userDrawn="1"/>
            </p:nvSpPr>
            <p:spPr bwMode="auto">
              <a:xfrm>
                <a:off x="4872" y="84"/>
                <a:ext cx="43" cy="9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7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0B5C1F9-76B9-4896-9FE8-FFE95E76E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976" r:id="rId15"/>
  </p:sldLayoutIdLst>
  <p:transition>
    <p:pull dir="u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D6EEF8"/>
            </a:gs>
            <a:gs pos="100000">
              <a:srgbClr val="DED4F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algn="r" eaLnBrk="1" latinLnBrk="0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</p:sldLayoutIdLst>
  <p:transition advClick="0">
    <p:pull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 eaLnBrk="1" latinLnBrk="0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ransition>
    <p:pull dir="u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536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536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36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algn="r" eaLnBrk="1" latinLnBrk="0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53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ransition>
    <p:pull dir="u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algn="r" eaLnBrk="1" latinLnBrk="0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ransition>
    <p:pull dir="u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8C3D91"/>
            </a:gs>
            <a:gs pos="12000">
              <a:srgbClr val="7005D4"/>
            </a:gs>
            <a:gs pos="30000">
              <a:srgbClr val="181CC7"/>
            </a:gs>
            <a:gs pos="60001">
              <a:srgbClr val="0A128C"/>
            </a:gs>
            <a:gs pos="100000">
              <a:srgbClr val="00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algn="r" eaLnBrk="1" latinLnBrk="0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  <a:latin typeface="+mn-lt"/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715000"/>
            <a:ext cx="1420812" cy="1071563"/>
            <a:chOff x="5" y="3490"/>
            <a:chExt cx="1124" cy="785"/>
          </a:xfrm>
        </p:grpSpPr>
        <p:sp>
          <p:nvSpPr>
            <p:cNvPr id="6452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4" name="Freeform 12"/>
            <p:cNvSpPr>
              <a:spLocks/>
            </p:cNvSpPr>
            <p:nvPr userDrawn="1"/>
          </p:nvSpPr>
          <p:spPr bwMode="auto">
            <a:xfrm>
              <a:off x="1022" y="3582"/>
              <a:ext cx="70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2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6" name="Freeform 14"/>
            <p:cNvSpPr>
              <a:spLocks/>
            </p:cNvSpPr>
            <p:nvPr userDrawn="1"/>
          </p:nvSpPr>
          <p:spPr bwMode="auto">
            <a:xfrm>
              <a:off x="129" y="3807"/>
              <a:ext cx="525" cy="371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7" name="Freeform 15"/>
            <p:cNvSpPr>
              <a:spLocks/>
            </p:cNvSpPr>
            <p:nvPr userDrawn="1"/>
          </p:nvSpPr>
          <p:spPr bwMode="auto">
            <a:xfrm>
              <a:off x="485" y="3532"/>
              <a:ext cx="136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8" name="Freeform 16"/>
            <p:cNvSpPr>
              <a:spLocks/>
            </p:cNvSpPr>
            <p:nvPr userDrawn="1"/>
          </p:nvSpPr>
          <p:spPr bwMode="auto">
            <a:xfrm>
              <a:off x="640" y="4163"/>
              <a:ext cx="77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3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31" name="Freeform 19"/>
            <p:cNvSpPr>
              <a:spLocks/>
            </p:cNvSpPr>
            <p:nvPr userDrawn="1"/>
          </p:nvSpPr>
          <p:spPr bwMode="auto">
            <a:xfrm>
              <a:off x="347" y="3694"/>
              <a:ext cx="157" cy="66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64534" name="Freeform 22"/>
                <p:cNvSpPr>
                  <a:spLocks/>
                </p:cNvSpPr>
                <p:nvPr userDrawn="1"/>
              </p:nvSpPr>
              <p:spPr bwMode="auto">
                <a:xfrm>
                  <a:off x="499" y="3588"/>
                  <a:ext cx="157" cy="86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35" name="Freeform 23"/>
                <p:cNvSpPr>
                  <a:spLocks/>
                </p:cNvSpPr>
                <p:nvPr userDrawn="1"/>
              </p:nvSpPr>
              <p:spPr bwMode="auto">
                <a:xfrm>
                  <a:off x="634" y="4138"/>
                  <a:ext cx="117" cy="136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36" name="Freeform 24"/>
                <p:cNvSpPr>
                  <a:spLocks/>
                </p:cNvSpPr>
                <p:nvPr userDrawn="1"/>
              </p:nvSpPr>
              <p:spPr bwMode="auto">
                <a:xfrm>
                  <a:off x="1006" y="3562"/>
                  <a:ext cx="44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64537" name="Freeform 25"/>
              <p:cNvSpPr>
                <a:spLocks/>
              </p:cNvSpPr>
              <p:nvPr userDrawn="1"/>
            </p:nvSpPr>
            <p:spPr bwMode="auto">
              <a:xfrm>
                <a:off x="77" y="3732"/>
                <a:ext cx="594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538" name="Freeform 26"/>
              <p:cNvSpPr>
                <a:spLocks/>
              </p:cNvSpPr>
              <p:nvPr userDrawn="1"/>
            </p:nvSpPr>
            <p:spPr bwMode="auto">
              <a:xfrm>
                <a:off x="260" y="3888"/>
                <a:ext cx="244" cy="150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53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6454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4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1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3" name="Freeform 31"/>
                <p:cNvSpPr>
                  <a:spLocks/>
                </p:cNvSpPr>
                <p:nvPr userDrawn="1"/>
              </p:nvSpPr>
              <p:spPr bwMode="auto">
                <a:xfrm>
                  <a:off x="105" y="3770"/>
                  <a:ext cx="79" cy="166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4" name="Freeform 32"/>
                <p:cNvSpPr>
                  <a:spLocks/>
                </p:cNvSpPr>
                <p:nvPr userDrawn="1"/>
              </p:nvSpPr>
              <p:spPr bwMode="auto">
                <a:xfrm>
                  <a:off x="450" y="3490"/>
                  <a:ext cx="324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7" cy="250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3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54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43938" y="1643063"/>
            <a:ext cx="422275" cy="4781550"/>
            <a:chOff x="5468" y="1333"/>
            <a:chExt cx="243" cy="2714"/>
          </a:xfrm>
        </p:grpSpPr>
        <p:sp>
          <p:nvSpPr>
            <p:cNvPr id="6455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5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Группа 52"/>
          <p:cNvGrpSpPr>
            <a:grpSpLocks/>
          </p:cNvGrpSpPr>
          <p:nvPr/>
        </p:nvGrpSpPr>
        <p:grpSpPr bwMode="auto">
          <a:xfrm>
            <a:off x="7929563" y="90488"/>
            <a:ext cx="1566862" cy="1338262"/>
            <a:chOff x="7316788" y="90488"/>
            <a:chExt cx="2179637" cy="1911350"/>
          </a:xfrm>
        </p:grpSpPr>
        <p:sp>
          <p:nvSpPr>
            <p:cNvPr id="64514" name="Freeform 2"/>
            <p:cNvSpPr>
              <a:spLocks/>
            </p:cNvSpPr>
            <p:nvPr/>
          </p:nvSpPr>
          <p:spPr bwMode="auto">
            <a:xfrm rot="18427436">
              <a:off x="7778693" y="-15449"/>
              <a:ext cx="1160868" cy="2084679"/>
            </a:xfrm>
            <a:custGeom>
              <a:avLst/>
              <a:gdLst/>
              <a:ahLst/>
              <a:cxnLst>
                <a:cxn ang="0">
                  <a:pos x="2903" y="433"/>
                </a:cxn>
                <a:cxn ang="0">
                  <a:pos x="2565" y="80"/>
                </a:cxn>
                <a:cxn ang="0">
                  <a:pos x="2241" y="0"/>
                </a:cxn>
                <a:cxn ang="0">
                  <a:pos x="110" y="2811"/>
                </a:cxn>
                <a:cxn ang="0">
                  <a:pos x="110" y="3228"/>
                </a:cxn>
                <a:cxn ang="0">
                  <a:pos x="0" y="3631"/>
                </a:cxn>
                <a:cxn ang="0">
                  <a:pos x="72" y="3686"/>
                </a:cxn>
                <a:cxn ang="0">
                  <a:pos x="441" y="3355"/>
                </a:cxn>
                <a:cxn ang="0">
                  <a:pos x="740" y="3228"/>
                </a:cxn>
                <a:cxn ang="0">
                  <a:pos x="2903" y="433"/>
                </a:cxn>
                <a:cxn ang="0">
                  <a:pos x="2903" y="433"/>
                </a:cxn>
              </a:cxnLst>
              <a:rect l="0" t="0" r="r" b="b"/>
              <a:pathLst>
                <a:path w="2903" h="3686">
                  <a:moveTo>
                    <a:pt x="2903" y="433"/>
                  </a:moveTo>
                  <a:lnTo>
                    <a:pt x="2565" y="80"/>
                  </a:lnTo>
                  <a:lnTo>
                    <a:pt x="2241" y="0"/>
                  </a:lnTo>
                  <a:lnTo>
                    <a:pt x="110" y="2811"/>
                  </a:lnTo>
                  <a:lnTo>
                    <a:pt x="110" y="3228"/>
                  </a:lnTo>
                  <a:lnTo>
                    <a:pt x="0" y="3631"/>
                  </a:lnTo>
                  <a:lnTo>
                    <a:pt x="72" y="3686"/>
                  </a:lnTo>
                  <a:lnTo>
                    <a:pt x="441" y="3355"/>
                  </a:lnTo>
                  <a:lnTo>
                    <a:pt x="740" y="3228"/>
                  </a:lnTo>
                  <a:lnTo>
                    <a:pt x="2903" y="433"/>
                  </a:lnTo>
                  <a:lnTo>
                    <a:pt x="2903" y="4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0" name="Freeform 8"/>
            <p:cNvSpPr>
              <a:spLocks/>
            </p:cNvSpPr>
            <p:nvPr/>
          </p:nvSpPr>
          <p:spPr bwMode="auto">
            <a:xfrm rot="18427436">
              <a:off x="7864759" y="23273"/>
              <a:ext cx="1165402" cy="2097929"/>
            </a:xfrm>
            <a:custGeom>
              <a:avLst/>
              <a:gdLst/>
              <a:ahLst/>
              <a:cxnLst>
                <a:cxn ang="0">
                  <a:pos x="2293" y="0"/>
                </a:cxn>
                <a:cxn ang="0">
                  <a:pos x="130" y="2835"/>
                </a:cxn>
                <a:cxn ang="0">
                  <a:pos x="131" y="3201"/>
                </a:cxn>
                <a:cxn ang="0">
                  <a:pos x="0" y="3633"/>
                </a:cxn>
                <a:cxn ang="0">
                  <a:pos x="50" y="3703"/>
                </a:cxn>
                <a:cxn ang="0">
                  <a:pos x="422" y="3352"/>
                </a:cxn>
                <a:cxn ang="0">
                  <a:pos x="763" y="3220"/>
                </a:cxn>
                <a:cxn ang="0">
                  <a:pos x="2911" y="428"/>
                </a:cxn>
                <a:cxn ang="0">
                  <a:pos x="2589" y="96"/>
                </a:cxn>
                <a:cxn ang="0">
                  <a:pos x="2293" y="0"/>
                </a:cxn>
                <a:cxn ang="0">
                  <a:pos x="2293" y="0"/>
                </a:cxn>
              </a:cxnLst>
              <a:rect l="0" t="0" r="r" b="b"/>
              <a:pathLst>
                <a:path w="2911" h="3703">
                  <a:moveTo>
                    <a:pt x="2293" y="0"/>
                  </a:moveTo>
                  <a:lnTo>
                    <a:pt x="130" y="2835"/>
                  </a:lnTo>
                  <a:lnTo>
                    <a:pt x="131" y="3201"/>
                  </a:lnTo>
                  <a:lnTo>
                    <a:pt x="0" y="3633"/>
                  </a:lnTo>
                  <a:lnTo>
                    <a:pt x="50" y="3703"/>
                  </a:lnTo>
                  <a:lnTo>
                    <a:pt x="422" y="3352"/>
                  </a:lnTo>
                  <a:lnTo>
                    <a:pt x="763" y="3220"/>
                  </a:lnTo>
                  <a:lnTo>
                    <a:pt x="2911" y="428"/>
                  </a:lnTo>
                  <a:lnTo>
                    <a:pt x="2589" y="96"/>
                  </a:lnTo>
                  <a:lnTo>
                    <a:pt x="2293" y="0"/>
                  </a:lnTo>
                  <a:lnTo>
                    <a:pt x="229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521" name="Freeform 9"/>
            <p:cNvSpPr>
              <a:spLocks/>
            </p:cNvSpPr>
            <p:nvPr/>
          </p:nvSpPr>
          <p:spPr bwMode="auto">
            <a:xfrm rot="18427436">
              <a:off x="7830120" y="191972"/>
              <a:ext cx="1027097" cy="1572342"/>
            </a:xfrm>
            <a:custGeom>
              <a:avLst/>
              <a:gdLst/>
              <a:ahLst/>
              <a:cxnLst>
                <a:cxn ang="0">
                  <a:pos x="0" y="2485"/>
                </a:cxn>
                <a:cxn ang="0">
                  <a:pos x="432" y="2553"/>
                </a:cxn>
                <a:cxn ang="0">
                  <a:pos x="736" y="2777"/>
                </a:cxn>
                <a:cxn ang="0">
                  <a:pos x="2561" y="399"/>
                </a:cxn>
                <a:cxn ang="0">
                  <a:pos x="2118" y="82"/>
                </a:cxn>
                <a:cxn ang="0">
                  <a:pos x="1898" y="0"/>
                </a:cxn>
                <a:cxn ang="0">
                  <a:pos x="0" y="2485"/>
                </a:cxn>
                <a:cxn ang="0">
                  <a:pos x="0" y="2485"/>
                </a:cxn>
              </a:cxnLst>
              <a:rect l="0" t="0" r="r" b="b"/>
              <a:pathLst>
                <a:path w="2561" h="2777">
                  <a:moveTo>
                    <a:pt x="0" y="2485"/>
                  </a:moveTo>
                  <a:lnTo>
                    <a:pt x="432" y="2553"/>
                  </a:lnTo>
                  <a:lnTo>
                    <a:pt x="736" y="2777"/>
                  </a:lnTo>
                  <a:lnTo>
                    <a:pt x="2561" y="399"/>
                  </a:lnTo>
                  <a:lnTo>
                    <a:pt x="2118" y="82"/>
                  </a:lnTo>
                  <a:lnTo>
                    <a:pt x="1898" y="0"/>
                  </a:lnTo>
                  <a:lnTo>
                    <a:pt x="0" y="2485"/>
                  </a:lnTo>
                  <a:lnTo>
                    <a:pt x="0" y="248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40"/>
            <p:cNvGrpSpPr>
              <a:grpSpLocks/>
            </p:cNvGrpSpPr>
            <p:nvPr/>
          </p:nvGrpSpPr>
          <p:grpSpPr bwMode="auto">
            <a:xfrm>
              <a:off x="7318375" y="90488"/>
              <a:ext cx="2133600" cy="1911350"/>
              <a:chOff x="4610" y="57"/>
              <a:chExt cx="1344" cy="1204"/>
            </a:xfrm>
          </p:grpSpPr>
          <p:grpSp>
            <p:nvGrpSpPr>
              <p:cNvPr id="9" name="Group 41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1204"/>
                <a:chOff x="4610" y="57"/>
                <a:chExt cx="1344" cy="1204"/>
              </a:xfrm>
            </p:grpSpPr>
            <p:sp>
              <p:nvSpPr>
                <p:cNvPr id="64554" name="Freeform 42"/>
                <p:cNvSpPr>
                  <a:spLocks/>
                </p:cNvSpPr>
                <p:nvPr userDrawn="1"/>
              </p:nvSpPr>
              <p:spPr bwMode="auto">
                <a:xfrm rot="-3172564">
                  <a:off x="5431" y="1086"/>
                  <a:ext cx="60" cy="288"/>
                </a:xfrm>
                <a:custGeom>
                  <a:avLst/>
                  <a:gdLst/>
                  <a:ahLst/>
                  <a:cxnLst>
                    <a:cxn ang="0">
                      <a:pos x="123" y="9"/>
                    </a:cxn>
                    <a:cxn ang="0">
                      <a:pos x="131" y="342"/>
                    </a:cxn>
                    <a:cxn ang="0">
                      <a:pos x="0" y="806"/>
                    </a:cxn>
                    <a:cxn ang="0">
                      <a:pos x="79" y="789"/>
                    </a:cxn>
                    <a:cxn ang="0">
                      <a:pos x="218" y="376"/>
                    </a:cxn>
                    <a:cxn ang="0">
                      <a:pos x="245" y="0"/>
                    </a:cxn>
                    <a:cxn ang="0">
                      <a:pos x="123" y="9"/>
                    </a:cxn>
                    <a:cxn ang="0">
                      <a:pos x="123" y="9"/>
                    </a:cxn>
                  </a:cxnLst>
                  <a:rect l="0" t="0" r="r" b="b"/>
                  <a:pathLst>
                    <a:path w="245" h="806">
                      <a:moveTo>
                        <a:pt x="123" y="9"/>
                      </a:moveTo>
                      <a:lnTo>
                        <a:pt x="131" y="342"/>
                      </a:lnTo>
                      <a:lnTo>
                        <a:pt x="0" y="806"/>
                      </a:lnTo>
                      <a:lnTo>
                        <a:pt x="79" y="789"/>
                      </a:lnTo>
                      <a:lnTo>
                        <a:pt x="218" y="376"/>
                      </a:lnTo>
                      <a:lnTo>
                        <a:pt x="245" y="0"/>
                      </a:lnTo>
                      <a:lnTo>
                        <a:pt x="123" y="9"/>
                      </a:lnTo>
                      <a:lnTo>
                        <a:pt x="123" y="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0" name="Group 43"/>
                <p:cNvGrpSpPr>
                  <a:grpSpLocks/>
                </p:cNvGrpSpPr>
                <p:nvPr userDrawn="1"/>
              </p:nvGrpSpPr>
              <p:grpSpPr bwMode="auto">
                <a:xfrm>
                  <a:off x="4610" y="57"/>
                  <a:ext cx="1344" cy="985"/>
                  <a:chOff x="4610" y="57"/>
                  <a:chExt cx="1344" cy="985"/>
                </a:xfrm>
              </p:grpSpPr>
              <p:sp>
                <p:nvSpPr>
                  <p:cNvPr id="64556" name="Freeform 44"/>
                  <p:cNvSpPr>
                    <a:spLocks/>
                  </p:cNvSpPr>
                  <p:nvPr userDrawn="1"/>
                </p:nvSpPr>
                <p:spPr bwMode="auto">
                  <a:xfrm rot="-3172564">
                    <a:off x="4968" y="71"/>
                    <a:ext cx="153" cy="1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98" y="184"/>
                      </a:cxn>
                      <a:cxn ang="0">
                        <a:pos x="500" y="349"/>
                      </a:cxn>
                      <a:cxn ang="0">
                        <a:pos x="604" y="140"/>
                      </a:cxn>
                      <a:cxn ang="0">
                        <a:pos x="359" y="9"/>
                      </a:cxn>
                      <a:cxn ang="0">
                        <a:pos x="464" y="184"/>
                      </a:cxn>
                      <a:cxn ang="0">
                        <a:pos x="131" y="17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604" h="349">
                        <a:moveTo>
                          <a:pt x="0" y="0"/>
                        </a:moveTo>
                        <a:lnTo>
                          <a:pt x="298" y="184"/>
                        </a:lnTo>
                        <a:lnTo>
                          <a:pt x="500" y="349"/>
                        </a:lnTo>
                        <a:lnTo>
                          <a:pt x="604" y="140"/>
                        </a:lnTo>
                        <a:lnTo>
                          <a:pt x="359" y="9"/>
                        </a:lnTo>
                        <a:lnTo>
                          <a:pt x="464" y="184"/>
                        </a:lnTo>
                        <a:lnTo>
                          <a:pt x="131" y="17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57" name="Freeform 45"/>
                  <p:cNvSpPr>
                    <a:spLocks/>
                  </p:cNvSpPr>
                  <p:nvPr userDrawn="1"/>
                </p:nvSpPr>
                <p:spPr bwMode="auto">
                  <a:xfrm rot="-3172564">
                    <a:off x="5052" y="331"/>
                    <a:ext cx="269" cy="437"/>
                  </a:xfrm>
                  <a:custGeom>
                    <a:avLst/>
                    <a:gdLst/>
                    <a:ahLst/>
                    <a:cxnLst>
                      <a:cxn ang="0">
                        <a:pos x="741" y="129"/>
                      </a:cxn>
                      <a:cxn ang="0">
                        <a:pos x="485" y="352"/>
                      </a:cxn>
                      <a:cxn ang="0">
                        <a:pos x="163" y="762"/>
                      </a:cxn>
                      <a:cxn ang="0">
                        <a:pos x="0" y="1101"/>
                      </a:cxn>
                      <a:cxn ang="0">
                        <a:pos x="59" y="1230"/>
                      </a:cxn>
                      <a:cxn ang="0">
                        <a:pos x="262" y="1201"/>
                      </a:cxn>
                      <a:cxn ang="0">
                        <a:pos x="578" y="914"/>
                      </a:cxn>
                      <a:cxn ang="0">
                        <a:pos x="876" y="534"/>
                      </a:cxn>
                      <a:cxn ang="0">
                        <a:pos x="1034" y="270"/>
                      </a:cxn>
                      <a:cxn ang="0">
                        <a:pos x="1064" y="84"/>
                      </a:cxn>
                      <a:cxn ang="0">
                        <a:pos x="977" y="0"/>
                      </a:cxn>
                      <a:cxn ang="0">
                        <a:pos x="836" y="65"/>
                      </a:cxn>
                      <a:cxn ang="0">
                        <a:pos x="969" y="107"/>
                      </a:cxn>
                      <a:cxn ang="0">
                        <a:pos x="876" y="352"/>
                      </a:cxn>
                      <a:cxn ang="0">
                        <a:pos x="690" y="656"/>
                      </a:cxn>
                      <a:cxn ang="0">
                        <a:pos x="350" y="1008"/>
                      </a:cxn>
                      <a:cxn ang="0">
                        <a:pos x="116" y="1114"/>
                      </a:cxn>
                      <a:cxn ang="0">
                        <a:pos x="135" y="943"/>
                      </a:cxn>
                      <a:cxn ang="0">
                        <a:pos x="437" y="504"/>
                      </a:cxn>
                      <a:cxn ang="0">
                        <a:pos x="831" y="118"/>
                      </a:cxn>
                      <a:cxn ang="0">
                        <a:pos x="741" y="129"/>
                      </a:cxn>
                      <a:cxn ang="0">
                        <a:pos x="741" y="129"/>
                      </a:cxn>
                    </a:cxnLst>
                    <a:rect l="0" t="0" r="r" b="b"/>
                    <a:pathLst>
                      <a:path w="1064" h="1230">
                        <a:moveTo>
                          <a:pt x="741" y="129"/>
                        </a:moveTo>
                        <a:lnTo>
                          <a:pt x="485" y="352"/>
                        </a:lnTo>
                        <a:lnTo>
                          <a:pt x="163" y="762"/>
                        </a:lnTo>
                        <a:lnTo>
                          <a:pt x="0" y="1101"/>
                        </a:lnTo>
                        <a:lnTo>
                          <a:pt x="59" y="1230"/>
                        </a:lnTo>
                        <a:lnTo>
                          <a:pt x="262" y="1201"/>
                        </a:lnTo>
                        <a:lnTo>
                          <a:pt x="578" y="914"/>
                        </a:lnTo>
                        <a:lnTo>
                          <a:pt x="876" y="534"/>
                        </a:lnTo>
                        <a:lnTo>
                          <a:pt x="1034" y="270"/>
                        </a:lnTo>
                        <a:lnTo>
                          <a:pt x="1064" y="84"/>
                        </a:lnTo>
                        <a:lnTo>
                          <a:pt x="977" y="0"/>
                        </a:lnTo>
                        <a:lnTo>
                          <a:pt x="836" y="65"/>
                        </a:lnTo>
                        <a:lnTo>
                          <a:pt x="969" y="107"/>
                        </a:lnTo>
                        <a:lnTo>
                          <a:pt x="876" y="352"/>
                        </a:lnTo>
                        <a:lnTo>
                          <a:pt x="690" y="656"/>
                        </a:lnTo>
                        <a:lnTo>
                          <a:pt x="350" y="1008"/>
                        </a:lnTo>
                        <a:lnTo>
                          <a:pt x="116" y="1114"/>
                        </a:lnTo>
                        <a:lnTo>
                          <a:pt x="135" y="943"/>
                        </a:lnTo>
                        <a:lnTo>
                          <a:pt x="437" y="504"/>
                        </a:lnTo>
                        <a:lnTo>
                          <a:pt x="831" y="118"/>
                        </a:lnTo>
                        <a:lnTo>
                          <a:pt x="741" y="129"/>
                        </a:lnTo>
                        <a:lnTo>
                          <a:pt x="741" y="129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58" name="Freeform 46"/>
                  <p:cNvSpPr>
                    <a:spLocks/>
                  </p:cNvSpPr>
                  <p:nvPr userDrawn="1"/>
                </p:nvSpPr>
                <p:spPr bwMode="auto">
                  <a:xfrm rot="-3172564">
                    <a:off x="4859" y="181"/>
                    <a:ext cx="507" cy="899"/>
                  </a:xfrm>
                  <a:custGeom>
                    <a:avLst/>
                    <a:gdLst/>
                    <a:ahLst/>
                    <a:cxnLst>
                      <a:cxn ang="0">
                        <a:pos x="1941" y="0"/>
                      </a:cxn>
                      <a:cxn ang="0">
                        <a:pos x="0" y="2521"/>
                      </a:cxn>
                      <a:cxn ang="0">
                        <a:pos x="192" y="2450"/>
                      </a:cxn>
                      <a:cxn ang="0">
                        <a:pos x="2002" y="61"/>
                      </a:cxn>
                      <a:cxn ang="0">
                        <a:pos x="1941" y="0"/>
                      </a:cxn>
                      <a:cxn ang="0">
                        <a:pos x="1941" y="0"/>
                      </a:cxn>
                    </a:cxnLst>
                    <a:rect l="0" t="0" r="r" b="b"/>
                    <a:pathLst>
                      <a:path w="2002" h="2521">
                        <a:moveTo>
                          <a:pt x="1941" y="0"/>
                        </a:moveTo>
                        <a:lnTo>
                          <a:pt x="0" y="2521"/>
                        </a:lnTo>
                        <a:lnTo>
                          <a:pt x="192" y="2450"/>
                        </a:lnTo>
                        <a:lnTo>
                          <a:pt x="2002" y="61"/>
                        </a:lnTo>
                        <a:lnTo>
                          <a:pt x="1941" y="0"/>
                        </a:lnTo>
                        <a:lnTo>
                          <a:pt x="1941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59" name="Freeform 47"/>
                  <p:cNvSpPr>
                    <a:spLocks/>
                  </p:cNvSpPr>
                  <p:nvPr userDrawn="1"/>
                </p:nvSpPr>
                <p:spPr bwMode="auto">
                  <a:xfrm rot="-3172564">
                    <a:off x="4903" y="-19"/>
                    <a:ext cx="758" cy="1344"/>
                  </a:xfrm>
                  <a:custGeom>
                    <a:avLst/>
                    <a:gdLst/>
                    <a:ahLst/>
                    <a:cxnLst>
                      <a:cxn ang="0">
                        <a:pos x="95" y="2844"/>
                      </a:cxn>
                      <a:cxn ang="0">
                        <a:pos x="394" y="2834"/>
                      </a:cxn>
                      <a:cxn ang="0">
                        <a:pos x="821" y="3009"/>
                      </a:cxn>
                      <a:cxn ang="0">
                        <a:pos x="681" y="2817"/>
                      </a:cxn>
                      <a:cxn ang="0">
                        <a:pos x="367" y="2703"/>
                      </a:cxn>
                      <a:cxn ang="0">
                        <a:pos x="637" y="2720"/>
                      </a:cxn>
                      <a:cxn ang="0">
                        <a:pos x="979" y="2870"/>
                      </a:cxn>
                      <a:cxn ang="0">
                        <a:pos x="2859" y="420"/>
                      </a:cxn>
                      <a:cxn ang="0">
                        <a:pos x="2578" y="148"/>
                      </a:cxn>
                      <a:cxn ang="0">
                        <a:pos x="2308" y="0"/>
                      </a:cxn>
                      <a:cxn ang="0">
                        <a:pos x="2692" y="78"/>
                      </a:cxn>
                      <a:cxn ang="0">
                        <a:pos x="3007" y="428"/>
                      </a:cxn>
                      <a:cxn ang="0">
                        <a:pos x="831" y="3273"/>
                      </a:cxn>
                      <a:cxn ang="0">
                        <a:pos x="481" y="3412"/>
                      </a:cxn>
                      <a:cxn ang="0">
                        <a:pos x="105" y="3771"/>
                      </a:cxn>
                      <a:cxn ang="0">
                        <a:pos x="0" y="3667"/>
                      </a:cxn>
                      <a:cxn ang="0">
                        <a:pos x="131" y="3631"/>
                      </a:cxn>
                      <a:cxn ang="0">
                        <a:pos x="376" y="3385"/>
                      </a:cxn>
                      <a:cxn ang="0">
                        <a:pos x="165" y="3273"/>
                      </a:cxn>
                      <a:cxn ang="0">
                        <a:pos x="165" y="3176"/>
                      </a:cxn>
                      <a:cxn ang="0">
                        <a:pos x="411" y="3298"/>
                      </a:cxn>
                      <a:cxn ang="0">
                        <a:pos x="411" y="3186"/>
                      </a:cxn>
                      <a:cxn ang="0">
                        <a:pos x="603" y="3220"/>
                      </a:cxn>
                      <a:cxn ang="0">
                        <a:pos x="428" y="3079"/>
                      </a:cxn>
                      <a:cxn ang="0">
                        <a:pos x="629" y="3062"/>
                      </a:cxn>
                      <a:cxn ang="0">
                        <a:pos x="95" y="2844"/>
                      </a:cxn>
                      <a:cxn ang="0">
                        <a:pos x="95" y="2844"/>
                      </a:cxn>
                    </a:cxnLst>
                    <a:rect l="0" t="0" r="r" b="b"/>
                    <a:pathLst>
                      <a:path w="3007" h="3771">
                        <a:moveTo>
                          <a:pt x="95" y="2844"/>
                        </a:moveTo>
                        <a:lnTo>
                          <a:pt x="394" y="2834"/>
                        </a:lnTo>
                        <a:lnTo>
                          <a:pt x="821" y="3009"/>
                        </a:lnTo>
                        <a:lnTo>
                          <a:pt x="681" y="2817"/>
                        </a:lnTo>
                        <a:lnTo>
                          <a:pt x="367" y="2703"/>
                        </a:lnTo>
                        <a:lnTo>
                          <a:pt x="637" y="2720"/>
                        </a:lnTo>
                        <a:lnTo>
                          <a:pt x="979" y="2870"/>
                        </a:lnTo>
                        <a:lnTo>
                          <a:pt x="2859" y="420"/>
                        </a:lnTo>
                        <a:lnTo>
                          <a:pt x="2578" y="148"/>
                        </a:lnTo>
                        <a:lnTo>
                          <a:pt x="2308" y="0"/>
                        </a:lnTo>
                        <a:lnTo>
                          <a:pt x="2692" y="78"/>
                        </a:lnTo>
                        <a:lnTo>
                          <a:pt x="3007" y="428"/>
                        </a:lnTo>
                        <a:lnTo>
                          <a:pt x="831" y="3273"/>
                        </a:lnTo>
                        <a:lnTo>
                          <a:pt x="481" y="3412"/>
                        </a:lnTo>
                        <a:lnTo>
                          <a:pt x="105" y="3771"/>
                        </a:lnTo>
                        <a:lnTo>
                          <a:pt x="0" y="3667"/>
                        </a:lnTo>
                        <a:lnTo>
                          <a:pt x="131" y="3631"/>
                        </a:lnTo>
                        <a:lnTo>
                          <a:pt x="376" y="3385"/>
                        </a:lnTo>
                        <a:lnTo>
                          <a:pt x="165" y="3273"/>
                        </a:lnTo>
                        <a:lnTo>
                          <a:pt x="165" y="3176"/>
                        </a:lnTo>
                        <a:lnTo>
                          <a:pt x="411" y="3298"/>
                        </a:lnTo>
                        <a:lnTo>
                          <a:pt x="411" y="3186"/>
                        </a:lnTo>
                        <a:lnTo>
                          <a:pt x="603" y="3220"/>
                        </a:lnTo>
                        <a:lnTo>
                          <a:pt x="428" y="3079"/>
                        </a:lnTo>
                        <a:lnTo>
                          <a:pt x="629" y="3062"/>
                        </a:lnTo>
                        <a:lnTo>
                          <a:pt x="95" y="2844"/>
                        </a:lnTo>
                        <a:lnTo>
                          <a:pt x="95" y="284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60" name="Freeform 48"/>
                  <p:cNvSpPr>
                    <a:spLocks/>
                  </p:cNvSpPr>
                  <p:nvPr userDrawn="1"/>
                </p:nvSpPr>
                <p:spPr bwMode="auto">
                  <a:xfrm rot="-3172564">
                    <a:off x="5299" y="896"/>
                    <a:ext cx="169" cy="121"/>
                  </a:xfrm>
                  <a:custGeom>
                    <a:avLst/>
                    <a:gdLst/>
                    <a:ahLst/>
                    <a:cxnLst>
                      <a:cxn ang="0">
                        <a:pos x="0" y="80"/>
                      </a:cxn>
                      <a:cxn ang="0">
                        <a:pos x="255" y="106"/>
                      </a:cxn>
                      <a:cxn ang="0">
                        <a:pos x="639" y="342"/>
                      </a:cxn>
                      <a:cxn ang="0">
                        <a:pos x="673" y="289"/>
                      </a:cxn>
                      <a:cxn ang="0">
                        <a:pos x="447" y="114"/>
                      </a:cxn>
                      <a:cxn ang="0">
                        <a:pos x="26" y="0"/>
                      </a:cxn>
                      <a:cxn ang="0">
                        <a:pos x="0" y="80"/>
                      </a:cxn>
                      <a:cxn ang="0">
                        <a:pos x="0" y="80"/>
                      </a:cxn>
                    </a:cxnLst>
                    <a:rect l="0" t="0" r="r" b="b"/>
                    <a:pathLst>
                      <a:path w="673" h="342">
                        <a:moveTo>
                          <a:pt x="0" y="80"/>
                        </a:moveTo>
                        <a:lnTo>
                          <a:pt x="255" y="106"/>
                        </a:lnTo>
                        <a:lnTo>
                          <a:pt x="639" y="342"/>
                        </a:lnTo>
                        <a:lnTo>
                          <a:pt x="673" y="289"/>
                        </a:lnTo>
                        <a:lnTo>
                          <a:pt x="447" y="114"/>
                        </a:lnTo>
                        <a:lnTo>
                          <a:pt x="26" y="0"/>
                        </a:lnTo>
                        <a:lnTo>
                          <a:pt x="0" y="80"/>
                        </a:lnTo>
                        <a:lnTo>
                          <a:pt x="0" y="8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61" name="Freeform 49"/>
                  <p:cNvSpPr>
                    <a:spLocks/>
                  </p:cNvSpPr>
                  <p:nvPr userDrawn="1"/>
                </p:nvSpPr>
                <p:spPr bwMode="auto">
                  <a:xfrm rot="-3172564">
                    <a:off x="5254" y="805"/>
                    <a:ext cx="180" cy="143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340" y="148"/>
                      </a:cxn>
                      <a:cxn ang="0">
                        <a:pos x="638" y="403"/>
                      </a:cxn>
                      <a:cxn ang="0">
                        <a:pos x="716" y="296"/>
                      </a:cxn>
                      <a:cxn ang="0">
                        <a:pos x="420" y="114"/>
                      </a:cxn>
                      <a:cxn ang="0">
                        <a:pos x="70" y="0"/>
                      </a:cxn>
                      <a:cxn ang="0">
                        <a:pos x="0" y="7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716" h="403">
                        <a:moveTo>
                          <a:pt x="0" y="78"/>
                        </a:moveTo>
                        <a:lnTo>
                          <a:pt x="340" y="148"/>
                        </a:lnTo>
                        <a:lnTo>
                          <a:pt x="638" y="403"/>
                        </a:lnTo>
                        <a:lnTo>
                          <a:pt x="716" y="296"/>
                        </a:lnTo>
                        <a:lnTo>
                          <a:pt x="420" y="114"/>
                        </a:lnTo>
                        <a:lnTo>
                          <a:pt x="70" y="0"/>
                        </a:lnTo>
                        <a:lnTo>
                          <a:pt x="0" y="78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62" name="Freeform 50"/>
                  <p:cNvSpPr>
                    <a:spLocks/>
                  </p:cNvSpPr>
                  <p:nvPr userDrawn="1"/>
                </p:nvSpPr>
                <p:spPr bwMode="auto">
                  <a:xfrm rot="-3172564">
                    <a:off x="4986" y="210"/>
                    <a:ext cx="180" cy="146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316" y="139"/>
                      </a:cxn>
                      <a:cxn ang="0">
                        <a:pos x="649" y="411"/>
                      </a:cxn>
                      <a:cxn ang="0">
                        <a:pos x="717" y="314"/>
                      </a:cxn>
                      <a:cxn ang="0">
                        <a:pos x="394" y="87"/>
                      </a:cxn>
                      <a:cxn ang="0">
                        <a:pos x="54" y="0"/>
                      </a:cxn>
                      <a:cxn ang="0">
                        <a:pos x="0" y="78"/>
                      </a:cxn>
                      <a:cxn ang="0">
                        <a:pos x="0" y="78"/>
                      </a:cxn>
                    </a:cxnLst>
                    <a:rect l="0" t="0" r="r" b="b"/>
                    <a:pathLst>
                      <a:path w="717" h="411">
                        <a:moveTo>
                          <a:pt x="0" y="78"/>
                        </a:moveTo>
                        <a:lnTo>
                          <a:pt x="316" y="139"/>
                        </a:lnTo>
                        <a:lnTo>
                          <a:pt x="649" y="411"/>
                        </a:lnTo>
                        <a:lnTo>
                          <a:pt x="717" y="314"/>
                        </a:lnTo>
                        <a:lnTo>
                          <a:pt x="394" y="87"/>
                        </a:lnTo>
                        <a:lnTo>
                          <a:pt x="54" y="0"/>
                        </a:lnTo>
                        <a:lnTo>
                          <a:pt x="0" y="78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64563" name="Freeform 51"/>
                  <p:cNvSpPr>
                    <a:spLocks/>
                  </p:cNvSpPr>
                  <p:nvPr userDrawn="1"/>
                </p:nvSpPr>
                <p:spPr bwMode="auto">
                  <a:xfrm rot="-3172564">
                    <a:off x="4950" y="140"/>
                    <a:ext cx="180" cy="139"/>
                  </a:xfrm>
                  <a:custGeom>
                    <a:avLst/>
                    <a:gdLst/>
                    <a:ahLst/>
                    <a:cxnLst>
                      <a:cxn ang="0">
                        <a:pos x="0" y="88"/>
                      </a:cxn>
                      <a:cxn ang="0">
                        <a:pos x="272" y="131"/>
                      </a:cxn>
                      <a:cxn ang="0">
                        <a:pos x="665" y="386"/>
                      </a:cxn>
                      <a:cxn ang="0">
                        <a:pos x="709" y="308"/>
                      </a:cxn>
                      <a:cxn ang="0">
                        <a:pos x="306" y="53"/>
                      </a:cxn>
                      <a:cxn ang="0">
                        <a:pos x="43" y="0"/>
                      </a:cxn>
                      <a:cxn ang="0">
                        <a:pos x="0" y="88"/>
                      </a:cxn>
                      <a:cxn ang="0">
                        <a:pos x="0" y="88"/>
                      </a:cxn>
                    </a:cxnLst>
                    <a:rect l="0" t="0" r="r" b="b"/>
                    <a:pathLst>
                      <a:path w="709" h="386">
                        <a:moveTo>
                          <a:pt x="0" y="88"/>
                        </a:moveTo>
                        <a:lnTo>
                          <a:pt x="272" y="131"/>
                        </a:lnTo>
                        <a:lnTo>
                          <a:pt x="665" y="386"/>
                        </a:lnTo>
                        <a:lnTo>
                          <a:pt x="709" y="308"/>
                        </a:lnTo>
                        <a:lnTo>
                          <a:pt x="306" y="53"/>
                        </a:lnTo>
                        <a:lnTo>
                          <a:pt x="43" y="0"/>
                        </a:lnTo>
                        <a:lnTo>
                          <a:pt x="0" y="88"/>
                        </a:lnTo>
                        <a:lnTo>
                          <a:pt x="0" y="8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64564" name="Line 52"/>
              <p:cNvSpPr>
                <a:spLocks noChangeShapeType="1"/>
              </p:cNvSpPr>
              <p:nvPr userDrawn="1"/>
            </p:nvSpPr>
            <p:spPr bwMode="auto">
              <a:xfrm>
                <a:off x="4872" y="84"/>
                <a:ext cx="43" cy="96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</p:sldLayoutIdLst>
  <p:transition>
    <p:pull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algn="r" eaLnBrk="1" latinLnBrk="0" hangingPunct="1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58" r:id="rId12"/>
  </p:sldLayoutIdLst>
  <p:transition>
    <p:pull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1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2" name="Text Box 6"/>
          <p:cNvSpPr txBox="1">
            <a:spLocks noChangeArrowheads="1"/>
          </p:cNvSpPr>
          <p:nvPr/>
        </p:nvSpPr>
        <p:spPr bwMode="auto">
          <a:xfrm rot="-549741">
            <a:off x="2422525" y="2449513"/>
            <a:ext cx="3292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 b="1"/>
          </a:p>
        </p:txBody>
      </p:sp>
      <p:sp>
        <p:nvSpPr>
          <p:cNvPr id="121864" name="Text Box 8"/>
          <p:cNvSpPr txBox="1">
            <a:spLocks noChangeArrowheads="1"/>
          </p:cNvSpPr>
          <p:nvPr/>
        </p:nvSpPr>
        <p:spPr bwMode="auto">
          <a:xfrm rot="10788448" flipV="1">
            <a:off x="307724" y="2376534"/>
            <a:ext cx="8534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</a:rPr>
              <a:t>Простейшие положения математической статистики</a:t>
            </a:r>
            <a:endParaRPr lang="ru-RU" sz="5400" dirty="0">
              <a:latin typeface="Times New Roman" pitchFamily="18" charset="0"/>
            </a:endParaRPr>
          </a:p>
        </p:txBody>
      </p:sp>
      <p:pic>
        <p:nvPicPr>
          <p:cNvPr id="19" name="Picture 4" descr="j023472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343400"/>
            <a:ext cx="23812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89" name="Picture 33" descr="сле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2762250" cy="207645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836F-85A2-46DC-942B-0C93F748CCA2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374785" name="Rectangle 1"/>
          <p:cNvSpPr>
            <a:spLocks noChangeArrowheads="1"/>
          </p:cNvSpPr>
          <p:nvPr/>
        </p:nvSpPr>
        <p:spPr bwMode="auto">
          <a:xfrm>
            <a:off x="2819400" y="5181600"/>
            <a:ext cx="413997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преподаватель математики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Тимохина Л.Н.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305800" cy="2000250"/>
          </a:xfrm>
        </p:spPr>
        <p:txBody>
          <a:bodyPr/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</a:t>
            </a:r>
            <a:r>
              <a:rPr lang="ru-RU" b="1" dirty="0" smtClean="0">
                <a:solidFill>
                  <a:srgbClr val="C00000"/>
                </a:solidFill>
              </a:rPr>
              <a:t>Размах -  </a:t>
            </a:r>
            <a:r>
              <a:rPr lang="ru-RU" dirty="0" smtClean="0"/>
              <a:t>разность между наибольшим и наименьшим из ряда чисел.</a:t>
            </a:r>
            <a:br>
              <a:rPr lang="ru-RU" dirty="0" smtClean="0"/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endParaRPr lang="ru-RU" dirty="0" smtClean="0">
              <a:solidFill>
                <a:schemeClr val="accent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10</a:t>
            </a:fld>
            <a:endParaRPr kumimoji="0" lang="en-US"/>
          </a:p>
        </p:txBody>
      </p:sp>
      <p:graphicFrame>
        <p:nvGraphicFramePr>
          <p:cNvPr id="191491" name="Object 3"/>
          <p:cNvGraphicFramePr>
            <a:graphicFrameLocks noChangeAspect="1"/>
          </p:cNvGraphicFramePr>
          <p:nvPr/>
        </p:nvGraphicFramePr>
        <p:xfrm>
          <a:off x="3124200" y="4114800"/>
          <a:ext cx="4057650" cy="1028700"/>
        </p:xfrm>
        <a:graphic>
          <a:graphicData uri="http://schemas.openxmlformats.org/presentationml/2006/ole">
            <p:oleObj spid="_x0000_s191491" name="Формула" r:id="rId3" imgW="901440" imgH="2286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838200"/>
            <a:ext cx="8540750" cy="4422775"/>
          </a:xfrm>
        </p:spPr>
        <p:txBody>
          <a:bodyPr/>
          <a:lstStyle/>
          <a:p>
            <a:r>
              <a:rPr lang="ru-RU" sz="4800" dirty="0" smtClean="0">
                <a:solidFill>
                  <a:srgbClr val="FFFF00"/>
                </a:solidFill>
                <a:latin typeface="Comic Sans MS" pitchFamily="66" charset="0"/>
              </a:rPr>
              <a:t>Модой ряда чисел </a:t>
            </a:r>
            <a:r>
              <a:rPr lang="ru-RU" sz="4800" dirty="0" smtClean="0">
                <a:latin typeface="Comic Sans MS" pitchFamily="66" charset="0"/>
              </a:rPr>
              <a:t>называется число, наиболее часто встречающееся </a:t>
            </a:r>
            <a:r>
              <a:rPr lang="ru-RU" sz="4800" dirty="0" smtClean="0"/>
              <a:t>в данном ряду.  </a:t>
            </a:r>
            <a:r>
              <a:rPr lang="ru-RU" sz="4800" dirty="0" smtClean="0">
                <a:solidFill>
                  <a:srgbClr val="FFFF00"/>
                </a:solidFill>
              </a:rPr>
              <a:t>(М</a:t>
            </a:r>
            <a:r>
              <a:rPr lang="en-US" sz="4800" baseline="-25000" dirty="0" smtClean="0">
                <a:solidFill>
                  <a:srgbClr val="FFFF00"/>
                </a:solidFill>
              </a:rPr>
              <a:t>O</a:t>
            </a:r>
            <a:r>
              <a:rPr lang="ru-RU" sz="4800" dirty="0" smtClean="0">
                <a:solidFill>
                  <a:srgbClr val="FFFF00"/>
                </a:solidFill>
              </a:rPr>
              <a:t>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F184-D972-4FAE-AD26-1806121B3A1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533400" y="301625"/>
            <a:ext cx="81422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>
                <a:latin typeface="Georgia" pitchFamily="18" charset="0"/>
              </a:rPr>
              <a:t>Ряд может иметь две моды, а может не иметь моды. </a:t>
            </a:r>
          </a:p>
          <a:p>
            <a:endParaRPr lang="ru-RU" sz="3600" dirty="0">
              <a:latin typeface="Georgia" pitchFamily="18" charset="0"/>
            </a:endParaRPr>
          </a:p>
          <a:p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Например:</a:t>
            </a:r>
            <a:endParaRPr lang="ru-RU" sz="3600" dirty="0">
              <a:solidFill>
                <a:srgbClr val="FF0000"/>
              </a:solidFill>
              <a:latin typeface="Georgia" pitchFamily="18" charset="0"/>
            </a:endParaRPr>
          </a:p>
          <a:p>
            <a:endParaRPr lang="ru-RU" sz="3600" dirty="0">
              <a:latin typeface="Georgia" pitchFamily="18" charset="0"/>
            </a:endParaRPr>
          </a:p>
          <a:p>
            <a:r>
              <a:rPr lang="ru-RU" sz="3600" dirty="0">
                <a:latin typeface="Georgia" pitchFamily="18" charset="0"/>
              </a:rPr>
              <a:t>47,46,50,52,47,49,52,55 – имеет две моды: </a:t>
            </a:r>
            <a:r>
              <a:rPr lang="ru-RU" sz="3600" dirty="0" smtClean="0">
                <a:latin typeface="Georgia" pitchFamily="18" charset="0"/>
              </a:rPr>
              <a:t>  47 </a:t>
            </a:r>
            <a:r>
              <a:rPr lang="ru-RU" sz="3600" dirty="0">
                <a:latin typeface="Georgia" pitchFamily="18" charset="0"/>
              </a:rPr>
              <a:t>и 52.</a:t>
            </a:r>
          </a:p>
          <a:p>
            <a:endParaRPr lang="ru-RU" sz="3600" dirty="0">
              <a:latin typeface="Georgia" pitchFamily="18" charset="0"/>
            </a:endParaRPr>
          </a:p>
          <a:p>
            <a:r>
              <a:rPr lang="ru-RU" sz="3600" dirty="0">
                <a:latin typeface="Georgia" pitchFamily="18" charset="0"/>
              </a:rPr>
              <a:t>59,68,66,70,67,71,74 – этот ряд не имеет моды.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12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01625"/>
            <a:ext cx="8218488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Georgia" pitchFamily="18" charset="0"/>
                <a:cs typeface="+mn-cs"/>
              </a:rPr>
              <a:t>Если расставить выборку по возрастанию (или убыванию) той величины, которой мы интересуемся, то </a:t>
            </a:r>
            <a:r>
              <a:rPr lang="ru-RU" sz="3200" b="1" dirty="0">
                <a:solidFill>
                  <a:srgbClr val="FF0000"/>
                </a:solidFill>
                <a:latin typeface="Georgia" pitchFamily="18" charset="0"/>
                <a:cs typeface="+mn-cs"/>
              </a:rPr>
              <a:t>медиана</a:t>
            </a:r>
            <a:r>
              <a:rPr lang="ru-RU" sz="3200" dirty="0">
                <a:latin typeface="Georgia" pitchFamily="18" charset="0"/>
                <a:cs typeface="+mn-cs"/>
              </a:rPr>
              <a:t> - это то, что будет </a:t>
            </a:r>
            <a:r>
              <a:rPr lang="ru-RU" sz="3200" dirty="0">
                <a:solidFill>
                  <a:srgbClr val="FF0000"/>
                </a:solidFill>
                <a:latin typeface="Georgia" pitchFamily="18" charset="0"/>
                <a:cs typeface="+mn-cs"/>
              </a:rPr>
              <a:t>ровно посередине </a:t>
            </a:r>
            <a:r>
              <a:rPr lang="ru-RU" sz="3200" dirty="0">
                <a:latin typeface="Georgia" pitchFamily="18" charset="0"/>
                <a:cs typeface="+mn-cs"/>
              </a:rPr>
              <a:t>"строя".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Georgia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Georgia" pitchFamily="18" charset="0"/>
                <a:cs typeface="+mn-cs"/>
              </a:rPr>
              <a:t>Например, если мы расположим по порядку длительности интервалы времени: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i="1" dirty="0" smtClean="0">
              <a:solidFill>
                <a:schemeClr val="accent2">
                  <a:lumMod val="50000"/>
                </a:schemeClr>
              </a:solidFill>
              <a:latin typeface="Georgia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+mn-cs"/>
              </a:rPr>
              <a:t>секунда</a:t>
            </a:r>
            <a:r>
              <a:rPr lang="ru-RU" sz="3200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+mn-cs"/>
              </a:rPr>
              <a:t>, минута, </a:t>
            </a: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  <a:cs typeface="+mn-cs"/>
              </a:rPr>
              <a:t>час</a:t>
            </a:r>
            <a:r>
              <a:rPr lang="ru-RU" sz="3200" i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  <a:cs typeface="+mn-cs"/>
              </a:rPr>
              <a:t>, сутки и неделя </a:t>
            </a:r>
            <a:r>
              <a:rPr lang="ru-RU" sz="3200" dirty="0">
                <a:latin typeface="Georgia" pitchFamily="18" charset="0"/>
                <a:cs typeface="+mn-cs"/>
              </a:rPr>
              <a:t>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Georgia" pitchFamily="18" charset="0"/>
                <a:cs typeface="+mn-cs"/>
              </a:rPr>
              <a:t>то медианой будет час.</a:t>
            </a:r>
            <a:r>
              <a:rPr lang="ru-RU" dirty="0">
                <a:latin typeface="+mn-lt"/>
                <a:cs typeface="+mn-cs"/>
              </a:rPr>
              <a:t/>
            </a:r>
            <a:br>
              <a:rPr lang="ru-RU" dirty="0">
                <a:latin typeface="+mn-lt"/>
                <a:cs typeface="+mn-cs"/>
              </a:rPr>
            </a:br>
            <a:endParaRPr lang="ru-RU" dirty="0">
              <a:latin typeface="+mn-lt"/>
              <a:cs typeface="+mn-c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2AB4-1A05-4028-B529-FBBB97369BF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1447800"/>
            <a:ext cx="8845550" cy="442277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таблице показано число посетителей выставки в разные дни недели</a:t>
            </a:r>
          </a:p>
        </p:txBody>
      </p:sp>
      <p:sp>
        <p:nvSpPr>
          <p:cNvPr id="65540" name="WordArt 4"/>
          <p:cNvSpPr>
            <a:spLocks noChangeArrowheads="1" noChangeShapeType="1" noTextEdit="1"/>
          </p:cNvSpPr>
          <p:nvPr/>
        </p:nvSpPr>
        <p:spPr bwMode="auto">
          <a:xfrm>
            <a:off x="3200400" y="228600"/>
            <a:ext cx="3429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Задача</a:t>
            </a:r>
          </a:p>
        </p:txBody>
      </p:sp>
      <p:graphicFrame>
        <p:nvGraphicFramePr>
          <p:cNvPr id="65604" name="Group 68"/>
          <p:cNvGraphicFramePr>
            <a:graphicFrameLocks noGrp="1"/>
          </p:cNvGraphicFramePr>
          <p:nvPr/>
        </p:nvGraphicFramePr>
        <p:xfrm>
          <a:off x="914398" y="2667000"/>
          <a:ext cx="7848602" cy="1389888"/>
        </p:xfrm>
        <a:graphic>
          <a:graphicData uri="http://schemas.openxmlformats.org/drawingml/2006/table">
            <a:tbl>
              <a:tblPr/>
              <a:tblGrid>
                <a:gridCol w="2466704"/>
                <a:gridCol w="747486"/>
                <a:gridCol w="747486"/>
                <a:gridCol w="747486"/>
                <a:gridCol w="822234"/>
                <a:gridCol w="747486"/>
                <a:gridCol w="822234"/>
                <a:gridCol w="747486"/>
              </a:tblGrid>
              <a:tr h="5856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День недели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Пн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42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Число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посетителей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636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615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5572" name="Rectangle 36"/>
          <p:cNvSpPr>
            <a:spLocks noChangeArrowheads="1"/>
          </p:cNvSpPr>
          <p:nvPr/>
        </p:nvSpPr>
        <p:spPr bwMode="auto">
          <a:xfrm>
            <a:off x="762000" y="4267200"/>
            <a:ext cx="7620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Найдите медиану указанного ряда данных.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604, 615, 625, 636, 638, 710, 724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какие дни недели число посетителей выставки было больше медианы.</a:t>
            </a:r>
          </a:p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636;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вторник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суббота, воскресенье.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F184-D972-4FAE-AD26-1806121B3A1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5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55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5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5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55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5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5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55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WordArt 4"/>
          <p:cNvSpPr>
            <a:spLocks noChangeArrowheads="1" noChangeShapeType="1" noTextEdit="1"/>
          </p:cNvSpPr>
          <p:nvPr/>
        </p:nvSpPr>
        <p:spPr bwMode="auto">
          <a:xfrm>
            <a:off x="2667000" y="228600"/>
            <a:ext cx="2819400" cy="990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24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Задача</a:t>
            </a:r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762000" y="1524000"/>
            <a:ext cx="6324600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dirty="0">
                <a:latin typeface="Comic Sans MS" pitchFamily="66" charset="0"/>
              </a:rPr>
              <a:t>Найдите среднее арифметическое, размах и моду ряда чисел:</a:t>
            </a:r>
          </a:p>
          <a:p>
            <a:r>
              <a:rPr lang="ru-RU" sz="3200" dirty="0" smtClean="0">
                <a:latin typeface="Comic Sans MS" pitchFamily="66" charset="0"/>
              </a:rPr>
              <a:t>     а</a:t>
            </a:r>
            <a:r>
              <a:rPr lang="ru-RU" sz="3200" dirty="0">
                <a:latin typeface="Comic Sans MS" pitchFamily="66" charset="0"/>
              </a:rPr>
              <a:t>) 16,  22,  16,  13,  20,</a:t>
            </a:r>
            <a:r>
              <a:rPr lang="en-US" sz="3200" dirty="0">
                <a:latin typeface="Comic Sans MS" pitchFamily="66" charset="0"/>
              </a:rPr>
              <a:t> 15</a:t>
            </a:r>
            <a:r>
              <a:rPr lang="ru-RU" sz="3200" dirty="0">
                <a:latin typeface="Comic Sans MS" pitchFamily="66" charset="0"/>
              </a:rPr>
              <a:t>;</a:t>
            </a:r>
          </a:p>
          <a:p>
            <a:r>
              <a:rPr lang="ru-RU" sz="3200" dirty="0">
                <a:latin typeface="Comic Sans MS" pitchFamily="66" charset="0"/>
              </a:rPr>
              <a:t>б) -21,  -33,  -35,  -19, </a:t>
            </a:r>
            <a:r>
              <a:rPr lang="ru-RU" sz="3200" dirty="0" smtClean="0">
                <a:latin typeface="Comic Sans MS" pitchFamily="66" charset="0"/>
              </a:rPr>
              <a:t>-</a:t>
            </a:r>
            <a:r>
              <a:rPr lang="ru-RU" sz="3200" dirty="0">
                <a:latin typeface="Comic Sans MS" pitchFamily="66" charset="0"/>
              </a:rPr>
              <a:t>20</a:t>
            </a:r>
            <a:r>
              <a:rPr lang="ru-RU" sz="3200" dirty="0" smtClean="0">
                <a:latin typeface="Comic Sans MS" pitchFamily="66" charset="0"/>
              </a:rPr>
              <a:t>, -</a:t>
            </a:r>
            <a:r>
              <a:rPr lang="ru-RU" sz="3200" dirty="0">
                <a:latin typeface="Comic Sans MS" pitchFamily="66" charset="0"/>
              </a:rPr>
              <a:t>22;</a:t>
            </a:r>
          </a:p>
          <a:p>
            <a:r>
              <a:rPr lang="ru-RU" sz="3200" dirty="0" smtClean="0">
                <a:latin typeface="Comic Sans MS" pitchFamily="66" charset="0"/>
              </a:rPr>
              <a:t>     в</a:t>
            </a:r>
            <a:r>
              <a:rPr lang="ru-RU" sz="3200" dirty="0">
                <a:latin typeface="Comic Sans MS" pitchFamily="66" charset="0"/>
              </a:rPr>
              <a:t>) -4, </a:t>
            </a:r>
            <a:r>
              <a:rPr lang="ru-RU" sz="3200" dirty="0" smtClean="0">
                <a:latin typeface="Comic Sans MS" pitchFamily="66" charset="0"/>
              </a:rPr>
              <a:t>-</a:t>
            </a:r>
            <a:r>
              <a:rPr lang="ru-RU" sz="3200" dirty="0">
                <a:latin typeface="Comic Sans MS" pitchFamily="66" charset="0"/>
              </a:rPr>
              <a:t>6, </a:t>
            </a:r>
            <a:r>
              <a:rPr lang="ru-RU" sz="3200" dirty="0" smtClean="0">
                <a:latin typeface="Comic Sans MS" pitchFamily="66" charset="0"/>
              </a:rPr>
              <a:t>0</a:t>
            </a:r>
            <a:r>
              <a:rPr lang="ru-RU" sz="3200" dirty="0">
                <a:latin typeface="Comic Sans MS" pitchFamily="66" charset="0"/>
              </a:rPr>
              <a:t>, </a:t>
            </a:r>
            <a:r>
              <a:rPr lang="ru-RU" sz="3200" dirty="0" smtClean="0">
                <a:latin typeface="Comic Sans MS" pitchFamily="66" charset="0"/>
              </a:rPr>
              <a:t> 4</a:t>
            </a:r>
            <a:r>
              <a:rPr lang="ru-RU" sz="3200" dirty="0">
                <a:latin typeface="Comic Sans MS" pitchFamily="66" charset="0"/>
              </a:rPr>
              <a:t>, </a:t>
            </a:r>
            <a:r>
              <a:rPr lang="ru-RU" sz="3200" dirty="0" smtClean="0">
                <a:latin typeface="Comic Sans MS" pitchFamily="66" charset="0"/>
              </a:rPr>
              <a:t>0</a:t>
            </a:r>
            <a:r>
              <a:rPr lang="ru-RU" sz="3200" dirty="0">
                <a:latin typeface="Comic Sans MS" pitchFamily="66" charset="0"/>
              </a:rPr>
              <a:t>, </a:t>
            </a:r>
            <a:r>
              <a:rPr lang="ru-RU" sz="3200" dirty="0" smtClean="0">
                <a:latin typeface="Comic Sans MS" pitchFamily="66" charset="0"/>
              </a:rPr>
              <a:t>6</a:t>
            </a:r>
            <a:r>
              <a:rPr lang="ru-RU" sz="3200" dirty="0">
                <a:latin typeface="Comic Sans MS" pitchFamily="66" charset="0"/>
              </a:rPr>
              <a:t>, </a:t>
            </a:r>
            <a:r>
              <a:rPr lang="ru-RU" sz="3200" dirty="0" smtClean="0">
                <a:latin typeface="Comic Sans MS" pitchFamily="66" charset="0"/>
              </a:rPr>
              <a:t>8</a:t>
            </a:r>
            <a:r>
              <a:rPr lang="ru-RU" sz="3200" dirty="0">
                <a:latin typeface="Comic Sans MS" pitchFamily="66" charset="0"/>
              </a:rPr>
              <a:t>, </a:t>
            </a:r>
            <a:r>
              <a:rPr lang="ru-RU" sz="3200" dirty="0" smtClean="0">
                <a:latin typeface="Comic Sans MS" pitchFamily="66" charset="0"/>
              </a:rPr>
              <a:t>-</a:t>
            </a:r>
            <a:r>
              <a:rPr lang="ru-RU" sz="3200" dirty="0">
                <a:latin typeface="Comic Sans MS" pitchFamily="66" charset="0"/>
              </a:rPr>
              <a:t>12</a:t>
            </a:r>
            <a:r>
              <a:rPr lang="ru-RU" sz="3600" dirty="0">
                <a:latin typeface="Comic Sans MS" pitchFamily="66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D4FE-9D3B-49DF-896E-6C3935F8F05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04800" y="0"/>
            <a:ext cx="8510588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РЕШЕНИЕ:</a:t>
            </a:r>
            <a:endParaRPr lang="ru-RU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193538" name="Object 2"/>
          <p:cNvGraphicFramePr>
            <a:graphicFrameLocks noChangeAspect="1"/>
          </p:cNvGraphicFramePr>
          <p:nvPr>
            <p:ph sz="quarter" idx="1"/>
          </p:nvPr>
        </p:nvGraphicFramePr>
        <p:xfrm>
          <a:off x="1219200" y="2133600"/>
          <a:ext cx="7426325" cy="1447800"/>
        </p:xfrm>
        <a:graphic>
          <a:graphicData uri="http://schemas.openxmlformats.org/presentationml/2006/ole">
            <p:oleObj spid="_x0000_s193538" name="Формула" r:id="rId3" imgW="2019240" imgH="393480" progId="Equation.3">
              <p:embed/>
            </p:oleObj>
          </a:graphicData>
        </a:graphic>
      </p:graphicFrame>
      <p:graphicFrame>
        <p:nvGraphicFramePr>
          <p:cNvPr id="12" name="Содержимое 11"/>
          <p:cNvGraphicFramePr>
            <a:graphicFrameLocks noChangeAspect="1"/>
          </p:cNvGraphicFramePr>
          <p:nvPr>
            <p:ph sz="quarter" idx="2"/>
          </p:nvPr>
        </p:nvGraphicFramePr>
        <p:xfrm>
          <a:off x="3048000" y="5486400"/>
          <a:ext cx="2971800" cy="1138238"/>
        </p:xfrm>
        <a:graphic>
          <a:graphicData uri="http://schemas.openxmlformats.org/presentationml/2006/ole">
            <p:oleObj spid="_x0000_s193541" name="Формула" r:id="rId4" imgW="596880" imgH="228600" progId="Equation.3">
              <p:embed/>
            </p:oleObj>
          </a:graphicData>
        </a:graphic>
      </p:graphicFrame>
      <p:graphicFrame>
        <p:nvGraphicFramePr>
          <p:cNvPr id="13" name="Содержимое 12"/>
          <p:cNvGraphicFramePr>
            <a:graphicFrameLocks noChangeAspect="1"/>
          </p:cNvGraphicFramePr>
          <p:nvPr>
            <p:ph sz="quarter" idx="3"/>
          </p:nvPr>
        </p:nvGraphicFramePr>
        <p:xfrm>
          <a:off x="990600" y="914400"/>
          <a:ext cx="914400" cy="914400"/>
        </p:xfrm>
        <a:graphic>
          <a:graphicData uri="http://schemas.openxmlformats.org/presentationml/2006/ole">
            <p:oleObj spid="_x0000_s193542" name="Формула" r:id="rId5" imgW="203040" imgH="203040" progId="Equation.3">
              <p:embed/>
            </p:oleObj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D4FE-9D3B-49DF-896E-6C3935F8F05C}" type="slidenum">
              <a:rPr lang="ru-RU" smtClean="0"/>
              <a:pPr/>
              <a:t>16</a:t>
            </a:fld>
            <a:endParaRPr lang="ru-RU"/>
          </a:p>
        </p:txBody>
      </p:sp>
      <p:graphicFrame>
        <p:nvGraphicFramePr>
          <p:cNvPr id="193539" name="Object 3"/>
          <p:cNvGraphicFramePr>
            <a:graphicFrameLocks noChangeAspect="1"/>
          </p:cNvGraphicFramePr>
          <p:nvPr/>
        </p:nvGraphicFramePr>
        <p:xfrm>
          <a:off x="1295400" y="4038600"/>
          <a:ext cx="6611739" cy="838200"/>
        </p:xfrm>
        <a:graphic>
          <a:graphicData uri="http://schemas.openxmlformats.org/presentationml/2006/ole">
            <p:oleObj spid="_x0000_s193539" name="Формула" r:id="rId6" imgW="1803240" imgH="228600" progId="Equation.3">
              <p:embed/>
            </p:oleObj>
          </a:graphicData>
        </a:graphic>
      </p:graphicFrame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838200" y="301625"/>
            <a:ext cx="8610600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Найдите: </a:t>
            </a:r>
          </a:p>
          <a:p>
            <a:r>
              <a:rPr lang="ru-RU" sz="3200" dirty="0" smtClean="0">
                <a:latin typeface="Georgia" pitchFamily="18" charset="0"/>
              </a:rPr>
              <a:t>Среднее </a:t>
            </a:r>
            <a:r>
              <a:rPr lang="ru-RU" sz="3200" dirty="0" err="1" smtClean="0">
                <a:latin typeface="Georgia" pitchFamily="18" charset="0"/>
              </a:rPr>
              <a:t>арифмитическое</a:t>
            </a:r>
            <a:r>
              <a:rPr lang="ru-RU" sz="3200" dirty="0" smtClean="0">
                <a:latin typeface="Georgia" pitchFamily="18" charset="0"/>
              </a:rPr>
              <a:t>       размах, моду, медиану ряда чисел.</a:t>
            </a:r>
          </a:p>
          <a:p>
            <a:endParaRPr lang="ru-RU" sz="800" dirty="0" smtClean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sz="3200" dirty="0" smtClean="0">
                <a:latin typeface="Georgia" pitchFamily="18" charset="0"/>
              </a:rPr>
              <a:t>26</a:t>
            </a:r>
            <a:r>
              <a:rPr lang="ru-RU" sz="3200" dirty="0">
                <a:latin typeface="Georgia" pitchFamily="18" charset="0"/>
              </a:rPr>
              <a:t>, 23, 18, 25, 20, 25, 30, 25, 34, 19.</a:t>
            </a:r>
          </a:p>
          <a:p>
            <a:r>
              <a:rPr lang="ru-RU" sz="3200" dirty="0" smtClean="0">
                <a:latin typeface="Georgia" pitchFamily="18" charset="0"/>
              </a:rPr>
              <a:t>Выстроим по возрастанию:</a:t>
            </a:r>
          </a:p>
          <a:p>
            <a:r>
              <a:rPr lang="en-US" sz="3200" b="1" dirty="0" smtClean="0">
                <a:latin typeface="Georgia" pitchFamily="18" charset="0"/>
              </a:rPr>
              <a:t>18, 19, 20, 23, 25, 25, 25, 26, 30, 34.</a:t>
            </a:r>
            <a:endParaRPr lang="ru-RU" sz="3200" b="1" dirty="0">
              <a:latin typeface="Georgia" pitchFamily="18" charset="0"/>
            </a:endParaRPr>
          </a:p>
          <a:p>
            <a:endParaRPr lang="ru-RU" sz="800" dirty="0" smtClean="0">
              <a:latin typeface="Georgia" pitchFamily="18" charset="0"/>
            </a:endParaRPr>
          </a:p>
          <a:p>
            <a:r>
              <a:rPr lang="ru-RU" sz="3200" dirty="0" smtClean="0">
                <a:latin typeface="Georgia" pitchFamily="18" charset="0"/>
              </a:rPr>
              <a:t>(</a:t>
            </a:r>
            <a:r>
              <a:rPr lang="ru-RU" sz="3200" dirty="0">
                <a:latin typeface="Georgia" pitchFamily="18" charset="0"/>
              </a:rPr>
              <a:t>26+23+18+25+20+25+30+25+34+19): 10 = 245:10 = 24,5</a:t>
            </a:r>
          </a:p>
          <a:p>
            <a:endParaRPr lang="ru-RU" sz="800" dirty="0" smtClean="0">
              <a:latin typeface="Georgia" pitchFamily="18" charset="0"/>
            </a:endParaRPr>
          </a:p>
          <a:p>
            <a:r>
              <a:rPr lang="ru-RU" sz="3200" dirty="0" smtClean="0">
                <a:latin typeface="Georgia" pitchFamily="18" charset="0"/>
              </a:rPr>
              <a:t>24,5 </a:t>
            </a:r>
            <a:r>
              <a:rPr lang="ru-RU" sz="3200" dirty="0">
                <a:latin typeface="Georgia" pitchFamily="18" charset="0"/>
              </a:rPr>
              <a:t>– </a:t>
            </a:r>
            <a:r>
              <a:rPr lang="ru-RU" sz="3200" dirty="0">
                <a:solidFill>
                  <a:srgbClr val="FF0000"/>
                </a:solidFill>
                <a:latin typeface="Georgia" pitchFamily="18" charset="0"/>
              </a:rPr>
              <a:t>среднее арифметическое</a:t>
            </a:r>
          </a:p>
          <a:p>
            <a:r>
              <a:rPr lang="ru-RU" sz="3200" dirty="0">
                <a:latin typeface="Georgia" pitchFamily="18" charset="0"/>
              </a:rPr>
              <a:t>34-18 = 16 – </a:t>
            </a:r>
            <a:r>
              <a:rPr lang="ru-RU" sz="3200" dirty="0">
                <a:solidFill>
                  <a:srgbClr val="FF0000"/>
                </a:solidFill>
                <a:latin typeface="Georgia" pitchFamily="18" charset="0"/>
              </a:rPr>
              <a:t>размах,</a:t>
            </a:r>
          </a:p>
          <a:p>
            <a:r>
              <a:rPr lang="ru-RU" sz="3200" dirty="0">
                <a:latin typeface="Georgia" pitchFamily="18" charset="0"/>
              </a:rPr>
              <a:t>25 – </a:t>
            </a:r>
            <a:r>
              <a:rPr lang="ru-RU" sz="3200" dirty="0">
                <a:solidFill>
                  <a:srgbClr val="FF0000"/>
                </a:solidFill>
                <a:latin typeface="Georgia" pitchFamily="18" charset="0"/>
              </a:rPr>
              <a:t>мода, </a:t>
            </a:r>
          </a:p>
          <a:p>
            <a:r>
              <a:rPr lang="ru-RU" sz="3200" dirty="0">
                <a:latin typeface="Georgia" pitchFamily="18" charset="0"/>
              </a:rPr>
              <a:t>25 – </a:t>
            </a:r>
            <a:r>
              <a:rPr lang="ru-RU" sz="3200" dirty="0">
                <a:solidFill>
                  <a:srgbClr val="FF0000"/>
                </a:solidFill>
                <a:latin typeface="Georgia" pitchFamily="18" charset="0"/>
              </a:rPr>
              <a:t>медиана.</a:t>
            </a: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17</a:t>
            </a:fld>
            <a:endParaRPr kumimoji="0"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2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9" name="WordArt 13"/>
          <p:cNvSpPr>
            <a:spLocks noChangeArrowheads="1" noChangeShapeType="1" noTextEdit="1"/>
          </p:cNvSpPr>
          <p:nvPr/>
        </p:nvSpPr>
        <p:spPr bwMode="auto">
          <a:xfrm>
            <a:off x="457200" y="365760"/>
            <a:ext cx="8305800" cy="1676400"/>
          </a:xfrm>
          <a:prstGeom prst="rect">
            <a:avLst/>
          </a:prstGeom>
        </p:spPr>
        <p:txBody>
          <a:bodyPr wrap="none" fromWordArt="1" anchor="ctr" anchorCtr="0">
            <a:prstTxWarp prst="textSlantUp">
              <a:avLst>
                <a:gd name="adj" fmla="val 5389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</a:pPr>
            <a:r>
              <a:rPr lang="ru-RU" sz="2400" b="1" kern="10" dirty="0">
                <a:ln w="11430"/>
                <a:solidFill>
                  <a:srgbClr val="0066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Narrow"/>
              </a:rPr>
              <a:t> </a:t>
            </a:r>
            <a:r>
              <a:rPr lang="ru-RU" sz="2400" b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С</a:t>
            </a: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пособы наглядного представления статистической</a:t>
            </a:r>
          </a:p>
          <a:p>
            <a:pPr algn="ctr">
              <a:lnSpc>
                <a:spcPct val="80000"/>
              </a:lnSpc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информации</a:t>
            </a:r>
          </a:p>
          <a:p>
            <a:pPr>
              <a:lnSpc>
                <a:spcPct val="80000"/>
              </a:lnSpc>
            </a:pPr>
            <a:endParaRPr lang="ru-RU" sz="2400" b="1" kern="10" dirty="0">
              <a:ln w="11430"/>
              <a:solidFill>
                <a:srgbClr val="0066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Narrow"/>
            </a:endParaRPr>
          </a:p>
        </p:txBody>
      </p:sp>
      <p:sp>
        <p:nvSpPr>
          <p:cNvPr id="116750" name="Text Box 14"/>
          <p:cNvSpPr txBox="1">
            <a:spLocks noChangeArrowheads="1"/>
          </p:cNvSpPr>
          <p:nvPr/>
        </p:nvSpPr>
        <p:spPr bwMode="auto">
          <a:xfrm>
            <a:off x="822325" y="237331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000" b="1"/>
          </a:p>
        </p:txBody>
      </p:sp>
      <p:sp>
        <p:nvSpPr>
          <p:cNvPr id="116751" name="Text Box 15"/>
          <p:cNvSpPr txBox="1">
            <a:spLocks noChangeArrowheads="1"/>
          </p:cNvSpPr>
          <p:nvPr/>
        </p:nvSpPr>
        <p:spPr bwMode="auto">
          <a:xfrm>
            <a:off x="838200" y="2438400"/>
            <a:ext cx="31159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/>
              <a:t>1.Диаграмма –</a:t>
            </a:r>
          </a:p>
        </p:txBody>
      </p:sp>
      <p:sp>
        <p:nvSpPr>
          <p:cNvPr id="116752" name="Text Box 16"/>
          <p:cNvSpPr txBox="1">
            <a:spLocks noChangeArrowheads="1"/>
          </p:cNvSpPr>
          <p:nvPr/>
        </p:nvSpPr>
        <p:spPr bwMode="auto">
          <a:xfrm>
            <a:off x="914400" y="3962400"/>
            <a:ext cx="693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dirty="0"/>
              <a:t>2.Гистограмма –</a:t>
            </a:r>
          </a:p>
        </p:txBody>
      </p:sp>
      <p:sp>
        <p:nvSpPr>
          <p:cNvPr id="116753" name="Text Box 17"/>
          <p:cNvSpPr txBox="1">
            <a:spLocks noChangeArrowheads="1"/>
          </p:cNvSpPr>
          <p:nvPr/>
        </p:nvSpPr>
        <p:spPr bwMode="auto">
          <a:xfrm>
            <a:off x="914400" y="5715000"/>
            <a:ext cx="3048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dirty="0"/>
              <a:t>3.Полигон –</a:t>
            </a:r>
          </a:p>
        </p:txBody>
      </p:sp>
      <p:sp>
        <p:nvSpPr>
          <p:cNvPr id="116754" name="Rectangle 18"/>
          <p:cNvSpPr>
            <a:spLocks noChangeArrowheads="1"/>
          </p:cNvSpPr>
          <p:nvPr/>
        </p:nvSpPr>
        <p:spPr bwMode="auto">
          <a:xfrm>
            <a:off x="3886200" y="2286000"/>
            <a:ext cx="50371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800" i="1" dirty="0"/>
              <a:t>(греч.</a:t>
            </a:r>
            <a:r>
              <a:rPr lang="en-US" sz="2800" i="1" dirty="0" err="1"/>
              <a:t>diagramma</a:t>
            </a:r>
            <a:r>
              <a:rPr lang="en-US" sz="2800" dirty="0"/>
              <a:t> </a:t>
            </a:r>
            <a:r>
              <a:rPr lang="ru-RU" sz="2800" dirty="0"/>
              <a:t>) </a:t>
            </a:r>
            <a:r>
              <a:rPr lang="ru-RU" sz="2800" u="sng" dirty="0"/>
              <a:t>изображение, рисунок.</a:t>
            </a:r>
          </a:p>
        </p:txBody>
      </p:sp>
      <p:sp>
        <p:nvSpPr>
          <p:cNvPr id="116757" name="Rectangle 21"/>
          <p:cNvSpPr>
            <a:spLocks noChangeArrowheads="1"/>
          </p:cNvSpPr>
          <p:nvPr/>
        </p:nvSpPr>
        <p:spPr bwMode="auto">
          <a:xfrm rot="10800000" flipV="1">
            <a:off x="3505200" y="5486400"/>
            <a:ext cx="51085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800" i="1" dirty="0"/>
              <a:t>(греч.</a:t>
            </a:r>
            <a:r>
              <a:rPr lang="en-US" sz="2800" i="1" dirty="0"/>
              <a:t> </a:t>
            </a:r>
            <a:r>
              <a:rPr lang="en-US" sz="2800" i="1" dirty="0" err="1"/>
              <a:t>polygonos</a:t>
            </a:r>
            <a:r>
              <a:rPr lang="en-US" sz="2800" i="1" dirty="0"/>
              <a:t>)</a:t>
            </a:r>
            <a:r>
              <a:rPr lang="en-US" sz="2800" dirty="0"/>
              <a:t> </a:t>
            </a:r>
            <a:r>
              <a:rPr lang="ru-RU" sz="2800" u="sng" dirty="0"/>
              <a:t>многоугольник, ломаная.</a:t>
            </a:r>
          </a:p>
        </p:txBody>
      </p:sp>
      <p:sp>
        <p:nvSpPr>
          <p:cNvPr id="116758" name="Rectangle 22"/>
          <p:cNvSpPr>
            <a:spLocks noChangeArrowheads="1"/>
          </p:cNvSpPr>
          <p:nvPr/>
        </p:nvSpPr>
        <p:spPr bwMode="auto">
          <a:xfrm>
            <a:off x="4572000" y="3962400"/>
            <a:ext cx="426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8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ru-RU" sz="2800" i="1" dirty="0"/>
              <a:t>греч.</a:t>
            </a:r>
            <a:r>
              <a:rPr lang="en-US" sz="2800" i="1" dirty="0" err="1"/>
              <a:t>histos</a:t>
            </a:r>
            <a:r>
              <a:rPr lang="en-US" sz="2800" i="1" dirty="0"/>
              <a:t> </a:t>
            </a:r>
            <a:r>
              <a:rPr lang="ru-RU" sz="2800" i="1" dirty="0"/>
              <a:t>столб</a:t>
            </a:r>
            <a:r>
              <a:rPr lang="en-US" sz="2800" dirty="0"/>
              <a:t> </a:t>
            </a:r>
            <a:r>
              <a:rPr lang="ru-RU" sz="2800" dirty="0"/>
              <a:t>),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2800" u="sng" dirty="0"/>
              <a:t>столбчатая диаграмма.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F184-D972-4FAE-AD26-1806121B3A1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6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6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6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6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6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6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54" grpId="0"/>
      <p:bldP spid="116757" grpId="0"/>
      <p:bldP spid="1167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WordArt 4"/>
          <p:cNvSpPr>
            <a:spLocks noChangeArrowheads="1" noChangeShapeType="1" noTextEdit="1"/>
          </p:cNvSpPr>
          <p:nvPr/>
        </p:nvSpPr>
        <p:spPr bwMode="auto">
          <a:xfrm>
            <a:off x="1371600" y="0"/>
            <a:ext cx="5715000" cy="1676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Arial"/>
                <a:cs typeface="Arial"/>
              </a:rPr>
              <a:t>Наглядное представление</a:t>
            </a:r>
          </a:p>
          <a:p>
            <a:pPr algn="ctr"/>
            <a:r>
              <a:rPr lang="ru-RU" sz="24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Arial"/>
                <a:cs typeface="Arial"/>
              </a:rPr>
              <a:t>статистической информации.</a:t>
            </a:r>
          </a:p>
        </p:txBody>
      </p:sp>
      <p:graphicFrame>
        <p:nvGraphicFramePr>
          <p:cNvPr id="13" name="Object 7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28600" y="2438400"/>
          <a:ext cx="18288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Object 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592388" y="1677988"/>
          <a:ext cx="3173412" cy="163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Object 3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096000" y="3351213"/>
          <a:ext cx="2667000" cy="218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D4FE-9D3B-49DF-896E-6C3935F8F05C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111635" name="Text Box 19"/>
          <p:cNvSpPr txBox="1">
            <a:spLocks noChangeArrowheads="1"/>
          </p:cNvSpPr>
          <p:nvPr/>
        </p:nvSpPr>
        <p:spPr bwMode="auto">
          <a:xfrm>
            <a:off x="381000" y="5029200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Гистограмма</a:t>
            </a:r>
          </a:p>
        </p:txBody>
      </p:sp>
      <p:sp>
        <p:nvSpPr>
          <p:cNvPr id="111637" name="Text Box 21"/>
          <p:cNvSpPr txBox="1">
            <a:spLocks noChangeArrowheads="1"/>
          </p:cNvSpPr>
          <p:nvPr/>
        </p:nvSpPr>
        <p:spPr bwMode="auto">
          <a:xfrm>
            <a:off x="2574925" y="4049713"/>
            <a:ext cx="2606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 b="1"/>
          </a:p>
        </p:txBody>
      </p:sp>
      <p:sp>
        <p:nvSpPr>
          <p:cNvPr id="111638" name="Text Box 22"/>
          <p:cNvSpPr txBox="1">
            <a:spLocks noChangeArrowheads="1"/>
          </p:cNvSpPr>
          <p:nvPr/>
        </p:nvSpPr>
        <p:spPr bwMode="auto">
          <a:xfrm>
            <a:off x="2590800" y="4114800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Круговая диаграмма</a:t>
            </a:r>
          </a:p>
        </p:txBody>
      </p:sp>
      <p:sp>
        <p:nvSpPr>
          <p:cNvPr id="111650" name="Text Box 34"/>
          <p:cNvSpPr txBox="1">
            <a:spLocks noChangeArrowheads="1"/>
          </p:cNvSpPr>
          <p:nvPr/>
        </p:nvSpPr>
        <p:spPr bwMode="auto">
          <a:xfrm>
            <a:off x="6248400" y="5573713"/>
            <a:ext cx="259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 b="1"/>
          </a:p>
        </p:txBody>
      </p:sp>
      <p:sp>
        <p:nvSpPr>
          <p:cNvPr id="111651" name="Text Box 35"/>
          <p:cNvSpPr txBox="1">
            <a:spLocks noChangeArrowheads="1"/>
          </p:cNvSpPr>
          <p:nvPr/>
        </p:nvSpPr>
        <p:spPr bwMode="auto">
          <a:xfrm>
            <a:off x="6172200" y="5573713"/>
            <a:ext cx="259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     Полигон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14" grpId="0">
        <p:bldAsOne/>
      </p:bldGraphic>
      <p:bldGraphic spid="15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b="0" i="1" dirty="0" smtClean="0"/>
              <a:t/>
            </a:r>
            <a:br>
              <a:rPr lang="ru-RU" b="0" i="1" dirty="0" smtClean="0"/>
            </a:br>
            <a:r>
              <a:rPr lang="ru-RU" b="0" i="1" dirty="0" smtClean="0"/>
              <a:t/>
            </a:r>
            <a:br>
              <a:rPr lang="ru-RU" b="0" i="1" dirty="0" smtClean="0"/>
            </a:br>
            <a:r>
              <a:rPr lang="ru-RU" b="0" i="1" dirty="0" smtClean="0"/>
              <a:t/>
            </a:r>
            <a:br>
              <a:rPr lang="ru-RU" b="0" i="1" dirty="0" smtClean="0"/>
            </a:br>
            <a:r>
              <a:rPr lang="ru-RU" b="0" i="1" dirty="0" smtClean="0"/>
              <a:t/>
            </a:r>
            <a:br>
              <a:rPr lang="ru-RU" b="0" i="1" dirty="0" smtClean="0"/>
            </a:br>
            <a:r>
              <a:rPr lang="ru-RU" b="0" i="1" dirty="0" smtClean="0"/>
              <a:t/>
            </a:r>
            <a:br>
              <a:rPr lang="ru-RU" b="0" i="1" dirty="0" smtClean="0"/>
            </a:br>
            <a:r>
              <a:rPr lang="ru-RU" b="0" i="1" dirty="0" smtClean="0"/>
              <a:t/>
            </a:r>
            <a:br>
              <a:rPr lang="ru-RU" b="0" i="1" dirty="0" smtClean="0"/>
            </a:br>
            <a:r>
              <a:rPr lang="ru-RU" b="0" i="1" dirty="0" smtClean="0"/>
              <a:t/>
            </a:r>
            <a:br>
              <a:rPr lang="ru-RU" b="0" i="1" dirty="0" smtClean="0"/>
            </a:br>
            <a:r>
              <a:rPr lang="ru-RU" b="0" i="1" dirty="0" smtClean="0"/>
              <a:t/>
            </a:r>
            <a:br>
              <a:rPr lang="ru-RU" b="0" i="1" dirty="0" smtClean="0"/>
            </a:br>
            <a:r>
              <a:rPr lang="ru-RU" b="0" i="1" dirty="0" smtClean="0"/>
              <a:t>Цель: </a:t>
            </a:r>
            <a:br>
              <a:rPr lang="ru-RU" b="0" i="1" dirty="0" smtClean="0"/>
            </a:br>
            <a:r>
              <a:rPr lang="ru-RU" b="0" i="1" dirty="0" smtClean="0"/>
              <a:t>- </a:t>
            </a:r>
            <a:r>
              <a:rPr lang="ru-RU" b="0" dirty="0" smtClean="0"/>
              <a:t>Рассмотреть основные понятия математической статистики.</a:t>
            </a:r>
            <a:br>
              <a:rPr lang="ru-RU" b="0" dirty="0" smtClean="0"/>
            </a:b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- Познакомить учащихся с размахом, модой и медианой, методами их вычисления.</a:t>
            </a:r>
            <a:br>
              <a:rPr lang="ru-RU" sz="4400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836F-85A2-46DC-942B-0C93F748CCA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WordArt 4"/>
          <p:cNvSpPr>
            <a:spLocks noChangeArrowheads="1" noChangeShapeType="1" noTextEdit="1"/>
          </p:cNvSpPr>
          <p:nvPr/>
        </p:nvSpPr>
        <p:spPr bwMode="auto">
          <a:xfrm>
            <a:off x="1905000" y="0"/>
            <a:ext cx="4038600" cy="8382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2400" kern="1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Задача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381000" y="1712913"/>
            <a:ext cx="396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07027" name="Group 531"/>
          <p:cNvGraphicFramePr>
            <a:graphicFrameLocks noGrp="1"/>
          </p:cNvGraphicFramePr>
          <p:nvPr>
            <p:ph sz="half" idx="1"/>
          </p:nvPr>
        </p:nvGraphicFramePr>
        <p:xfrm>
          <a:off x="0" y="1447800"/>
          <a:ext cx="9144000" cy="2816227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149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154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155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159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162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171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7088" name="Group 592"/>
          <p:cNvGraphicFramePr>
            <a:graphicFrameLocks noGrp="1"/>
          </p:cNvGraphicFramePr>
          <p:nvPr>
            <p:ph sz="half" idx="2"/>
          </p:nvPr>
        </p:nvGraphicFramePr>
        <p:xfrm>
          <a:off x="0" y="5562600"/>
          <a:ext cx="9144000" cy="1036320"/>
        </p:xfrm>
        <a:graphic>
          <a:graphicData uri="http://schemas.openxmlformats.org/drawingml/2006/table">
            <a:tbl>
              <a:tblPr/>
              <a:tblGrid>
                <a:gridCol w="1017588"/>
                <a:gridCol w="1014412"/>
                <a:gridCol w="1016000"/>
                <a:gridCol w="1014413"/>
                <a:gridCol w="1019175"/>
                <a:gridCol w="1014412"/>
                <a:gridCol w="1016000"/>
                <a:gridCol w="1014413"/>
                <a:gridCol w="101758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145-149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150-154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155-159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160-164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165-169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170-174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175-179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180-184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M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20</a:t>
            </a:fld>
            <a:endParaRPr kumimoji="0" lang="en-US"/>
          </a:p>
        </p:txBody>
      </p:sp>
      <p:sp>
        <p:nvSpPr>
          <p:cNvPr id="106836" name="Text Box 340"/>
          <p:cNvSpPr txBox="1">
            <a:spLocks noChangeArrowheads="1"/>
          </p:cNvSpPr>
          <p:nvPr/>
        </p:nvSpPr>
        <p:spPr bwMode="auto">
          <a:xfrm flipV="1">
            <a:off x="0" y="762000"/>
            <a:ext cx="9144000" cy="369332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r>
              <a:rPr lang="ru-RU" dirty="0"/>
              <a:t>Измерив рост 50 </a:t>
            </a:r>
            <a:r>
              <a:rPr lang="ru-RU" dirty="0" smtClean="0"/>
              <a:t>студентов </a:t>
            </a:r>
            <a:r>
              <a:rPr lang="ru-RU" dirty="0"/>
              <a:t>в сантиметрах, результаты записали в таблицу: </a:t>
            </a:r>
          </a:p>
        </p:txBody>
      </p:sp>
      <p:sp>
        <p:nvSpPr>
          <p:cNvPr id="106837" name="Text Box 341"/>
          <p:cNvSpPr txBox="1">
            <a:spLocks noChangeArrowheads="1"/>
          </p:cNvSpPr>
          <p:nvPr/>
        </p:nvSpPr>
        <p:spPr bwMode="auto">
          <a:xfrm>
            <a:off x="0" y="4343400"/>
            <a:ext cx="9144000" cy="915988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Сгруппировав данные по </a:t>
            </a:r>
            <a:r>
              <a:rPr lang="ru-RU" dirty="0" smtClean="0"/>
              <a:t>группам 145-149</a:t>
            </a:r>
            <a:r>
              <a:rPr lang="ru-RU" dirty="0"/>
              <a:t>, 150-154,…,180-184,представить частотное распределение учащихся по этим группам с помощью :</a:t>
            </a:r>
          </a:p>
          <a:p>
            <a:r>
              <a:rPr lang="ru-RU" dirty="0"/>
              <a:t>1) таблицы;   2) полигона частот;  3) столбчатой диаграммы.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6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7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7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7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6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6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6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7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7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836" grpId="0" animBg="1"/>
      <p:bldP spid="1068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688" name="Group 96"/>
          <p:cNvGraphicFramePr>
            <a:graphicFrameLocks noGrp="1"/>
          </p:cNvGraphicFramePr>
          <p:nvPr>
            <p:ph idx="1"/>
          </p:nvPr>
        </p:nvGraphicFramePr>
        <p:xfrm>
          <a:off x="301625" y="3124200"/>
          <a:ext cx="8842375" cy="1257300"/>
        </p:xfrm>
        <a:graphic>
          <a:graphicData uri="http://schemas.openxmlformats.org/drawingml/2006/table">
            <a:tbl>
              <a:tblPr/>
              <a:tblGrid>
                <a:gridCol w="984250"/>
                <a:gridCol w="981075"/>
                <a:gridCol w="981075"/>
                <a:gridCol w="981075"/>
                <a:gridCol w="987425"/>
                <a:gridCol w="981075"/>
                <a:gridCol w="981075"/>
                <a:gridCol w="981075"/>
                <a:gridCol w="98425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X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145-149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150-154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155-159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160-164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165-169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170-174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175-179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180-184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M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21</a:t>
            </a:fld>
            <a:endParaRPr kumimoji="0" lang="en-US"/>
          </a:p>
        </p:txBody>
      </p:sp>
      <p:sp>
        <p:nvSpPr>
          <p:cNvPr id="110692" name="WordArt 100"/>
          <p:cNvSpPr>
            <a:spLocks noChangeArrowheads="1" noChangeShapeType="1" noTextEdit="1"/>
          </p:cNvSpPr>
          <p:nvPr/>
        </p:nvSpPr>
        <p:spPr bwMode="auto">
          <a:xfrm>
            <a:off x="2667000" y="609600"/>
            <a:ext cx="3657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Таблица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0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0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1600200"/>
          <a:ext cx="9144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3974" name="WordArt 6"/>
          <p:cNvSpPr>
            <a:spLocks noChangeArrowheads="1" noChangeShapeType="1" noTextEdit="1"/>
          </p:cNvSpPr>
          <p:nvPr/>
        </p:nvSpPr>
        <p:spPr bwMode="auto">
          <a:xfrm>
            <a:off x="2514600" y="381000"/>
            <a:ext cx="3581400" cy="1143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Полигон частот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F184-D972-4FAE-AD26-1806121B3A1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1371600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8310" name="WordArt 6"/>
          <p:cNvSpPr>
            <a:spLocks noChangeArrowheads="1" noChangeShapeType="1" noTextEdit="1"/>
          </p:cNvSpPr>
          <p:nvPr/>
        </p:nvSpPr>
        <p:spPr bwMode="auto">
          <a:xfrm>
            <a:off x="1676400" y="228600"/>
            <a:ext cx="4953000" cy="11430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24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Столбчатая диаграмма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F184-D972-4FAE-AD26-1806121B3A1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>
                <a:solidFill>
                  <a:schemeClr val="tx1"/>
                </a:solidFill>
                <a:effectLst/>
              </a:rPr>
              <a:t>Гистограмма со столбцами в виде цилиндров.</a:t>
            </a:r>
            <a:br>
              <a:rPr lang="ru-RU" sz="2800">
                <a:solidFill>
                  <a:schemeClr val="tx1"/>
                </a:solidFill>
                <a:effectLst/>
              </a:rPr>
            </a:br>
            <a:endParaRPr lang="ru-RU" sz="280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1681163"/>
          <a:ext cx="9144000" cy="5176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F184-D972-4FAE-AD26-1806121B3A16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9144000" cy="1325563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FF0000"/>
                </a:solidFill>
                <a:effectLst/>
              </a:rPr>
              <a:t>Гистограмма со столбцами в виде конусов.</a:t>
            </a:r>
            <a:br>
              <a:rPr lang="ru-RU" sz="4000" dirty="0">
                <a:solidFill>
                  <a:srgbClr val="FF0000"/>
                </a:solidFill>
                <a:effectLst/>
              </a:rPr>
            </a:br>
            <a:endParaRPr lang="ru-RU" sz="4000" dirty="0">
              <a:solidFill>
                <a:srgbClr val="FF0000"/>
              </a:solidFill>
              <a:effectLst/>
            </a:endParaRPr>
          </a:p>
        </p:txBody>
      </p:sp>
      <p:graphicFrame>
        <p:nvGraphicFramePr>
          <p:cNvPr id="6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0" y="1528763"/>
          <a:ext cx="9144000" cy="5329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F184-D972-4FAE-AD26-1806121B3A16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5"/>
          <p:cNvGraphicFramePr>
            <a:graphicFrameLocks noGrp="1" noChangeAspect="1"/>
          </p:cNvGraphicFramePr>
          <p:nvPr>
            <p:ph/>
          </p:nvPr>
        </p:nvGraphicFramePr>
        <p:xfrm>
          <a:off x="0" y="2438400"/>
          <a:ext cx="9144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3912" name="Text Box 8"/>
          <p:cNvSpPr txBox="1">
            <a:spLocks noChangeArrowheads="1"/>
          </p:cNvSpPr>
          <p:nvPr/>
        </p:nvSpPr>
        <p:spPr bwMode="auto">
          <a:xfrm>
            <a:off x="0" y="773113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1600" b="1">
              <a:latin typeface="Times New Roman" pitchFamily="18" charset="0"/>
            </a:endParaRPr>
          </a:p>
        </p:txBody>
      </p:sp>
      <p:sp>
        <p:nvSpPr>
          <p:cNvPr id="123913" name="Rectangle 9"/>
          <p:cNvSpPr>
            <a:spLocks noRot="1"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92075" indent="-92075"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	На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гистограмме представлены данные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о распределении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рабочих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цеха по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возрастным группам.</a:t>
            </a:r>
          </a:p>
          <a:p>
            <a:pPr marL="342900" indent="-342900"/>
            <a:endParaRPr lang="ru-RU" sz="2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3914" name="Text Box 10"/>
          <p:cNvSpPr txBox="1">
            <a:spLocks noChangeArrowheads="1"/>
          </p:cNvSpPr>
          <p:nvPr/>
        </p:nvSpPr>
        <p:spPr bwMode="auto">
          <a:xfrm>
            <a:off x="228600" y="1447800"/>
            <a:ext cx="8305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) число рабочих цеха в возрасте от 18 до 23 лет;</a:t>
            </a:r>
          </a:p>
        </p:txBody>
      </p: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914400" y="1611313"/>
            <a:ext cx="7543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 b="1"/>
          </a:p>
        </p:txBody>
      </p:sp>
      <p:sp>
        <p:nvSpPr>
          <p:cNvPr id="123916" name="Text Box 12"/>
          <p:cNvSpPr txBox="1">
            <a:spLocks noChangeArrowheads="1"/>
          </p:cNvSpPr>
          <p:nvPr/>
        </p:nvSpPr>
        <p:spPr bwMode="auto">
          <a:xfrm>
            <a:off x="304800" y="11430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/>
              <a:t>б) возрастную группу,  к которой относится наибольшее число рабочих;</a:t>
            </a:r>
          </a:p>
        </p:txBody>
      </p:sp>
      <p:sp>
        <p:nvSpPr>
          <p:cNvPr id="123917" name="Text Box 13"/>
          <p:cNvSpPr txBox="1">
            <a:spLocks noChangeArrowheads="1"/>
          </p:cNvSpPr>
          <p:nvPr/>
        </p:nvSpPr>
        <p:spPr bwMode="auto">
          <a:xfrm>
            <a:off x="0" y="1992313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 b="1"/>
          </a:p>
        </p:txBody>
      </p:sp>
      <p:sp>
        <p:nvSpPr>
          <p:cNvPr id="123918" name="Text Box 14"/>
          <p:cNvSpPr txBox="1">
            <a:spLocks noChangeArrowheads="1"/>
          </p:cNvSpPr>
          <p:nvPr/>
        </p:nvSpPr>
        <p:spPr bwMode="auto">
          <a:xfrm>
            <a:off x="304800" y="1219200"/>
            <a:ext cx="411479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/>
              <a:t>в) общее число рабочих цеха.   </a:t>
            </a:r>
            <a:r>
              <a:rPr lang="ru-RU" sz="2000" b="1" dirty="0"/>
              <a:t>       </a:t>
            </a:r>
          </a:p>
        </p:txBody>
      </p:sp>
      <p:sp>
        <p:nvSpPr>
          <p:cNvPr id="123919" name="Text Box 15"/>
          <p:cNvSpPr txBox="1">
            <a:spLocks noChangeArrowheads="1"/>
          </p:cNvSpPr>
          <p:nvPr/>
        </p:nvSpPr>
        <p:spPr bwMode="auto">
          <a:xfrm>
            <a:off x="6705600" y="1981200"/>
            <a:ext cx="16160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 smtClean="0"/>
              <a:t>12чел.</a:t>
            </a:r>
            <a:endParaRPr lang="ru-RU" sz="2800" b="1" dirty="0"/>
          </a:p>
        </p:txBody>
      </p:sp>
      <p:sp>
        <p:nvSpPr>
          <p:cNvPr id="123920" name="Text Box 16"/>
          <p:cNvSpPr txBox="1">
            <a:spLocks noChangeArrowheads="1"/>
          </p:cNvSpPr>
          <p:nvPr/>
        </p:nvSpPr>
        <p:spPr bwMode="auto">
          <a:xfrm>
            <a:off x="6858000" y="1981200"/>
            <a:ext cx="144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</a:rPr>
              <a:t>24чел.</a:t>
            </a:r>
          </a:p>
        </p:txBody>
      </p:sp>
      <p:sp>
        <p:nvSpPr>
          <p:cNvPr id="123921" name="Text Box 17"/>
          <p:cNvSpPr txBox="1">
            <a:spLocks noChangeArrowheads="1"/>
          </p:cNvSpPr>
          <p:nvPr/>
        </p:nvSpPr>
        <p:spPr bwMode="auto">
          <a:xfrm>
            <a:off x="3429000" y="1447800"/>
            <a:ext cx="6553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</a:rPr>
              <a:t>12+14+20+24+18+16+12+4=120 чел.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3048000"/>
            <a:ext cx="1905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Kristen ITC" pitchFamily="66" charset="0"/>
              </a:rPr>
              <a:t>Найдите: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5C1F9-76B9-4896-9FE8-FFE95E76E9B2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2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" dur="2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3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3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3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23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23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23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239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23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39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239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239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3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23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23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3" grpId="0"/>
      <p:bldP spid="123914" grpId="0" build="allAtOnce"/>
      <p:bldP spid="123916" grpId="0"/>
      <p:bldP spid="123916" grpId="1"/>
      <p:bldP spid="123918" grpId="0"/>
      <p:bldP spid="123919" grpId="0"/>
      <p:bldP spid="123919" grpId="1"/>
      <p:bldP spid="123920" grpId="0"/>
      <p:bldP spid="123920" grpId="1"/>
      <p:bldP spid="123921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" name="Object 10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828800" y="990600"/>
          <a:ext cx="5392738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6457" name="Group 569"/>
          <p:cNvGraphicFramePr>
            <a:graphicFrameLocks noGrp="1"/>
          </p:cNvGraphicFramePr>
          <p:nvPr>
            <p:ph sz="quarter" idx="2"/>
          </p:nvPr>
        </p:nvGraphicFramePr>
        <p:xfrm>
          <a:off x="1371602" y="5257800"/>
          <a:ext cx="7772398" cy="1036320"/>
        </p:xfrm>
        <a:graphic>
          <a:graphicData uri="http://schemas.openxmlformats.org/drawingml/2006/table">
            <a:tbl>
              <a:tblPr/>
              <a:tblGrid>
                <a:gridCol w="861303"/>
                <a:gridCol w="868193"/>
                <a:gridCol w="751057"/>
                <a:gridCol w="771728"/>
                <a:gridCol w="1068015"/>
                <a:gridCol w="861303"/>
                <a:gridCol w="861303"/>
                <a:gridCol w="868193"/>
                <a:gridCol w="861303"/>
              </a:tblGrid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D4FE-9D3B-49DF-896E-6C3935F8F05C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165899" name="Text Box 11"/>
          <p:cNvSpPr txBox="1">
            <a:spLocks noChangeArrowheads="1"/>
          </p:cNvSpPr>
          <p:nvPr/>
        </p:nvSpPr>
        <p:spPr bwMode="auto">
          <a:xfrm>
            <a:off x="144463" y="0"/>
            <a:ext cx="8915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Kristen ITC" pitchFamily="66" charset="0"/>
              </a:rPr>
              <a:t>Найдите</a:t>
            </a:r>
            <a:r>
              <a:rPr lang="ru-RU" sz="2800" b="1" i="1" dirty="0">
                <a:solidFill>
                  <a:srgbClr val="FF0000"/>
                </a:solidFill>
                <a:latin typeface="Kristen ITC" pitchFamily="66" charset="0"/>
              </a:rPr>
              <a:t>, сколько </a:t>
            </a:r>
            <a:r>
              <a:rPr lang="ru-RU" sz="2800" b="1" i="1" dirty="0" smtClean="0">
                <a:solidFill>
                  <a:srgbClr val="FF0000"/>
                </a:solidFill>
                <a:latin typeface="Kristen ITC" pitchFamily="66" charset="0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Kristen ITC" pitchFamily="66" charset="0"/>
              </a:rPr>
              <a:t>в </a:t>
            </a:r>
            <a:r>
              <a:rPr lang="ru-RU" sz="2800" b="1" i="1" dirty="0" smtClean="0">
                <a:solidFill>
                  <a:srgbClr val="FF0000"/>
                </a:solidFill>
                <a:latin typeface="Kristen ITC" pitchFamily="66" charset="0"/>
              </a:rPr>
              <a:t>среднем поступило больных в поликлинику с ОРЗ.</a:t>
            </a:r>
            <a:endParaRPr lang="ru-RU" sz="2800" i="1" dirty="0">
              <a:solidFill>
                <a:srgbClr val="FF0000"/>
              </a:solidFill>
              <a:latin typeface="Kristen ITC" pitchFamily="66" charset="0"/>
            </a:endParaRPr>
          </a:p>
        </p:txBody>
      </p:sp>
      <p:sp>
        <p:nvSpPr>
          <p:cNvPr id="166208" name="Text Box 320"/>
          <p:cNvSpPr txBox="1">
            <a:spLocks noChangeArrowheads="1"/>
          </p:cNvSpPr>
          <p:nvPr/>
        </p:nvSpPr>
        <p:spPr bwMode="auto">
          <a:xfrm>
            <a:off x="6705600" y="2362200"/>
            <a:ext cx="358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66209" name="Text Box 321"/>
          <p:cNvSpPr txBox="1">
            <a:spLocks noChangeArrowheads="1"/>
          </p:cNvSpPr>
          <p:nvPr/>
        </p:nvSpPr>
        <p:spPr bwMode="auto">
          <a:xfrm>
            <a:off x="6308725" y="6056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66449" name="Text Box 561"/>
          <p:cNvSpPr txBox="1">
            <a:spLocks noChangeArrowheads="1"/>
          </p:cNvSpPr>
          <p:nvPr/>
        </p:nvSpPr>
        <p:spPr bwMode="auto">
          <a:xfrm>
            <a:off x="441325" y="6437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66450" name="Object 562"/>
          <p:cNvGraphicFramePr>
            <a:graphicFrameLocks noChangeAspect="1"/>
          </p:cNvGraphicFramePr>
          <p:nvPr/>
        </p:nvGraphicFramePr>
        <p:xfrm>
          <a:off x="88900" y="6464300"/>
          <a:ext cx="4749800" cy="393700"/>
        </p:xfrm>
        <a:graphic>
          <a:graphicData uri="http://schemas.openxmlformats.org/presentationml/2006/ole">
            <p:oleObj spid="_x0000_s166450" name="Формула" r:id="rId4" imgW="4749480" imgH="393480" progId="Equation.3">
              <p:embed/>
            </p:oleObj>
          </a:graphicData>
        </a:graphic>
      </p:graphicFrame>
      <p:sp>
        <p:nvSpPr>
          <p:cNvPr id="166451" name="Text Box 563"/>
          <p:cNvSpPr txBox="1">
            <a:spLocks noChangeArrowheads="1"/>
          </p:cNvSpPr>
          <p:nvPr/>
        </p:nvSpPr>
        <p:spPr bwMode="auto">
          <a:xfrm>
            <a:off x="3794125" y="6056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6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6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6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6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6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6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990600" y="85934"/>
          <a:ext cx="6553200" cy="4810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oup 560"/>
          <p:cNvGraphicFramePr>
            <a:graphicFrameLocks/>
          </p:cNvGraphicFramePr>
          <p:nvPr/>
        </p:nvGraphicFramePr>
        <p:xfrm>
          <a:off x="1600199" y="5257800"/>
          <a:ext cx="6477001" cy="1053148"/>
        </p:xfrm>
        <a:graphic>
          <a:graphicData uri="http://schemas.openxmlformats.org/drawingml/2006/table">
            <a:tbl>
              <a:tblPr/>
              <a:tblGrid>
                <a:gridCol w="1589564"/>
                <a:gridCol w="488473"/>
                <a:gridCol w="488474"/>
                <a:gridCol w="698976"/>
                <a:gridCol w="766445"/>
                <a:gridCol w="825819"/>
                <a:gridCol w="763747"/>
                <a:gridCol w="855503"/>
              </a:tblGrid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СУТКИ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Частота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67970" name="Object 2"/>
          <p:cNvGraphicFramePr>
            <a:graphicFrameLocks noChangeAspect="1"/>
          </p:cNvGraphicFramePr>
          <p:nvPr/>
        </p:nvGraphicFramePr>
        <p:xfrm>
          <a:off x="7848600" y="4038600"/>
          <a:ext cx="914400" cy="320675"/>
        </p:xfrm>
        <a:graphic>
          <a:graphicData uri="http://schemas.openxmlformats.org/presentationml/2006/ole">
            <p:oleObj spid="_x0000_s467970" name="Формула" r:id="rId4" imgW="507960" imgH="177480" progId="Equation.3">
              <p:embed/>
            </p:oleObj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28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79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7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42" name="Rectangle 246"/>
          <p:cNvSpPr>
            <a:spLocks noGrp="1" noRot="1" noChangeArrowheads="1"/>
          </p:cNvSpPr>
          <p:nvPr>
            <p:ph type="title"/>
          </p:nvPr>
        </p:nvSpPr>
        <p:spPr>
          <a:xfrm>
            <a:off x="381000" y="0"/>
            <a:ext cx="8510588" cy="1325563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</a:rPr>
              <a:t>Контрольные вопросы</a:t>
            </a:r>
          </a:p>
        </p:txBody>
      </p:sp>
      <p:sp>
        <p:nvSpPr>
          <p:cNvPr id="15769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219200"/>
            <a:ext cx="9143999" cy="2590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>
                <a:latin typeface="Times New Roman" pitchFamily="18" charset="0"/>
              </a:rPr>
              <a:t>1. Объясните на примере, как по таблице частот находят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FF00FF"/>
                </a:solidFill>
                <a:latin typeface="Times New Roman" pitchFamily="18" charset="0"/>
              </a:rPr>
              <a:t>Среднее арифметическое, 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</a:rPr>
              <a:t>Размах,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</a:rPr>
              <a:t>Моду,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Медиану.</a:t>
            </a:r>
          </a:p>
          <a:p>
            <a:pPr>
              <a:lnSpc>
                <a:spcPct val="80000"/>
              </a:lnSpc>
            </a:pPr>
            <a:endParaRPr lang="ru-RU" sz="20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b="1" dirty="0">
                <a:latin typeface="Times New Roman" pitchFamily="18" charset="0"/>
              </a:rPr>
              <a:t>2.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</a:rPr>
              <a:t>Какие способы наглядного представления статистической</a:t>
            </a:r>
          </a:p>
          <a:p>
            <a:pPr>
              <a:lnSpc>
                <a:spcPct val="80000"/>
              </a:lnSpc>
            </a:pP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</a:rPr>
              <a:t>информации вам известны?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158137" name="Group 441"/>
          <p:cNvGraphicFramePr>
            <a:graphicFrameLocks noGrp="1"/>
          </p:cNvGraphicFramePr>
          <p:nvPr>
            <p:ph sz="half" idx="2"/>
          </p:nvPr>
        </p:nvGraphicFramePr>
        <p:xfrm>
          <a:off x="228601" y="4495800"/>
          <a:ext cx="7162798" cy="1158876"/>
        </p:xfrm>
        <a:graphic>
          <a:graphicData uri="http://schemas.openxmlformats.org/drawingml/2006/table">
            <a:tbl>
              <a:tblPr/>
              <a:tblGrid>
                <a:gridCol w="1756124"/>
                <a:gridCol w="540485"/>
                <a:gridCol w="542305"/>
                <a:gridCol w="773422"/>
                <a:gridCol w="848035"/>
                <a:gridCol w="911727"/>
                <a:gridCol w="844396"/>
                <a:gridCol w="946304"/>
              </a:tblGrid>
              <a:tr h="588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Время, мин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Частота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0DFD-4AE1-47CD-B0C5-CA59702C8AFC}" type="slidenum">
              <a:rPr lang="ru-RU" smtClean="0"/>
              <a:pPr/>
              <a:t>29</a:t>
            </a:fld>
            <a:endParaRPr lang="ru-RU"/>
          </a:p>
        </p:txBody>
      </p:sp>
      <p:pic>
        <p:nvPicPr>
          <p:cNvPr id="157700" name="Picture 4" descr="ученик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0" y="2743200"/>
            <a:ext cx="1524000" cy="3881438"/>
          </a:xfrm>
          <a:noFill/>
          <a:ln/>
        </p:spPr>
      </p:pic>
      <p:sp>
        <p:nvSpPr>
          <p:cNvPr id="158138" name="Text Box 442"/>
          <p:cNvSpPr txBox="1">
            <a:spLocks noChangeArrowheads="1"/>
          </p:cNvSpPr>
          <p:nvPr/>
        </p:nvSpPr>
        <p:spPr bwMode="auto">
          <a:xfrm>
            <a:off x="381000" y="5903893"/>
            <a:ext cx="751699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Ответ: </a:t>
            </a:r>
            <a:r>
              <a:rPr lang="ru-RU" sz="2800" dirty="0" smtClean="0"/>
              <a:t>18; </a:t>
            </a:r>
            <a:r>
              <a:rPr lang="ru-RU" sz="2800" dirty="0"/>
              <a:t>37; 8; 15.</a:t>
            </a:r>
          </a:p>
          <a:p>
            <a:r>
              <a:rPr lang="ru-RU" sz="2800" dirty="0"/>
              <a:t>Гистограмма; круговая диаграмма; полигон.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7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8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942" grpId="0"/>
      <p:bldP spid="1581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836F-85A2-46DC-942B-0C93F748CCA2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20713"/>
            <a:ext cx="6400800" cy="5688012"/>
          </a:xfrm>
        </p:spPr>
        <p:txBody>
          <a:bodyPr/>
          <a:lstStyle/>
          <a:p>
            <a:r>
              <a:rPr lang="ru-RU" sz="4800">
                <a:latin typeface="Times New Roman" pitchFamily="18" charset="0"/>
              </a:rPr>
              <a:t>Термин </a:t>
            </a:r>
            <a:r>
              <a:rPr lang="ru-RU" sz="4800">
                <a:solidFill>
                  <a:schemeClr val="accent2"/>
                </a:solidFill>
                <a:latin typeface="Times New Roman" pitchFamily="18" charset="0"/>
              </a:rPr>
              <a:t>«статистика» </a:t>
            </a:r>
            <a:r>
              <a:rPr lang="ru-RU" sz="4800">
                <a:latin typeface="Times New Roman" pitchFamily="18" charset="0"/>
              </a:rPr>
              <a:t>произошел от латинского слова «статус» (</a:t>
            </a:r>
            <a:r>
              <a:rPr lang="ru-RU" sz="4800">
                <a:solidFill>
                  <a:schemeClr val="accent2"/>
                </a:solidFill>
                <a:latin typeface="Times New Roman" pitchFamily="18" charset="0"/>
              </a:rPr>
              <a:t>status</a:t>
            </a:r>
            <a:r>
              <a:rPr lang="ru-RU" sz="4800">
                <a:latin typeface="Times New Roman" pitchFamily="18" charset="0"/>
              </a:rPr>
              <a:t>), что означает «состояние и положение вещей».</a:t>
            </a:r>
            <a:r>
              <a:rPr lang="ru-RU" sz="4800"/>
              <a:t>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6" name="Picture 6" descr="466031_3"/>
          <p:cNvPicPr>
            <a:picLocks noChangeAspect="1" noChangeArrowheads="1"/>
          </p:cNvPicPr>
          <p:nvPr/>
        </p:nvPicPr>
        <p:blipFill>
          <a:blip r:embed="rId2" cstate="print"/>
          <a:srcRect l="6783"/>
          <a:stretch>
            <a:fillRect/>
          </a:stretch>
        </p:blipFill>
        <p:spPr bwMode="auto">
          <a:xfrm>
            <a:off x="0" y="2819400"/>
            <a:ext cx="5715000" cy="4038600"/>
          </a:xfrm>
          <a:prstGeom prst="rect">
            <a:avLst/>
          </a:prstGeom>
          <a:noFill/>
        </p:spPr>
      </p:pic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0" y="4572000"/>
            <a:ext cx="792162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5 лет</a:t>
            </a:r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1066800" y="4267200"/>
            <a:ext cx="9366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10 лет</a:t>
            </a:r>
          </a:p>
        </p:txBody>
      </p:sp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2286000" y="3886200"/>
            <a:ext cx="1008062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15 лет</a:t>
            </a:r>
          </a:p>
        </p:txBody>
      </p:sp>
      <p:sp>
        <p:nvSpPr>
          <p:cNvPr id="87051" name="Text Box 11"/>
          <p:cNvSpPr txBox="1">
            <a:spLocks noChangeArrowheads="1"/>
          </p:cNvSpPr>
          <p:nvPr/>
        </p:nvSpPr>
        <p:spPr bwMode="auto">
          <a:xfrm>
            <a:off x="3429000" y="3505200"/>
            <a:ext cx="1008062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20 лет</a:t>
            </a:r>
          </a:p>
        </p:txBody>
      </p:sp>
      <p:sp>
        <p:nvSpPr>
          <p:cNvPr id="87052" name="Text Box 12"/>
          <p:cNvSpPr txBox="1">
            <a:spLocks noChangeArrowheads="1"/>
          </p:cNvSpPr>
          <p:nvPr/>
        </p:nvSpPr>
        <p:spPr bwMode="auto">
          <a:xfrm>
            <a:off x="4724400" y="3200400"/>
            <a:ext cx="9366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25 лет</a:t>
            </a:r>
          </a:p>
        </p:txBody>
      </p:sp>
      <p:sp>
        <p:nvSpPr>
          <p:cNvPr id="87053" name="Text Box 13"/>
          <p:cNvSpPr txBox="1">
            <a:spLocks noChangeArrowheads="1"/>
          </p:cNvSpPr>
          <p:nvPr/>
        </p:nvSpPr>
        <p:spPr bwMode="auto">
          <a:xfrm>
            <a:off x="1403350" y="2420938"/>
            <a:ext cx="7191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87054" name="Picture 14" descr="image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832475" cy="3092450"/>
          </a:xfrm>
          <a:prstGeom prst="rect">
            <a:avLst/>
          </a:prstGeom>
          <a:noFill/>
        </p:spPr>
      </p:pic>
      <p:sp>
        <p:nvSpPr>
          <p:cNvPr id="87055" name="Text Box 15"/>
          <p:cNvSpPr txBox="1">
            <a:spLocks noChangeArrowheads="1"/>
          </p:cNvSpPr>
          <p:nvPr/>
        </p:nvSpPr>
        <p:spPr bwMode="auto">
          <a:xfrm>
            <a:off x="0" y="1676400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/>
              <a:t>80см</a:t>
            </a:r>
          </a:p>
        </p:txBody>
      </p:sp>
      <p:sp>
        <p:nvSpPr>
          <p:cNvPr id="87056" name="Text Box 16"/>
          <p:cNvSpPr txBox="1">
            <a:spLocks noChangeArrowheads="1"/>
          </p:cNvSpPr>
          <p:nvPr/>
        </p:nvSpPr>
        <p:spPr bwMode="auto">
          <a:xfrm>
            <a:off x="838200" y="12954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/>
              <a:t>125см</a:t>
            </a:r>
          </a:p>
        </p:txBody>
      </p:sp>
      <p:sp>
        <p:nvSpPr>
          <p:cNvPr id="87057" name="Text Box 17"/>
          <p:cNvSpPr txBox="1">
            <a:spLocks noChangeArrowheads="1"/>
          </p:cNvSpPr>
          <p:nvPr/>
        </p:nvSpPr>
        <p:spPr bwMode="auto">
          <a:xfrm>
            <a:off x="1835150" y="1073150"/>
            <a:ext cx="452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7058" name="Text Box 18"/>
          <p:cNvSpPr txBox="1">
            <a:spLocks noChangeArrowheads="1"/>
          </p:cNvSpPr>
          <p:nvPr/>
        </p:nvSpPr>
        <p:spPr bwMode="auto">
          <a:xfrm>
            <a:off x="1752600" y="838200"/>
            <a:ext cx="86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160см</a:t>
            </a:r>
          </a:p>
        </p:txBody>
      </p:sp>
      <p:sp>
        <p:nvSpPr>
          <p:cNvPr id="87059" name="Text Box 19"/>
          <p:cNvSpPr txBox="1">
            <a:spLocks noChangeArrowheads="1"/>
          </p:cNvSpPr>
          <p:nvPr/>
        </p:nvSpPr>
        <p:spPr bwMode="auto">
          <a:xfrm>
            <a:off x="3200400" y="533400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/>
              <a:t>180см</a:t>
            </a:r>
          </a:p>
        </p:txBody>
      </p:sp>
      <p:sp>
        <p:nvSpPr>
          <p:cNvPr id="87060" name="Text Box 20"/>
          <p:cNvSpPr txBox="1">
            <a:spLocks noChangeArrowheads="1"/>
          </p:cNvSpPr>
          <p:nvPr/>
        </p:nvSpPr>
        <p:spPr bwMode="auto">
          <a:xfrm>
            <a:off x="6011863" y="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7061" name="Text Box 21"/>
          <p:cNvSpPr txBox="1">
            <a:spLocks noChangeArrowheads="1"/>
          </p:cNvSpPr>
          <p:nvPr/>
        </p:nvSpPr>
        <p:spPr bwMode="auto">
          <a:xfrm>
            <a:off x="7086600" y="381000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7062" name="Text Box 22"/>
          <p:cNvSpPr txBox="1">
            <a:spLocks noChangeArrowheads="1"/>
          </p:cNvSpPr>
          <p:nvPr/>
        </p:nvSpPr>
        <p:spPr bwMode="auto">
          <a:xfrm>
            <a:off x="4953000" y="0"/>
            <a:ext cx="792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/>
              <a:t>183см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867400" y="1676401"/>
            <a:ext cx="32766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Представьте частотное распределение роста человека по возрасту помощью :</a:t>
            </a:r>
          </a:p>
          <a:p>
            <a:pPr marL="514350" indent="-514350"/>
            <a:r>
              <a:rPr lang="ru-RU" sz="2400" dirty="0" smtClean="0">
                <a:latin typeface="+mj-lt"/>
              </a:rPr>
              <a:t>1)  таблицы;   </a:t>
            </a:r>
          </a:p>
          <a:p>
            <a:pPr marL="514350" indent="-514350"/>
            <a:r>
              <a:rPr lang="ru-RU" sz="2400" dirty="0" smtClean="0">
                <a:latin typeface="+mj-lt"/>
              </a:rPr>
              <a:t>2)  полигона частот;  </a:t>
            </a:r>
          </a:p>
          <a:p>
            <a:pPr marL="514350" indent="-514350"/>
            <a:r>
              <a:rPr lang="ru-RU" sz="2400" dirty="0" smtClean="0">
                <a:latin typeface="+mj-lt"/>
              </a:rPr>
              <a:t>3)  диаграммы.</a:t>
            </a:r>
          </a:p>
          <a:p>
            <a:pPr marL="514350" indent="-514350"/>
            <a:endParaRPr lang="ru-RU" sz="2800" dirty="0"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943600" y="533400"/>
            <a:ext cx="121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+mj-lt"/>
              </a:rPr>
              <a:t>Д/З:</a:t>
            </a:r>
            <a:endParaRPr lang="ru-RU" sz="3600" dirty="0">
              <a:latin typeface="+mj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15000" y="4572000"/>
            <a:ext cx="3429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Найдите: </a:t>
            </a:r>
          </a:p>
          <a:p>
            <a:r>
              <a:rPr lang="ru-RU" sz="2400" dirty="0" smtClean="0">
                <a:latin typeface="Georgia" pitchFamily="18" charset="0"/>
              </a:rPr>
              <a:t>Среднее </a:t>
            </a:r>
            <a:r>
              <a:rPr lang="ru-RU" sz="2400" dirty="0" err="1" smtClean="0">
                <a:latin typeface="Georgia" pitchFamily="18" charset="0"/>
              </a:rPr>
              <a:t>арифмитическое</a:t>
            </a:r>
            <a:r>
              <a:rPr lang="ru-RU" sz="2400" dirty="0" smtClean="0">
                <a:latin typeface="Georgia" pitchFamily="18" charset="0"/>
              </a:rPr>
              <a:t>       размах, моду, медиану ряда чисел.</a:t>
            </a:r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2AB4-1A05-4028-B529-FBBB97369BF2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0DFD-4AE1-47CD-B0C5-CA59702C8AFC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WordArt 5"/>
          <p:cNvSpPr>
            <a:spLocks noChangeArrowheads="1" noChangeShapeType="1" noTextEdit="1"/>
          </p:cNvSpPr>
          <p:nvPr/>
        </p:nvSpPr>
        <p:spPr bwMode="auto">
          <a:xfrm>
            <a:off x="1905000" y="838200"/>
            <a:ext cx="5334000" cy="1143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2400" kern="10" dirty="0">
                <a:ln w="9525">
                  <a:pattFill prst="zigZag">
                    <a:fgClr>
                      <a:srgbClr val="FF0066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Элементы статистики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0" y="2438400"/>
            <a:ext cx="83216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</a:rPr>
              <a:t>Статистика – наука, которая занимается получением, обработкой и анализом</a:t>
            </a:r>
            <a:r>
              <a:rPr lang="ru-RU" sz="3600" b="1"/>
              <a:t> </a:t>
            </a:r>
            <a:r>
              <a:rPr lang="ru-RU" sz="3600" b="1">
                <a:latin typeface="Times New Roman" pitchFamily="18" charset="0"/>
              </a:rPr>
              <a:t>количественных данных</a:t>
            </a:r>
            <a:r>
              <a:rPr lang="ru-RU" sz="3600" b="1"/>
              <a:t> </a:t>
            </a:r>
            <a:endParaRPr lang="ru-RU" sz="3600" b="1">
              <a:latin typeface="Times New Roman" pitchFamily="18" charset="0"/>
            </a:endParaRPr>
          </a:p>
          <a:p>
            <a:pPr algn="ctr"/>
            <a:r>
              <a:rPr lang="ru-RU" sz="3600" b="1">
                <a:latin typeface="Times New Roman" pitchFamily="18" charset="0"/>
              </a:rPr>
              <a:t>о разнообразных массовых явлениях,</a:t>
            </a:r>
            <a:r>
              <a:rPr lang="ru-RU" sz="3600" b="1"/>
              <a:t> </a:t>
            </a:r>
            <a:r>
              <a:rPr lang="ru-RU" sz="3600" b="1">
                <a:latin typeface="Times New Roman" pitchFamily="18" charset="0"/>
              </a:rPr>
              <a:t>происходящих</a:t>
            </a:r>
          </a:p>
          <a:p>
            <a:pPr algn="ctr"/>
            <a:r>
              <a:rPr lang="ru-RU" sz="3600" b="1">
                <a:latin typeface="Times New Roman" pitchFamily="18" charset="0"/>
              </a:rPr>
              <a:t>в природе и обществе</a:t>
            </a:r>
            <a:r>
              <a:rPr lang="ru-RU" sz="2800" b="1">
                <a:latin typeface="Times New Roman" pitchFamily="18" charset="0"/>
              </a:rPr>
              <a:t>.</a:t>
            </a:r>
          </a:p>
        </p:txBody>
      </p:sp>
      <p:pic>
        <p:nvPicPr>
          <p:cNvPr id="58375" name="Picture 7" descr="logos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21336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4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FF0000"/>
                </a:solidFill>
              </a:rPr>
              <a:t>Основные задачи статистики</a:t>
            </a:r>
          </a:p>
        </p:txBody>
      </p:sp>
      <p:sp>
        <p:nvSpPr>
          <p:cNvPr id="4099" name="Содержимое 3"/>
          <p:cNvSpPr>
            <a:spLocks noGrp="1"/>
          </p:cNvSpPr>
          <p:nvPr>
            <p:ph sz="half" idx="1"/>
          </p:nvPr>
        </p:nvSpPr>
        <p:spPr>
          <a:xfrm>
            <a:off x="0" y="1143000"/>
            <a:ext cx="4419599" cy="23622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Способы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сбора информации</a:t>
            </a:r>
          </a:p>
        </p:txBody>
      </p:sp>
      <p:sp>
        <p:nvSpPr>
          <p:cNvPr id="4100" name="Содержимое 4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419600" cy="4530725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en-US" sz="4800" dirty="0" smtClean="0">
                <a:solidFill>
                  <a:srgbClr val="0070C0"/>
                </a:solidFill>
              </a:rPr>
              <a:t>  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обработки</a:t>
            </a:r>
            <a:endParaRPr lang="en-US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статистических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данных (информации)</a:t>
            </a:r>
            <a:endPara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5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7724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Способы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сбора информации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8686800" cy="4114800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Непосредственное </a:t>
            </a:r>
            <a:r>
              <a:rPr lang="ru-RU" i="1" dirty="0" smtClean="0">
                <a:solidFill>
                  <a:srgbClr val="FF0000"/>
                </a:solidFill>
              </a:rPr>
              <a:t>наблюдение </a:t>
            </a:r>
            <a:r>
              <a:rPr lang="ru-RU" dirty="0" smtClean="0"/>
              <a:t>(</a:t>
            </a:r>
            <a:r>
              <a:rPr lang="ru-RU" dirty="0" smtClean="0"/>
              <a:t>сами регистраторы путем замера, подсчета, взвешивания осуществляют регистрацию изучаемых единиц)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Документированное </a:t>
            </a:r>
            <a:r>
              <a:rPr lang="ru-RU" i="1" dirty="0" smtClean="0">
                <a:solidFill>
                  <a:srgbClr val="FF0000"/>
                </a:solidFill>
              </a:rPr>
              <a:t>наблюдение </a:t>
            </a:r>
            <a:r>
              <a:rPr lang="ru-RU" dirty="0" smtClean="0"/>
              <a:t>(</a:t>
            </a:r>
            <a:r>
              <a:rPr lang="ru-RU" dirty="0" smtClean="0"/>
              <a:t>предполагает получение информации на основании документов)</a:t>
            </a:r>
          </a:p>
          <a:p>
            <a:r>
              <a:rPr lang="ru-RU" i="1" dirty="0" smtClean="0">
                <a:solidFill>
                  <a:srgbClr val="FF0000"/>
                </a:solidFill>
              </a:rPr>
              <a:t>Опрос </a:t>
            </a:r>
            <a:r>
              <a:rPr lang="ru-RU" dirty="0" smtClean="0"/>
              <a:t>(</a:t>
            </a:r>
            <a:r>
              <a:rPr lang="ru-RU" dirty="0" smtClean="0"/>
              <a:t>информация об исследуемом объекте регистрируется со слов опрашиваемых, обладающих этой информацией)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6</a:t>
            </a:fld>
            <a:endParaRPr kumimoji="0"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81000"/>
            <a:ext cx="8382000" cy="4114800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Исходным материалом любого статистического исследования являются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статистические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данные.</a:t>
            </a:r>
          </a:p>
          <a:p>
            <a:pPr>
              <a:buNone/>
            </a:pPr>
            <a:endParaRPr lang="ru-RU" sz="3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од 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статистическими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данными понимается: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объектов, обладающих теми или иными признаками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5E19-F10A-4C2F-BF6F-11C513378A2E}" type="slidenum">
              <a:rPr kumimoji="0" lang="en-US" smtClean="0"/>
              <a:pPr/>
              <a:t>7</a:t>
            </a:fld>
            <a:endParaRPr kumimoji="0" lang="en-US"/>
          </a:p>
        </p:txBody>
      </p:sp>
    </p:spTree>
  </p:cSld>
  <p:clrMapOvr>
    <a:masterClrMapping/>
  </p:clrMapOvr>
  <p:transition>
    <p:pull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WordArt 4"/>
          <p:cNvSpPr>
            <a:spLocks noChangeArrowheads="1" noChangeShapeType="1" noTextEdit="1"/>
          </p:cNvSpPr>
          <p:nvPr/>
        </p:nvSpPr>
        <p:spPr bwMode="auto">
          <a:xfrm>
            <a:off x="457200" y="381000"/>
            <a:ext cx="6705600" cy="1219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800" kern="10" dirty="0" smtClean="0">
                <a:ln w="9525">
                  <a:pattFill prst="lgCheck">
                    <a:fgClr>
                      <a:srgbClr val="CC99FF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Parchment"/>
              </a:rPr>
              <a:t>Статистические характеристики:</a:t>
            </a:r>
            <a:endParaRPr lang="ru-RU" sz="2800" kern="10" dirty="0">
              <a:ln w="9525">
                <a:pattFill prst="lgCheck">
                  <a:fgClr>
                    <a:srgbClr val="CC99FF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FF0066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Parchment"/>
            </a:endParaRP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152400" y="1905000"/>
            <a:ext cx="89916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000" dirty="0">
              <a:latin typeface="Comic Sans MS" pitchFamily="66" charset="0"/>
            </a:endParaRPr>
          </a:p>
          <a:p>
            <a:r>
              <a:rPr lang="ru-RU" sz="4000" dirty="0">
                <a:latin typeface="Comic Sans MS" pitchFamily="66" charset="0"/>
              </a:rPr>
              <a:t>     </a:t>
            </a:r>
            <a:r>
              <a:rPr lang="ru-RU" sz="4000" dirty="0" smtClean="0">
                <a:latin typeface="Comic Sans MS" pitchFamily="66" charset="0"/>
              </a:rPr>
              <a:t>Среднее </a:t>
            </a:r>
            <a:r>
              <a:rPr lang="ru-RU" sz="4000" dirty="0">
                <a:latin typeface="Comic Sans MS" pitchFamily="66" charset="0"/>
              </a:rPr>
              <a:t>арифметическое, </a:t>
            </a:r>
            <a:r>
              <a:rPr lang="ru-RU" sz="4000" dirty="0" smtClean="0">
                <a:latin typeface="Comic Sans MS" pitchFamily="66" charset="0"/>
              </a:rPr>
              <a:t> 	размах</a:t>
            </a:r>
            <a:r>
              <a:rPr lang="ru-RU" sz="4000" dirty="0">
                <a:latin typeface="Comic Sans MS" pitchFamily="66" charset="0"/>
              </a:rPr>
              <a:t>, мода и медиана.</a:t>
            </a:r>
          </a:p>
          <a:p>
            <a:r>
              <a:rPr lang="ru-RU" dirty="0">
                <a:latin typeface="Comic Sans MS" pitchFamily="66" charset="0"/>
              </a:rPr>
              <a:t>                                                       </a:t>
            </a:r>
          </a:p>
          <a:p>
            <a:endParaRPr lang="ru-RU" dirty="0">
              <a:latin typeface="Comic Sans MS" pitchFamily="66" charset="0"/>
            </a:endParaRPr>
          </a:p>
          <a:p>
            <a:r>
              <a:rPr lang="ru-RU" sz="3200" dirty="0" smtClean="0">
                <a:latin typeface="Comic Sans MS" pitchFamily="66" charset="0"/>
              </a:rPr>
              <a:t>   </a:t>
            </a:r>
            <a:endParaRPr lang="ru-RU" sz="3200" dirty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 </a:t>
            </a:r>
            <a:endParaRPr lang="ru-RU" sz="2000" dirty="0">
              <a:latin typeface="Comic Sans MS" pitchFamily="66" charset="0"/>
            </a:endParaRPr>
          </a:p>
          <a:p>
            <a:endParaRPr lang="ru-RU" dirty="0"/>
          </a:p>
          <a:p>
            <a:endParaRPr lang="ru-RU" sz="2000" dirty="0">
              <a:latin typeface="Comic Sans MS" pitchFamily="66" charset="0"/>
            </a:endParaRPr>
          </a:p>
          <a:p>
            <a:endParaRPr lang="ru-RU" sz="2000" dirty="0">
              <a:latin typeface="Comic Sans MS" pitchFamily="66" charset="0"/>
            </a:endParaRPr>
          </a:p>
        </p:txBody>
      </p:sp>
      <p:pic>
        <p:nvPicPr>
          <p:cNvPr id="64519" name="Picture 7" descr="ученик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-381000"/>
            <a:ext cx="16192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8</a:t>
            </a:fld>
            <a:endParaRPr kumimoji="0"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45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45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45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3"/>
          <p:cNvSpPr txBox="1">
            <a:spLocks noChangeArrowheads="1"/>
          </p:cNvSpPr>
          <p:nvPr/>
        </p:nvSpPr>
        <p:spPr bwMode="auto">
          <a:xfrm>
            <a:off x="609600" y="228600"/>
            <a:ext cx="8066088" cy="596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>
                <a:latin typeface="Comic Sans MS" pitchFamily="66" charset="0"/>
              </a:rPr>
              <a:t>В математике и статистике </a:t>
            </a:r>
            <a:endParaRPr lang="ru-RU" sz="4000" dirty="0" smtClean="0">
              <a:latin typeface="Comic Sans MS" pitchFamily="66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среднее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арифметическое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4000" dirty="0">
                <a:latin typeface="Comic Sans MS" pitchFamily="66" charset="0"/>
              </a:rPr>
              <a:t>набора чисел — это сумма всех чисел в этом наборе, делённая на их количество.</a:t>
            </a:r>
          </a:p>
          <a:p>
            <a:endParaRPr lang="ru-RU" sz="3600" dirty="0">
              <a:latin typeface="Georgia" pitchFamily="18" charset="0"/>
            </a:endParaRPr>
          </a:p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Пример:   </a:t>
            </a:r>
            <a:r>
              <a:rPr lang="ru-RU" sz="3600" dirty="0" smtClean="0">
                <a:latin typeface="Georgia" pitchFamily="18" charset="0"/>
              </a:rPr>
              <a:t>Для </a:t>
            </a:r>
            <a:r>
              <a:rPr lang="ru-RU" sz="3600" dirty="0">
                <a:latin typeface="Georgia" pitchFamily="18" charset="0"/>
              </a:rPr>
              <a:t>трёх чисел сложим их и поделим на 3: </a:t>
            </a:r>
          </a:p>
          <a:p>
            <a:pPr algn="ctr"/>
            <a:endParaRPr lang="ru-RU" sz="3200" dirty="0">
              <a:latin typeface="Georgia" pitchFamily="18" charset="0"/>
            </a:endParaRPr>
          </a:p>
          <a:p>
            <a:endParaRPr lang="ru-RU" sz="3200" dirty="0">
              <a:latin typeface="Georgia" pitchFamily="18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736975" y="4800600"/>
          <a:ext cx="4365625" cy="1439863"/>
        </p:xfrm>
        <a:graphic>
          <a:graphicData uri="http://schemas.openxmlformats.org/presentationml/2006/ole">
            <p:oleObj spid="_x0000_s190466" name="Формула" r:id="rId3" imgW="1193760" imgH="393480" progId="Equation.3">
              <p:embed/>
            </p:oleObj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52AB4-1A05-4028-B529-FBBB97369BF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11">
  <a:themeElements>
    <a:clrScheme name="Слои 8">
      <a:dk1>
        <a:srgbClr val="000000"/>
      </a:dk1>
      <a:lt1>
        <a:srgbClr val="FFFFFF"/>
      </a:lt1>
      <a:dk2>
        <a:srgbClr val="CC0000"/>
      </a:dk2>
      <a:lt2>
        <a:srgbClr val="999966"/>
      </a:lt2>
      <a:accent1>
        <a:srgbClr val="CCCCCC"/>
      </a:accent1>
      <a:accent2>
        <a:srgbClr val="CCCC66"/>
      </a:accent2>
      <a:accent3>
        <a:srgbClr val="FFFFFF"/>
      </a:accent3>
      <a:accent4>
        <a:srgbClr val="000000"/>
      </a:accent4>
      <a:accent5>
        <a:srgbClr val="E2E2E2"/>
      </a:accent5>
      <a:accent6>
        <a:srgbClr val="B9B95C"/>
      </a:accent6>
      <a:hlink>
        <a:srgbClr val="666699"/>
      </a:hlink>
      <a:folHlink>
        <a:srgbClr val="CCCC99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15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тренажер">
  <a:themeElements>
    <a:clrScheme name="тренажер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ренажер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тренажер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енажер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енажер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енажер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енажер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енажер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енажер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енажер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енажер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енажер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енажер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енажер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Slit">
  <a:themeElements>
    <a:clrScheme name="Slit 14">
      <a:dk1>
        <a:srgbClr val="000000"/>
      </a:dk1>
      <a:lt1>
        <a:srgbClr val="FBF5D1"/>
      </a:lt1>
      <a:dk2>
        <a:srgbClr val="000000"/>
      </a:dk2>
      <a:lt2>
        <a:srgbClr val="FAFBDD"/>
      </a:lt2>
      <a:accent1>
        <a:srgbClr val="33CCCC"/>
      </a:accent1>
      <a:accent2>
        <a:srgbClr val="0099CC"/>
      </a:accent2>
      <a:accent3>
        <a:srgbClr val="FDF9E5"/>
      </a:accent3>
      <a:accent4>
        <a:srgbClr val="000000"/>
      </a:accent4>
      <a:accent5>
        <a:srgbClr val="ADE2E2"/>
      </a:accent5>
      <a:accent6>
        <a:srgbClr val="008AB9"/>
      </a:accent6>
      <a:hlink>
        <a:srgbClr val="3333CC"/>
      </a:hlink>
      <a:folHlink>
        <a:srgbClr val="008080"/>
      </a:folHlink>
    </a:clrScheme>
    <a:fontScheme name="Sli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10">
        <a:dk1>
          <a:srgbClr val="000000"/>
        </a:dk1>
        <a:lt1>
          <a:srgbClr val="FFFFCC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FFFFE2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11">
        <a:dk1>
          <a:srgbClr val="000000"/>
        </a:dk1>
        <a:lt1>
          <a:srgbClr val="FFCC99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FFE2CA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12">
        <a:dk1>
          <a:srgbClr val="000000"/>
        </a:dk1>
        <a:lt1>
          <a:srgbClr val="E6FDCF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F0FEE4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13">
        <a:dk1>
          <a:srgbClr val="000000"/>
        </a:dk1>
        <a:lt1>
          <a:srgbClr val="FBF5D1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FDF9E5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14">
        <a:dk1>
          <a:srgbClr val="000000"/>
        </a:dk1>
        <a:lt1>
          <a:srgbClr val="FBF5D1"/>
        </a:lt1>
        <a:dk2>
          <a:srgbClr val="000000"/>
        </a:dk2>
        <a:lt2>
          <a:srgbClr val="FAFBDD"/>
        </a:lt2>
        <a:accent1>
          <a:srgbClr val="33CCCC"/>
        </a:accent1>
        <a:accent2>
          <a:srgbClr val="0099CC"/>
        </a:accent2>
        <a:accent3>
          <a:srgbClr val="FDF9E5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15">
        <a:dk1>
          <a:srgbClr val="000000"/>
        </a:dk1>
        <a:lt1>
          <a:srgbClr val="CC9900"/>
        </a:lt1>
        <a:dk2>
          <a:srgbClr val="000000"/>
        </a:dk2>
        <a:lt2>
          <a:srgbClr val="FAFBDD"/>
        </a:lt2>
        <a:accent1>
          <a:srgbClr val="33CCCC"/>
        </a:accent1>
        <a:accent2>
          <a:srgbClr val="0099CC"/>
        </a:accent2>
        <a:accent3>
          <a:srgbClr val="E2CAAA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16">
        <a:dk1>
          <a:srgbClr val="000000"/>
        </a:dk1>
        <a:lt1>
          <a:srgbClr val="121002"/>
        </a:lt1>
        <a:dk2>
          <a:srgbClr val="000000"/>
        </a:dk2>
        <a:lt2>
          <a:srgbClr val="FAFBDD"/>
        </a:lt2>
        <a:accent1>
          <a:srgbClr val="33CCCC"/>
        </a:accent1>
        <a:accent2>
          <a:srgbClr val="0099CC"/>
        </a:accent2>
        <a:accent3>
          <a:srgbClr val="AAAAAA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2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12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16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1">
  <a:themeElements>
    <a:clrScheme name="Идеальный газ в МКТ(finish1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Идеальный газ в МКТ(finish1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Идеальный газ в МКТ(finish1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альный газ в МКТ(finish1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альный газ в МКТ(finish1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альный газ в МКТ(finish1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альный газ в МКТ(finish1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альный газ в МКТ(finish1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альный газ в МКТ(finish1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альный газ в МКТ(finish1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альный газ в МКТ(finish1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альный газ в МКТ(finish1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альный газ в МКТ(finish1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альный газ в МКТ(finish1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Тема11">
  <a:themeElements>
    <a:clrScheme name="Слои 8">
      <a:dk1>
        <a:srgbClr val="000000"/>
      </a:dk1>
      <a:lt1>
        <a:srgbClr val="FFFFFF"/>
      </a:lt1>
      <a:dk2>
        <a:srgbClr val="CC0000"/>
      </a:dk2>
      <a:lt2>
        <a:srgbClr val="999966"/>
      </a:lt2>
      <a:accent1>
        <a:srgbClr val="CCCCCC"/>
      </a:accent1>
      <a:accent2>
        <a:srgbClr val="CCCC66"/>
      </a:accent2>
      <a:accent3>
        <a:srgbClr val="FFFFFF"/>
      </a:accent3>
      <a:accent4>
        <a:srgbClr val="000000"/>
      </a:accent4>
      <a:accent5>
        <a:srgbClr val="E2E2E2"/>
      </a:accent5>
      <a:accent6>
        <a:srgbClr val="B9B95C"/>
      </a:accent6>
      <a:hlink>
        <a:srgbClr val="666699"/>
      </a:hlink>
      <a:folHlink>
        <a:srgbClr val="CCCC99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Тема12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2325</TotalTime>
  <Words>959</Words>
  <Application>Microsoft Office PowerPoint</Application>
  <PresentationFormat>Экран (4:3)</PresentationFormat>
  <Paragraphs>330</Paragraphs>
  <Slides>31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19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31</vt:i4>
      </vt:variant>
    </vt:vector>
  </HeadingPairs>
  <TitlesOfParts>
    <vt:vector size="53" baseType="lpstr">
      <vt:lpstr>Тема11</vt:lpstr>
      <vt:lpstr>Тема12</vt:lpstr>
      <vt:lpstr>Тема16</vt:lpstr>
      <vt:lpstr>Тема1</vt:lpstr>
      <vt:lpstr>Городская</vt:lpstr>
      <vt:lpstr>1_Тема11</vt:lpstr>
      <vt:lpstr>Аспект</vt:lpstr>
      <vt:lpstr>1_Тема12</vt:lpstr>
      <vt:lpstr>Тема6</vt:lpstr>
      <vt:lpstr>1_Тема6</vt:lpstr>
      <vt:lpstr>Тема15</vt:lpstr>
      <vt:lpstr>Клен</vt:lpstr>
      <vt:lpstr>Оформление по умолчанию</vt:lpstr>
      <vt:lpstr>тренажер</vt:lpstr>
      <vt:lpstr>Slit</vt:lpstr>
      <vt:lpstr>1_Клен</vt:lpstr>
      <vt:lpstr>1_Оформление по умолчанию</vt:lpstr>
      <vt:lpstr>2_Клен</vt:lpstr>
      <vt:lpstr>2_Оформление по умолчанию</vt:lpstr>
      <vt:lpstr>CorelDRAW</vt:lpstr>
      <vt:lpstr>Формула</vt:lpstr>
      <vt:lpstr>Microsoft Equation 3.0</vt:lpstr>
      <vt:lpstr>Слайд 1</vt:lpstr>
      <vt:lpstr>        Цель:  - Рассмотреть основные понятия математической статистики.  - Познакомить учащихся с размахом, модой и медианой, методами их вычисления. </vt:lpstr>
      <vt:lpstr>Слайд 3</vt:lpstr>
      <vt:lpstr>Слайд 4</vt:lpstr>
      <vt:lpstr>Основные задачи статистики</vt:lpstr>
      <vt:lpstr>Способы сбора информации </vt:lpstr>
      <vt:lpstr>Слайд 7</vt:lpstr>
      <vt:lpstr>Слайд 8</vt:lpstr>
      <vt:lpstr>Слайд 9</vt:lpstr>
      <vt:lpstr>           Размах -  разность между наибольшим и наименьшим из ряда чисел.  </vt:lpstr>
      <vt:lpstr>Слайд 11</vt:lpstr>
      <vt:lpstr>Слайд 12</vt:lpstr>
      <vt:lpstr>Слайд 13</vt:lpstr>
      <vt:lpstr>Слайд 14</vt:lpstr>
      <vt:lpstr>Слайд 15</vt:lpstr>
      <vt:lpstr>РЕШЕНИЕ: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Гистограмма со столбцами в виде цилиндров. </vt:lpstr>
      <vt:lpstr>Гистограмма со столбцами в виде конусов. </vt:lpstr>
      <vt:lpstr>Слайд 26</vt:lpstr>
      <vt:lpstr>Слайд 27</vt:lpstr>
      <vt:lpstr>Слайд 28</vt:lpstr>
      <vt:lpstr>Контрольные вопросы</vt:lpstr>
      <vt:lpstr>Слайд 30</vt:lpstr>
      <vt:lpstr>Слайд 31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Фомин</cp:lastModifiedBy>
  <cp:revision>93</cp:revision>
  <cp:lastPrinted>1601-01-01T00:00:00Z</cp:lastPrinted>
  <dcterms:created xsi:type="dcterms:W3CDTF">1601-01-01T00:00:00Z</dcterms:created>
  <dcterms:modified xsi:type="dcterms:W3CDTF">2016-10-14T07:30:46Z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