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76" r:id="rId8"/>
    <p:sldId id="277" r:id="rId9"/>
    <p:sldId id="291" r:id="rId10"/>
    <p:sldId id="278" r:id="rId11"/>
    <p:sldId id="279" r:id="rId12"/>
    <p:sldId id="285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7F4E41"/>
    <a:srgbClr val="008000"/>
    <a:srgbClr val="FFFF00"/>
    <a:srgbClr val="6600CC"/>
    <a:srgbClr val="009900"/>
    <a:srgbClr val="FF00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03" autoAdjust="0"/>
    <p:restoredTop sz="94660"/>
  </p:normalViewPr>
  <p:slideViewPr>
    <p:cSldViewPr>
      <p:cViewPr>
        <p:scale>
          <a:sx n="76" d="100"/>
          <a:sy n="76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 custLinFactNeighborX="81808" custLinFactNeighborY="82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 custLinFactNeighborX="11033" custLinFactNeighborY="17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 custLinFactNeighborX="-4871" custLinFactNeighborY="-21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 custLinFactNeighborX="61532" custLinFactNeighborY="-59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860FBC-8B20-49DE-805F-B30572AA1720}" type="presOf" srcId="{D831D0E8-FC2F-417C-8A50-B7132907CF42}" destId="{7639CDC6-C8AB-48DF-84F2-A06C8023F0E7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B7A1E63C-FDB3-47DE-84C7-20C02DE6A077}" type="presOf" srcId="{EF3DA76C-D868-4446-A08E-A80CAB3A147C}" destId="{71C6594F-E037-4259-BCD1-AAD3B842C68C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540BCBD5-BCD3-4763-9F05-E4969542FA7A}" type="presOf" srcId="{66612BEF-459C-4E4F-BD0C-352D325DEF40}" destId="{446CA65D-CB69-46F3-B3D9-11BB3C3F4571}" srcOrd="0" destOrd="0" presId="urn:microsoft.com/office/officeart/2005/8/layout/venn3"/>
    <dgm:cxn modelId="{AC63E5D3-4F8A-4155-A21E-EA721CEF82AD}" type="presOf" srcId="{8FDD254B-A7A3-4B97-9FBB-6289B1A1C2D8}" destId="{F714F26A-66E6-47A5-BA72-4D05BE71D5ED}" srcOrd="0" destOrd="0" presId="urn:microsoft.com/office/officeart/2005/8/layout/venn3"/>
    <dgm:cxn modelId="{17846BE1-159D-4AEA-AC0B-74736F4B2AD7}" type="presOf" srcId="{9E53B189-0707-4064-9012-2711E3FFAF51}" destId="{5E98A81F-6172-48FF-A315-DC20E1D6D860}" srcOrd="0" destOrd="0" presId="urn:microsoft.com/office/officeart/2005/8/layout/venn3"/>
    <dgm:cxn modelId="{4C9457D1-4D8F-4356-B996-4D21524F76D9}" type="presParOf" srcId="{446CA65D-CB69-46F3-B3D9-11BB3C3F4571}" destId="{5E98A81F-6172-48FF-A315-DC20E1D6D860}" srcOrd="0" destOrd="0" presId="urn:microsoft.com/office/officeart/2005/8/layout/venn3"/>
    <dgm:cxn modelId="{0B057066-5862-40D6-AF2B-7899A7D9FA06}" type="presParOf" srcId="{446CA65D-CB69-46F3-B3D9-11BB3C3F4571}" destId="{233A0F06-B176-4222-B794-F8A2ACEF7896}" srcOrd="1" destOrd="0" presId="urn:microsoft.com/office/officeart/2005/8/layout/venn3"/>
    <dgm:cxn modelId="{3BCE32A1-66DF-4AA1-9C81-3A8A8FBA7BB0}" type="presParOf" srcId="{446CA65D-CB69-46F3-B3D9-11BB3C3F4571}" destId="{F714F26A-66E6-47A5-BA72-4D05BE71D5ED}" srcOrd="2" destOrd="0" presId="urn:microsoft.com/office/officeart/2005/8/layout/venn3"/>
    <dgm:cxn modelId="{A2319F9F-CE04-4F0C-9A25-B62EC4DB8DC3}" type="presParOf" srcId="{446CA65D-CB69-46F3-B3D9-11BB3C3F4571}" destId="{C1BB16E1-7DA5-48EB-B3D7-8BC424EC9F8B}" srcOrd="3" destOrd="0" presId="urn:microsoft.com/office/officeart/2005/8/layout/venn3"/>
    <dgm:cxn modelId="{9B88BFBB-F436-441A-8DAC-F82F38FA163C}" type="presParOf" srcId="{446CA65D-CB69-46F3-B3D9-11BB3C3F4571}" destId="{71C6594F-E037-4259-BCD1-AAD3B842C68C}" srcOrd="4" destOrd="0" presId="urn:microsoft.com/office/officeart/2005/8/layout/venn3"/>
    <dgm:cxn modelId="{E0C04194-524A-41E8-94E0-57C2541440EE}" type="presParOf" srcId="{446CA65D-CB69-46F3-B3D9-11BB3C3F4571}" destId="{DEE0814D-27E9-4EA5-92C4-69241B91B41B}" srcOrd="5" destOrd="0" presId="urn:microsoft.com/office/officeart/2005/8/layout/venn3"/>
    <dgm:cxn modelId="{92E68836-FB54-4882-A733-6115ECE96DE6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 custLinFactNeighborX="81796" custLinFactNeighborY="-62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 custLinFactNeighborX="93327" custLinFactNeighborY="-29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 custLinFactX="6459" custLinFactNeighborX="100000" custLinFactNeighborY="8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 custLinFactNeighborX="6648" custLinFactNeighborY="74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4A0E297F-8FAC-49AA-8E5A-9B62B8E401E3}" type="presOf" srcId="{9B28D258-7D84-4D3E-A4D6-4DC2CAD20B9A}" destId="{218F0263-153A-4B8C-B3FB-8AB83B00CF86}" srcOrd="0" destOrd="0" presId="urn:microsoft.com/office/officeart/2005/8/layout/venn3"/>
    <dgm:cxn modelId="{3BE2BF37-3D50-4D77-BFC5-3C912FF0A3D5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D6AC2212-4730-4F9F-80C7-B9DAF8C587E6}" type="presOf" srcId="{55503469-2CDB-46B9-B6CD-6814AE157330}" destId="{6FC185DC-2AFF-4C48-ABA6-A267AA6D91B6}" srcOrd="0" destOrd="0" presId="urn:microsoft.com/office/officeart/2005/8/layout/venn3"/>
    <dgm:cxn modelId="{C599051E-4C0D-4D04-AF38-5F1053C08808}" type="presOf" srcId="{3C3D1718-21F3-40E3-8073-40B31DB53FAD}" destId="{F9C5F6B0-4D31-493A-9460-1EC566C3BB84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3D74C226-18F2-4583-AA2F-5D155A675F0B}" type="presOf" srcId="{CD68ACB4-957B-40B2-9AB7-BA3A4F59C6F2}" destId="{6EF1AF08-9334-480F-9092-2F9E329DD69C}" srcOrd="0" destOrd="0" presId="urn:microsoft.com/office/officeart/2005/8/layout/venn3"/>
    <dgm:cxn modelId="{66082469-DCFD-4AC5-99FF-6FE621954D50}" type="presParOf" srcId="{F0D1C6A0-6AE3-4478-BCA0-1963AF8130D5}" destId="{F9C5F6B0-4D31-493A-9460-1EC566C3BB84}" srcOrd="0" destOrd="0" presId="urn:microsoft.com/office/officeart/2005/8/layout/venn3"/>
    <dgm:cxn modelId="{2E0193B0-38E9-4E02-9921-720AAEA5CBC2}" type="presParOf" srcId="{F0D1C6A0-6AE3-4478-BCA0-1963AF8130D5}" destId="{B842DF3E-E78D-462F-A5CC-E16C67B01821}" srcOrd="1" destOrd="0" presId="urn:microsoft.com/office/officeart/2005/8/layout/venn3"/>
    <dgm:cxn modelId="{B6DC65E9-9D4E-4CB3-83A5-B55D2FC74D9B}" type="presParOf" srcId="{F0D1C6A0-6AE3-4478-BCA0-1963AF8130D5}" destId="{6EF1AF08-9334-480F-9092-2F9E329DD69C}" srcOrd="2" destOrd="0" presId="urn:microsoft.com/office/officeart/2005/8/layout/venn3"/>
    <dgm:cxn modelId="{5E4B8350-1FAD-4613-9466-5FD01B611750}" type="presParOf" srcId="{F0D1C6A0-6AE3-4478-BCA0-1963AF8130D5}" destId="{B4C4B1EE-0694-4A8B-ADE2-6079FF95B405}" srcOrd="3" destOrd="0" presId="urn:microsoft.com/office/officeart/2005/8/layout/venn3"/>
    <dgm:cxn modelId="{9F283748-3334-4931-AC80-B9EDD79823BB}" type="presParOf" srcId="{F0D1C6A0-6AE3-4478-BCA0-1963AF8130D5}" destId="{6FC185DC-2AFF-4C48-ABA6-A267AA6D91B6}" srcOrd="4" destOrd="0" presId="urn:microsoft.com/office/officeart/2005/8/layout/venn3"/>
    <dgm:cxn modelId="{74FBC3C9-55BD-4310-A440-4BB7B4A20C88}" type="presParOf" srcId="{F0D1C6A0-6AE3-4478-BCA0-1963AF8130D5}" destId="{8F737D8B-7FC9-4805-BF3E-0815E46E311C}" srcOrd="5" destOrd="0" presId="urn:microsoft.com/office/officeart/2005/8/layout/venn3"/>
    <dgm:cxn modelId="{04DA21AC-5EC3-4BBF-8361-622BB3A6A3B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214314" y="2786088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04977" y="2976751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71569" y="1928832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62232" y="2119495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71701" y="1428761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62364" y="1619424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7226" y="928690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7889" y="1119353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214282" y="1000135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04945" y="1190798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285851" y="1428756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476514" y="161941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428862" y="1928827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619525" y="2119490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7226" y="2786083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7889" y="2976746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gennady.gatsura.ru/ggkn/images/01-m.jpg" TargetMode="Externa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6" Type="http://schemas.openxmlformats.org/officeDocument/2006/relationships/slide" Target="slide3.xml"/><Relationship Id="rId1" Type="http://schemas.openxmlformats.org/officeDocument/2006/relationships/audio" Target="file:///C:\Users\&#1089;&#1072;&#1085;&#1077;&#1082;\Documents\&#1084;&#1072;&#1084;&#1072;\&#1076;&#1077;&#1090;&#1089;&#1082;&#1080;&#1077;%20&#1087;&#1077;&#1089;&#1085;&#1080;\wave\&#1089;&#1082;&#1072;&#1079;&#1082;&#1080;%20&#1075;&#1091;&#1083;&#1103;&#1102;&#1090;%20&#1087;&#1086;%20&#1089;&#1074;&#1077;&#1090;&#1091;.wav" TargetMode="Externa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1.png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www.vyatmama.ru/skazki/18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://www.pereskazhi.com/gallery/albums/userpics/10001/normal_za_iz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skazkiy.ru/index/0-8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i064.radikal.ru/0910/e3/be1b773fee3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опия 710b8898bb10"/>
          <p:cNvPicPr/>
          <p:nvPr/>
        </p:nvPicPr>
        <p:blipFill>
          <a:blip r:embed="rId2"/>
          <a:srcRect t="926" r="23529" b="2778"/>
          <a:stretch>
            <a:fillRect/>
          </a:stretch>
        </p:blipFill>
        <p:spPr bwMode="auto">
          <a:xfrm>
            <a:off x="1142976" y="4214818"/>
            <a:ext cx="192882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>
            <a:off x="6215074" y="4429132"/>
            <a:ext cx="157163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2143116"/>
            <a:ext cx="67151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Chevron">
              <a:avLst>
                <a:gd name="adj" fmla="val 12459"/>
              </a:avLst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Путешествие по </a:t>
            </a:r>
            <a:r>
              <a:rPr kumimoji="0" lang="ru-RU" sz="1800" b="1" i="0" u="none" strike="noStrike" normalizeH="0" baseline="0" dirty="0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русским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1" i="0" u="none" strike="noStrike" normalizeH="0" baseline="0" dirty="0" err="1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народны</a:t>
            </a:r>
            <a:r>
              <a:rPr kumimoji="0" lang="ru-RU" sz="1800" b="1" i="0" u="none" strike="noStrike" normalizeH="0" baseline="0" dirty="0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м</a:t>
            </a:r>
            <a:r>
              <a:rPr kumimoji="0" lang="en-GB" sz="1800" b="1" i="0" u="none" strike="noStrike" normalizeH="0" baseline="0" dirty="0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1800" b="1" i="0" u="none" strike="noStrike" normalizeH="0" baseline="0" dirty="0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GB" sz="1800" b="1" i="0" u="none" strike="noStrike" normalizeH="0" baseline="0" dirty="0" err="1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сказ</a:t>
            </a:r>
            <a:r>
              <a:rPr kumimoji="0" lang="ru-RU" sz="1800" b="1" i="0" u="none" strike="noStrike" normalizeH="0" baseline="0" dirty="0" err="1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кам</a:t>
            </a:r>
            <a:r>
              <a:rPr kumimoji="0" lang="ru-RU" sz="1800" b="1" i="0" u="none" strike="noStrike" normalizeH="0" baseline="0" dirty="0" smtClean="0"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endParaRPr kumimoji="0" lang="en-GB" sz="1800" b="1" i="0" u="none" strike="noStrike" normalizeH="0" baseline="0" dirty="0" smtClean="0">
              <a:solidFill>
                <a:srgbClr val="0099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4" descr="Картинка 21 из 7108"/>
          <p:cNvPicPr>
            <a:picLocks noChangeAspect="1" noChangeArrowheads="1"/>
          </p:cNvPicPr>
          <p:nvPr/>
        </p:nvPicPr>
        <p:blipFill>
          <a:blip r:embed="rId4"/>
          <a:srcRect l="1818" r="6818" b="35514"/>
          <a:stretch>
            <a:fillRect/>
          </a:stretch>
        </p:blipFill>
        <p:spPr bwMode="auto">
          <a:xfrm rot="406911" flipH="1">
            <a:off x="5872295" y="-177524"/>
            <a:ext cx="3163239" cy="2024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Картинка 21 из 7108"/>
          <p:cNvPicPr>
            <a:picLocks noChangeAspect="1" noChangeArrowheads="1"/>
          </p:cNvPicPr>
          <p:nvPr/>
        </p:nvPicPr>
        <p:blipFill>
          <a:blip r:embed="rId4"/>
          <a:srcRect l="1818" r="6818" b="35514"/>
          <a:stretch>
            <a:fillRect/>
          </a:stretch>
        </p:blipFill>
        <p:spPr bwMode="auto">
          <a:xfrm rot="20059206">
            <a:off x="69606" y="7167"/>
            <a:ext cx="3132271" cy="2024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5" descr="солнце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14290"/>
            <a:ext cx="1655763" cy="144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нек\Documents\мама\Мои рисунки\Фон\Scree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85982" y="-2214602"/>
            <a:ext cx="15240000" cy="11430000"/>
          </a:xfrm>
          <a:prstGeom prst="rect">
            <a:avLst/>
          </a:prstGeom>
          <a:noFill/>
        </p:spPr>
      </p:pic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>
            <a:off x="7000892" y="3214686"/>
            <a:ext cx="242889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785786" y="500042"/>
            <a:ext cx="7786710" cy="2428892"/>
          </a:xfrm>
          <a:prstGeom prst="wedgeRoundRectCallout">
            <a:avLst>
              <a:gd name="adj1" fmla="val -150"/>
              <a:gd name="adj2" fmla="val 59540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/>
              <a:t>Все звери остались без крова, а жить они стали все вместе в одном домике. И только один зверь не вошел в их маленький домик и развалил его. </a:t>
            </a:r>
            <a:endParaRPr lang="ru-RU" sz="3200" b="1" i="1" dirty="0" smtClean="0">
              <a:solidFill>
                <a:srgbClr val="66FF33"/>
              </a:solidFill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128586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«Теремок»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pic>
        <p:nvPicPr>
          <p:cNvPr id="10" name="Picture 2" descr="C:\Мои документы\Мои рисунки\кто живет в лесу\бурый медведь.jpg"/>
          <p:cNvPicPr>
            <a:picLocks noChangeAspect="1" noChangeArrowheads="1"/>
          </p:cNvPicPr>
          <p:nvPr/>
        </p:nvPicPr>
        <p:blipFill>
          <a:blip r:embed="rId4"/>
          <a:srcRect l="18683" t="13000" r="22597" b="13000"/>
          <a:stretch>
            <a:fillRect/>
          </a:stretch>
        </p:blipFill>
        <p:spPr bwMode="auto">
          <a:xfrm>
            <a:off x="4357686" y="2714620"/>
            <a:ext cx="2208771" cy="3714752"/>
          </a:xfrm>
          <a:prstGeom prst="rect">
            <a:avLst/>
          </a:prstGeom>
          <a:noFill/>
        </p:spPr>
      </p:pic>
      <p:pic>
        <p:nvPicPr>
          <p:cNvPr id="8" name="i-main-pic" descr="Картинка 60 из 64000">
            <a:hlinkClick r:id="rId5" tgtFrame="_blank"/>
          </p:cNvPr>
          <p:cNvPicPr/>
          <p:nvPr/>
        </p:nvPicPr>
        <p:blipFill>
          <a:blip r:embed="rId6"/>
          <a:srcRect t="25000" r="41177" b="20312"/>
          <a:stretch>
            <a:fillRect/>
          </a:stretch>
        </p:blipFill>
        <p:spPr bwMode="auto">
          <a:xfrm>
            <a:off x="285720" y="2714620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нек\Documents\мама\Мои рисунки\Фон\Scree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214602"/>
            <a:ext cx="15240000" cy="11430000"/>
          </a:xfrm>
          <a:prstGeom prst="rect">
            <a:avLst/>
          </a:prstGeom>
          <a:noFill/>
        </p:spPr>
      </p:pic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 flipH="1">
            <a:off x="0" y="214290"/>
            <a:ext cx="242889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571704" y="785794"/>
            <a:ext cx="6000824" cy="1428760"/>
          </a:xfrm>
          <a:prstGeom prst="wedgeRoundRectCallout">
            <a:avLst>
              <a:gd name="adj1" fmla="val -55967"/>
              <a:gd name="adj2" fmla="val -41135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u="sng" dirty="0" smtClean="0"/>
              <a:t>Эта героиня искала своего братца, которого унесли гуси-лебеди.</a:t>
            </a:r>
            <a:r>
              <a:rPr lang="ru-RU" sz="3200" b="1" i="1" dirty="0" smtClean="0">
                <a:solidFill>
                  <a:srgbClr val="66FF33"/>
                </a:solidFill>
                <a:latin typeface="Calibri" pitchFamily="34" charset="0"/>
                <a:cs typeface="Times New Roman" pitchFamily="18" charset="0"/>
              </a:rPr>
              <a:t> Кто это?</a:t>
            </a:r>
            <a:r>
              <a:rPr lang="ru-RU" sz="3200" b="1" i="1" dirty="0" smtClean="0">
                <a:solidFill>
                  <a:srgbClr val="66FF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3200" b="1" i="1" dirty="0" smtClean="0">
              <a:solidFill>
                <a:srgbClr val="66FF33"/>
              </a:solidFill>
              <a:latin typeface="Arial" pitchFamily="34" charset="0"/>
            </a:endParaRPr>
          </a:p>
        </p:txBody>
      </p:sp>
      <p:pic>
        <p:nvPicPr>
          <p:cNvPr id="6" name="Рисунок 31" descr="http://sosenkihram.by.ru/Skazki/sk3/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928934"/>
            <a:ext cx="4929222" cy="371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8429620" y="5929330"/>
            <a:ext cx="714380" cy="9286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анек\Documents\мама\Мои рисунки\Фон\Blur.jpg"/>
          <p:cNvPicPr>
            <a:picLocks noChangeAspect="1" noChangeArrowheads="1"/>
          </p:cNvPicPr>
          <p:nvPr/>
        </p:nvPicPr>
        <p:blipFill>
          <a:blip r:embed="rId2">
            <a:lum bright="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85720" y="4857760"/>
            <a:ext cx="6072230" cy="1785950"/>
          </a:xfrm>
          <a:prstGeom prst="wedgeRoundRectCallout">
            <a:avLst>
              <a:gd name="adj1" fmla="val 58826"/>
              <a:gd name="adj2" fmla="val -18292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3333CC"/>
                </a:solidFill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FF000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8000"/>
                </a:solidFill>
              </a:rPr>
              <a:t>Поляки называют её </a:t>
            </a:r>
            <a:r>
              <a:rPr lang="ru-RU" sz="3200" b="1" i="1" dirty="0" err="1" smtClean="0">
                <a:solidFill>
                  <a:srgbClr val="008000"/>
                </a:solidFill>
              </a:rPr>
              <a:t>Едзина</a:t>
            </a:r>
            <a:r>
              <a:rPr lang="ru-RU" sz="3200" b="1" i="1" dirty="0" smtClean="0">
                <a:solidFill>
                  <a:srgbClr val="008000"/>
                </a:solidFill>
              </a:rPr>
              <a:t>, чехи – </a:t>
            </a:r>
            <a:r>
              <a:rPr lang="ru-RU" sz="3200" b="1" i="1" dirty="0" err="1" smtClean="0">
                <a:solidFill>
                  <a:srgbClr val="008000"/>
                </a:solidFill>
              </a:rPr>
              <a:t>Езинка</a:t>
            </a:r>
            <a:r>
              <a:rPr lang="ru-RU" sz="3200" b="1" i="1" dirty="0" smtClean="0">
                <a:solidFill>
                  <a:srgbClr val="008000"/>
                </a:solidFill>
              </a:rPr>
              <a:t>, словаки – Еже Баба, а как называем её мы? </a:t>
            </a:r>
            <a:br>
              <a:rPr lang="ru-RU" sz="3200" b="1" i="1" dirty="0" smtClean="0">
                <a:solidFill>
                  <a:srgbClr val="008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 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endParaRPr lang="ru-RU" sz="3200" b="1" i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357290" y="214290"/>
            <a:ext cx="2500330" cy="928694"/>
          </a:xfrm>
          <a:prstGeom prst="wedgeRoundRectCallout">
            <a:avLst>
              <a:gd name="adj1" fmla="val 167574"/>
              <a:gd name="adj2" fmla="val 11919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bliqueTopLeft"/>
              <a:lightRig rig="threePt" dir="t"/>
            </a:scene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</a:rPr>
              <a:t>Баба Яга</a:t>
            </a:r>
            <a:endParaRPr lang="ru-RU" sz="4000" b="1" i="1" dirty="0" smtClean="0">
              <a:solidFill>
                <a:srgbClr val="FF0000"/>
              </a:solidFill>
              <a:effectLst>
                <a:glow rad="101600">
                  <a:schemeClr val="accent2">
                    <a:lumMod val="75000"/>
                    <a:alpha val="60000"/>
                  </a:schemeClr>
                </a:glow>
              </a:effectLst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8" name="Рисунок 7" descr="post-38494-1202326558 копи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15140" y="857232"/>
            <a:ext cx="2214577" cy="320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казочные герои"/>
          <p:cNvPicPr/>
          <p:nvPr/>
        </p:nvPicPr>
        <p:blipFill>
          <a:blip r:embed="rId4"/>
          <a:srcRect l="2339" t="797" r="68810" b="69618"/>
          <a:stretch>
            <a:fillRect/>
          </a:stretch>
        </p:blipFill>
        <p:spPr bwMode="auto">
          <a:xfrm>
            <a:off x="1285852" y="1428736"/>
            <a:ext cx="278608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4" name="Рисунок 3" descr="7ae125dcab67"/>
          <p:cNvPicPr/>
          <p:nvPr/>
        </p:nvPicPr>
        <p:blipFill>
          <a:blip r:embed="rId14"/>
          <a:srcRect l="31674"/>
          <a:stretch>
            <a:fillRect/>
          </a:stretch>
        </p:blipFill>
        <p:spPr bwMode="auto">
          <a:xfrm flipH="1">
            <a:off x="1285852" y="5143488"/>
            <a:ext cx="157163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пия 710b8898bb10"/>
          <p:cNvPicPr/>
          <p:nvPr/>
        </p:nvPicPr>
        <p:blipFill>
          <a:blip r:embed="rId15"/>
          <a:srcRect t="926" r="23529" b="2778"/>
          <a:stretch>
            <a:fillRect/>
          </a:stretch>
        </p:blipFill>
        <p:spPr bwMode="auto">
          <a:xfrm flipH="1">
            <a:off x="7072330" y="285728"/>
            <a:ext cx="171448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16" action="ppaction://hlinksldjump" highlightClick="1"/>
          </p:cNvPr>
          <p:cNvSpPr/>
          <p:nvPr/>
        </p:nvSpPr>
        <p:spPr>
          <a:xfrm>
            <a:off x="8429620" y="5929330"/>
            <a:ext cx="714380" cy="9286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казки гуляют по свету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342899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09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Graphic spid="8" grpId="0">
        <p:bldAsOne/>
      </p:bldGraphic>
      <p:bldGraphic spid="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анек\Documents\мама\Мои рисунки\Фон\Blu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>
            <a:off x="6786578" y="4357694"/>
            <a:ext cx="235742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ьная выноска 9"/>
          <p:cNvSpPr/>
          <p:nvPr/>
        </p:nvSpPr>
        <p:spPr>
          <a:xfrm rot="20891855" flipH="1">
            <a:off x="4905815" y="2359598"/>
            <a:ext cx="3641881" cy="2104094"/>
          </a:xfrm>
          <a:prstGeom prst="wedgeEllipseCallout">
            <a:avLst>
              <a:gd name="adj1" fmla="val -8589"/>
              <a:gd name="adj2" fmla="val 641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Привет!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 А я  гном-Забывалка</a:t>
            </a:r>
            <a:r>
              <a:rPr lang="ru-RU" sz="3200" dirty="0" smtClean="0">
                <a:solidFill>
                  <a:schemeClr val="tx2"/>
                </a:solidFill>
              </a:rPr>
              <a:t>!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 rot="632003">
            <a:off x="1064016" y="2571050"/>
            <a:ext cx="3071834" cy="1939684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Привет! 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Я  </a:t>
            </a:r>
            <a:r>
              <a:rPr lang="ru-RU" sz="3200" b="1" i="1" dirty="0" err="1" smtClean="0">
                <a:solidFill>
                  <a:schemeClr val="tx2"/>
                </a:solidFill>
              </a:rPr>
              <a:t>гном-Запуталка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857192" y="2143116"/>
            <a:ext cx="8286808" cy="2286016"/>
          </a:xfrm>
          <a:prstGeom prst="wedgeRound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Мы очень любим </a:t>
            </a:r>
            <a:r>
              <a:rPr lang="ru-RU" sz="3200" b="1" i="1" dirty="0" smtClean="0">
                <a:solidFill>
                  <a:srgbClr val="FF0066"/>
                </a:solidFill>
              </a:rPr>
              <a:t>русские народные сказки</a:t>
            </a:r>
            <a:r>
              <a:rPr lang="ru-RU" sz="3200" b="1" i="1" dirty="0" smtClean="0">
                <a:solidFill>
                  <a:schemeClr val="tx2"/>
                </a:solidFill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rgbClr val="FF0066"/>
                </a:solidFill>
              </a:rPr>
              <a:t>А кто из Вас знаток сказок? 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Скоро мы это узнаем!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  </a:t>
            </a:r>
            <a:r>
              <a:rPr lang="ru-RU" sz="3200" b="1" i="1" dirty="0" smtClean="0">
                <a:solidFill>
                  <a:srgbClr val="FF0066"/>
                </a:solidFill>
              </a:rPr>
              <a:t>Будьте очень внимательны! </a:t>
            </a:r>
            <a:endParaRPr lang="ru-RU" sz="3200" b="1" i="1" dirty="0">
              <a:solidFill>
                <a:srgbClr val="FF0066"/>
              </a:solidFill>
            </a:endParaRPr>
          </a:p>
        </p:txBody>
      </p:sp>
      <p:pic>
        <p:nvPicPr>
          <p:cNvPr id="6" name="Рисунок 5" descr="Копия 710b8898bb10"/>
          <p:cNvPicPr/>
          <p:nvPr/>
        </p:nvPicPr>
        <p:blipFill>
          <a:blip r:embed="rId4"/>
          <a:srcRect t="926" r="23529" b="2778"/>
          <a:stretch>
            <a:fillRect/>
          </a:stretch>
        </p:blipFill>
        <p:spPr bwMode="auto">
          <a:xfrm>
            <a:off x="0" y="4071942"/>
            <a:ext cx="214310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Картинка 21 из 7108"/>
          <p:cNvPicPr>
            <a:picLocks noChangeAspect="1" noChangeArrowheads="1"/>
          </p:cNvPicPr>
          <p:nvPr/>
        </p:nvPicPr>
        <p:blipFill>
          <a:blip r:embed="rId5"/>
          <a:srcRect l="1818" r="6818" b="35514"/>
          <a:stretch>
            <a:fillRect/>
          </a:stretch>
        </p:blipFill>
        <p:spPr bwMode="auto">
          <a:xfrm rot="406911" flipH="1">
            <a:off x="3251266" y="-35377"/>
            <a:ext cx="3150392" cy="2016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35" descr="солнце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692325">
            <a:off x="256338" y="327801"/>
            <a:ext cx="1655763" cy="144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8" grpId="0" animBg="1"/>
      <p:bldP spid="8" grpId="1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 flipH="1">
            <a:off x="0" y="2857496"/>
            <a:ext cx="3286148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214282" y="214290"/>
            <a:ext cx="5643602" cy="2786082"/>
          </a:xfrm>
          <a:prstGeom prst="cloudCallout">
            <a:avLst>
              <a:gd name="adj1" fmla="val -13862"/>
              <a:gd name="adj2" fmla="val 5350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3333CC"/>
                </a:solidFill>
              </a:rPr>
              <a:t>Я прочитал книжку </a:t>
            </a:r>
          </a:p>
          <a:p>
            <a:pPr algn="ctr"/>
            <a:r>
              <a:rPr lang="ru-RU" sz="2800" b="1" dirty="0" smtClean="0">
                <a:solidFill>
                  <a:srgbClr val="3333CC"/>
                </a:solidFill>
              </a:rPr>
              <a:t>с русскими народными сказками, но названия этих сказок забыл.</a:t>
            </a:r>
            <a:endParaRPr lang="ru-RU" sz="2800" b="1" dirty="0">
              <a:solidFill>
                <a:srgbClr val="3333CC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143108" y="0"/>
            <a:ext cx="6858048" cy="2928958"/>
          </a:xfrm>
          <a:prstGeom prst="wedgeRoundRectCallout">
            <a:avLst>
              <a:gd name="adj1" fmla="val -41479"/>
              <a:gd name="adj2" fmla="val 614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3333CC"/>
                </a:solidFill>
              </a:rPr>
              <a:t>Помню только, что в первой сказке был: дед, бабка, внучка, Жучка, кошка и еще кто-то. Ну, они ее и вытащили. 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Как называется эта сказка? 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Кого из действующих лиц я не назвал?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 И что же они вытащили?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5363" name="i-main-pic" descr="Картинка 4 из 8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571612"/>
            <a:ext cx="5715008" cy="5000660"/>
          </a:xfrm>
          <a:prstGeom prst="horizontalScroll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8001024" y="4429132"/>
            <a:ext cx="857224" cy="157163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428992" y="4286256"/>
            <a:ext cx="1285884" cy="214314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500298" y="714356"/>
            <a:ext cx="29795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008000"/>
                </a:solidFill>
              </a:rPr>
              <a:t>«Репка»</a:t>
            </a:r>
            <a:endParaRPr lang="ru-RU" sz="6000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 animBg="1"/>
      <p:bldP spid="9" grpId="1" animBg="1"/>
      <p:bldP spid="14" grpId="0" animBg="1"/>
      <p:bldP spid="14" grpId="1" animBg="1"/>
      <p:bldP spid="15" grpId="0" animBg="1"/>
      <p:bldP spid="15" grpId="1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2066" y="92867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>
            <a:off x="6429388" y="2857496"/>
            <a:ext cx="271461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714348" y="285728"/>
            <a:ext cx="6286544" cy="3071834"/>
          </a:xfrm>
          <a:prstGeom prst="wedgeRoundRectCallout">
            <a:avLst>
              <a:gd name="adj1" fmla="val 44233"/>
              <a:gd name="adj2" fmla="val 6160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Из второй сказки помню всех. Деда там не было. Старик только со старухой. А еще заяц, лиса, еще кто-то и медведь. А лиса его съела. </a:t>
            </a:r>
            <a:r>
              <a:rPr lang="ru-RU" sz="2800" b="1" i="1" dirty="0" smtClean="0">
                <a:solidFill>
                  <a:srgbClr val="FF0000"/>
                </a:solidFill>
              </a:rPr>
              <a:t>Как называется сказка? </a:t>
            </a:r>
          </a:p>
          <a:p>
            <a:pPr algn="just"/>
            <a:r>
              <a:rPr lang="ru-RU" sz="2800" b="1" i="1" dirty="0" smtClean="0">
                <a:solidFill>
                  <a:srgbClr val="FF0000"/>
                </a:solidFill>
              </a:rPr>
              <a:t>Кого из действующих лиц я не назвал?  Кого съела лиса? </a:t>
            </a:r>
          </a:p>
          <a:p>
            <a:pPr algn="ctr"/>
            <a:endParaRPr lang="ru-RU" dirty="0"/>
          </a:p>
        </p:txBody>
      </p:sp>
      <p:pic>
        <p:nvPicPr>
          <p:cNvPr id="8" name="Picture 4" descr="C:\Documents and Settings\shumihinata\Мои документы\Мои рисунки\колобки\kolobok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642918"/>
            <a:ext cx="2786082" cy="4237984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643042" y="5143512"/>
            <a:ext cx="3857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3333CC"/>
                </a:solidFill>
              </a:rPr>
              <a:t>«Колобок»</a:t>
            </a:r>
            <a:endParaRPr lang="ru-RU" sz="6000" b="1" i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нек\Documents\мама\Мои рисунки\Фон\Scree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57618" y="-2214602"/>
            <a:ext cx="15240000" cy="11430000"/>
          </a:xfrm>
          <a:prstGeom prst="rect">
            <a:avLst/>
          </a:prstGeom>
          <a:noFill/>
        </p:spPr>
      </p:pic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>
            <a:off x="6643702" y="3786190"/>
            <a:ext cx="250029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0" y="-214338"/>
            <a:ext cx="9144000" cy="3571900"/>
          </a:xfrm>
          <a:prstGeom prst="wedgeRoundRectCallout">
            <a:avLst>
              <a:gd name="adj1" fmla="val -3518"/>
              <a:gd name="adj2" fmla="val 6360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из третьей сказки я всех зверюшек помню.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Вот они: зайчик-побегайчик, мышка-норушка, лисичка-сестричка, волчок-серый бочок и медведь косолапый. Медведь его и развалил.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66FF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называется сказка? Какого из героев я не назвал? Что развалил медведь?  </a:t>
            </a:r>
            <a:endParaRPr lang="ru-RU" sz="3200" b="1" i="1" dirty="0" smtClean="0">
              <a:solidFill>
                <a:srgbClr val="66FF33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0"/>
            <a:ext cx="41974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«Теремок»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5929330"/>
            <a:ext cx="43826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</a:rPr>
              <a:t>Лягушка-квакушка</a:t>
            </a:r>
            <a:endParaRPr lang="ru-RU" sz="4000" b="1" dirty="0">
              <a:solidFill>
                <a:srgbClr val="008000"/>
              </a:solidFill>
            </a:endParaRPr>
          </a:p>
        </p:txBody>
      </p:sp>
      <p:pic>
        <p:nvPicPr>
          <p:cNvPr id="12" name="i-main-pic" descr="Картинка 166 из 64000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785926"/>
            <a:ext cx="442915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2500298" y="3071810"/>
            <a:ext cx="785818" cy="128588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8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8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анек\Documents\мама\Мои рисунки\Фон\Screen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43304" y="-1357346"/>
            <a:ext cx="15240000" cy="1143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14546" y="6027003"/>
            <a:ext cx="59525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3333CC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Зайкина</a:t>
            </a:r>
            <a:r>
              <a:rPr lang="ru-RU" sz="48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избушка». 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 flipH="1">
            <a:off x="0" y="0"/>
            <a:ext cx="2714644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 rot="10630620" flipV="1">
            <a:off x="2347024" y="1140285"/>
            <a:ext cx="6928927" cy="5550456"/>
          </a:xfrm>
          <a:prstGeom prst="wedgeRoundRectCallout">
            <a:avLst>
              <a:gd name="adj1" fmla="val 43130"/>
              <a:gd name="adj2" fmla="val -5404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ru-RU" sz="3200" b="1" i="1" dirty="0" smtClean="0">
                <a:solidFill>
                  <a:srgbClr val="3333CC"/>
                </a:solidFill>
              </a:rPr>
              <a:t>А вот четвертую сказку я помню точно всю. В ней кто-то пришел к зайцу и остался жить у него. Медведь, волк и собачка гнали ее, гнали и не смогли выгнать. А вот он выгнал.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Как называется сказка?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Кого из действующих лиц я не назвал?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Кого выгнал петух? 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0" name="i-main-pic" descr="Картинка 788 из 9712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85728"/>
            <a:ext cx="5000660" cy="5572164"/>
          </a:xfrm>
          <a:prstGeom prst="verticalScroll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4" descr="Картинка 21 из 7108"/>
          <p:cNvPicPr>
            <a:picLocks noChangeAspect="1" noChangeArrowheads="1"/>
          </p:cNvPicPr>
          <p:nvPr/>
        </p:nvPicPr>
        <p:blipFill>
          <a:blip r:embed="rId6" cstate="print"/>
          <a:srcRect l="1818" r="6818" b="35514"/>
          <a:stretch>
            <a:fillRect/>
          </a:stretch>
        </p:blipFill>
        <p:spPr bwMode="auto">
          <a:xfrm rot="406911" flipH="1">
            <a:off x="9969956" y="6043016"/>
            <a:ext cx="1169611" cy="748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>
          <a:xfrm>
            <a:off x="8429620" y="5929330"/>
            <a:ext cx="714380" cy="9286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нек\Documents\мама\Мои рисунки\Фон\Scree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85974"/>
            <a:ext cx="15240000" cy="11430000"/>
          </a:xfrm>
          <a:prstGeom prst="rect">
            <a:avLst/>
          </a:prstGeom>
          <a:noFill/>
        </p:spPr>
      </p:pic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>
            <a:off x="6143636" y="2571744"/>
            <a:ext cx="271461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000100" y="428604"/>
            <a:ext cx="6572296" cy="1000132"/>
          </a:xfrm>
          <a:prstGeom prst="wedgeRoundRectCallout">
            <a:avLst>
              <a:gd name="adj1" fmla="val 48873"/>
              <a:gd name="adj2" fmla="val 146458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/>
              <a:t>У него нет ни ручек, ни ножек,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u="sng" dirty="0" smtClean="0"/>
              <a:t> он имеет форму шара.</a:t>
            </a:r>
            <a:r>
              <a:rPr lang="ru-RU" sz="3200" b="1" i="1" dirty="0" smtClean="0">
                <a:solidFill>
                  <a:srgbClr val="66FF33"/>
                </a:solidFill>
                <a:latin typeface="Calibri" pitchFamily="34" charset="0"/>
                <a:cs typeface="Times New Roman" pitchFamily="18" charset="0"/>
              </a:rPr>
              <a:t> Кто это?</a:t>
            </a:r>
            <a:r>
              <a:rPr lang="ru-RU" sz="3200" b="1" i="1" dirty="0" smtClean="0">
                <a:solidFill>
                  <a:srgbClr val="66FF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3200" b="1" i="1" dirty="0" smtClean="0">
              <a:solidFill>
                <a:srgbClr val="66FF33"/>
              </a:solidFill>
              <a:latin typeface="Arial" pitchFamily="34" charset="0"/>
            </a:endParaRPr>
          </a:p>
        </p:txBody>
      </p:sp>
      <p:pic>
        <p:nvPicPr>
          <p:cNvPr id="5" name="Рисунок 4" descr="http://skazkiy.ru/3/1000167317.jpg">
            <a:hlinkClick r:id="rId4" tooltip="Колобок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928802"/>
            <a:ext cx="4357718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нек\Documents\мама\Мои рисунки\Фон\Scree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214602"/>
            <a:ext cx="15240000" cy="11430000"/>
          </a:xfrm>
          <a:prstGeom prst="rect">
            <a:avLst/>
          </a:prstGeom>
          <a:noFill/>
        </p:spPr>
      </p:pic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 flipH="1">
            <a:off x="0" y="214290"/>
            <a:ext cx="242889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571704" y="1285860"/>
            <a:ext cx="6572296" cy="2857520"/>
          </a:xfrm>
          <a:prstGeom prst="wedgeRoundRectCallout">
            <a:avLst>
              <a:gd name="adj1" fmla="val -55967"/>
              <a:gd name="adj2" fmla="val -41135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/>
              <a:t>– Этот герой очень трудолюбив. Он посадил маленькое семечко, из которого вырос огромный овощ, который он один не смог вытащить. А помогла ему в этом </a:t>
            </a:r>
            <a:r>
              <a:rPr lang="ru-RU" sz="3200" u="sng" dirty="0" smtClean="0"/>
              <a:t> </a:t>
            </a:r>
            <a:r>
              <a:rPr lang="ru-RU" sz="3200" b="1" dirty="0" smtClean="0"/>
              <a:t>вся его семья.</a:t>
            </a:r>
            <a:endParaRPr lang="ru-RU" sz="3200" b="1" dirty="0" smtClean="0">
              <a:solidFill>
                <a:srgbClr val="66FF33"/>
              </a:solidFill>
              <a:latin typeface="Arial" pitchFamily="34" charset="0"/>
            </a:endParaRPr>
          </a:p>
        </p:txBody>
      </p:sp>
      <p:pic>
        <p:nvPicPr>
          <p:cNvPr id="5" name="i-main-pic" descr="Картинка 15 из 64000">
            <a:hlinkClick r:id="rId4" tgtFrame="_blank"/>
          </p:cNvPr>
          <p:cNvPicPr/>
          <p:nvPr/>
        </p:nvPicPr>
        <p:blipFill>
          <a:blip r:embed="rId5"/>
          <a:srcRect l="2899" t="2326" r="2899" b="11628"/>
          <a:stretch>
            <a:fillRect/>
          </a:stretch>
        </p:blipFill>
        <p:spPr bwMode="auto">
          <a:xfrm>
            <a:off x="2714612" y="2571744"/>
            <a:ext cx="5786446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нек\Documents\мама\Мои рисунки\Фон\Screen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214602"/>
            <a:ext cx="15240000" cy="11430000"/>
          </a:xfrm>
          <a:prstGeom prst="rect">
            <a:avLst/>
          </a:prstGeom>
          <a:noFill/>
        </p:spPr>
      </p:pic>
      <p:pic>
        <p:nvPicPr>
          <p:cNvPr id="3" name="Рисунок 2" descr="7ae125dcab67"/>
          <p:cNvPicPr/>
          <p:nvPr/>
        </p:nvPicPr>
        <p:blipFill>
          <a:blip r:embed="rId3"/>
          <a:srcRect l="31674"/>
          <a:stretch>
            <a:fillRect/>
          </a:stretch>
        </p:blipFill>
        <p:spPr bwMode="auto">
          <a:xfrm flipH="1">
            <a:off x="0" y="214290"/>
            <a:ext cx="242889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571704" y="-142900"/>
            <a:ext cx="6572296" cy="1571636"/>
          </a:xfrm>
          <a:prstGeom prst="wedgeRoundRectCallout">
            <a:avLst>
              <a:gd name="adj1" fmla="val -60231"/>
              <a:gd name="adj2" fmla="val 21738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/>
              <a:t>– </a:t>
            </a:r>
            <a:r>
              <a:rPr lang="ru-RU" sz="3600" b="1" i="1" dirty="0" smtClean="0">
                <a:solidFill>
                  <a:srgbClr val="FFFF00"/>
                </a:solidFill>
              </a:rPr>
              <a:t>Этот герой очень коварен. Он съел маленьких козлят</a:t>
            </a:r>
            <a:endParaRPr lang="ru-RU" sz="3600" b="1" i="1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1285860"/>
            <a:ext cx="5163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«Волк и семеро козлят»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9" name="i-main-pic" descr="Картинка 16 из 180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2357430"/>
            <a:ext cx="5072098" cy="4500570"/>
          </a:xfrm>
          <a:prstGeom prst="ellips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420</Words>
  <Application>Microsoft Office PowerPoint</Application>
  <PresentationFormat>Экран (4:3)</PresentationFormat>
  <Paragraphs>52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татьяна маргун</cp:lastModifiedBy>
  <cp:revision>103</cp:revision>
  <dcterms:created xsi:type="dcterms:W3CDTF">2010-10-30T12:33:45Z</dcterms:created>
  <dcterms:modified xsi:type="dcterms:W3CDTF">2017-09-23T19:25:59Z</dcterms:modified>
</cp:coreProperties>
</file>