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20"/>
  </p:notesMasterIdLst>
  <p:handoutMasterIdLst>
    <p:handoutMasterId r:id="rId21"/>
  </p:handoutMasterIdLst>
  <p:sldIdLst>
    <p:sldId id="256" r:id="rId2"/>
    <p:sldId id="279" r:id="rId3"/>
    <p:sldId id="258" r:id="rId4"/>
    <p:sldId id="288" r:id="rId5"/>
    <p:sldId id="260" r:id="rId6"/>
    <p:sldId id="286" r:id="rId7"/>
    <p:sldId id="280" r:id="rId8"/>
    <p:sldId id="281" r:id="rId9"/>
    <p:sldId id="282" r:id="rId10"/>
    <p:sldId id="283" r:id="rId11"/>
    <p:sldId id="284" r:id="rId12"/>
    <p:sldId id="263" r:id="rId13"/>
    <p:sldId id="285" r:id="rId14"/>
    <p:sldId id="289" r:id="rId15"/>
    <p:sldId id="290" r:id="rId16"/>
    <p:sldId id="291" r:id="rId17"/>
    <p:sldId id="300" r:id="rId18"/>
    <p:sldId id="302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56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28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00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72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0066FF"/>
    <a:srgbClr val="00CC00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A9D89EF-D064-4AB7-B88C-CFD90DDE3E3A}" type="datetimeFigureOut">
              <a:rPr lang="ru-RU"/>
              <a:pPr>
                <a:defRPr/>
              </a:pPr>
              <a:t>13.04.2017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ru-RU"/>
              <a:t>тимох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2398E82-8F2E-4A7B-9799-7482296F52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3A807EC-F37C-480C-AB26-AFE33186B553}" type="datetimeFigureOut">
              <a:rPr lang="ru-RU"/>
              <a:pPr>
                <a:defRPr/>
              </a:pPr>
              <a:t>13.04.2017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ru-RU"/>
              <a:t>тимох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48A27FE-3BAD-4FDA-9110-B549A9A42B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  <p:notesStyle>
    <a:lvl1pPr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56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28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0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2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2532" name="Нижний колонтитул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тимох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1993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1994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Преподаватель математики ОГБПОУ "Карсунский медицинский техникум Тимохина Л.Н"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69861C-D3D4-402A-A7E3-65107DDEAB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Преподаватель математики ОГБПОУ "Карсунский медицинский техникум Тимохина Л.Н"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E7A979-D629-44B6-B62E-57399AC553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Преподаватель математики ОГБПОУ "Карсунский медицинский техникум Тимохина Л.Н"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6D9601-96D2-492D-A53B-404B551E02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Преподаватель математики ОГБПОУ "Карсунский медицинский техникум Тимохина Л.Н"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C3DEA5-7DB3-46A9-A598-853C54D161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Преподаватель математики ОГБПОУ "Карсунский медицинский техникум Тимохина Л.Н"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829075-3050-4BC9-A76E-1E5AB72EDD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Преподаватель математики ОГБПОУ "Карсунский медицинский техникум Тимохина Л.Н"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CCED3B-1ECC-48AD-8D13-412D2149B1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Преподаватель математики ОГБПОУ "Карсунский медицинский техникум Тимохина Л.Н"</a:t>
            </a:r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9F7925-9A6A-4C9F-A30F-3C77599D7C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Преподаватель математики ОГБПОУ "Карсунский медицинский техникум Тимохина Л.Н"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D9D73B-F3FC-481B-A3C8-4BEA78359A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Преподаватель математики ОГБПОУ "Карсунский медицинский техникум Тимохина Л.Н"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4AF5A9-EDD6-454D-A7B6-2E93A92E20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Преподаватель математики ОГБПОУ "Карсунский медицинский техникум Тимохина Л.Н"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65CE5F-CA55-4DF9-ACF4-A85D89253C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Преподаватель математики ОГБПОУ "Карсунский медицинский техникум Тимохина Л.Н"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C67D1F-F3A3-4B81-A09A-6BE89EB571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40963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964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965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966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967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968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969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970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097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97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r>
              <a:rPr lang="ru-RU"/>
              <a:t>Преподаватель математики ОГБПОУ "Карсунский медицинский техникум Тимохина Л.Н"</a:t>
            </a:r>
          </a:p>
        </p:txBody>
      </p:sp>
      <p:sp>
        <p:nvSpPr>
          <p:cNvPr id="4097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fld id="{32905DD9-1E77-41FB-8CA7-94C0F4934D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0974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75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  <a:cs typeface="Arial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avda.ru/" TargetMode="External"/><Relationship Id="rId2" Type="http://schemas.openxmlformats.org/officeDocument/2006/relationships/hyperlink" Target="http://www.images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hyperlink" Target="http://www.spo.1september.ru/" TargetMode="External"/><Relationship Id="rId4" Type="http://schemas.openxmlformats.org/officeDocument/2006/relationships/hyperlink" Target="http://www.schuls.techo.r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533400"/>
            <a:ext cx="8226425" cy="58674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000" i="1" dirty="0" smtClean="0">
                <a:solidFill>
                  <a:srgbClr val="0582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ОГБПОУ</a:t>
            </a:r>
            <a:br>
              <a:rPr lang="ru-RU" sz="2000" i="1" dirty="0" smtClean="0">
                <a:solidFill>
                  <a:srgbClr val="0582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rgbClr val="0582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i="1" dirty="0" err="1" smtClean="0">
                <a:solidFill>
                  <a:srgbClr val="0582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Карсунский</a:t>
            </a:r>
            <a:r>
              <a:rPr lang="ru-RU" sz="2000" i="1" dirty="0" smtClean="0">
                <a:solidFill>
                  <a:srgbClr val="0582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медицинский техникум им. В.В. Тихомирова»</a:t>
            </a:r>
            <a:br>
              <a:rPr lang="ru-RU" sz="2000" i="1" dirty="0" smtClean="0">
                <a:solidFill>
                  <a:srgbClr val="0582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rgbClr val="0582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1" dirty="0" smtClean="0">
                <a:solidFill>
                  <a:srgbClr val="0582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400" b="0" i="1" dirty="0" smtClean="0">
                <a:solidFill>
                  <a:srgbClr val="0582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400" b="0" i="1" dirty="0" smtClean="0">
                <a:solidFill>
                  <a:srgbClr val="0582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400" b="0" i="1" dirty="0" smtClean="0">
                <a:solidFill>
                  <a:srgbClr val="0582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400" b="0" i="1" dirty="0" smtClean="0">
                <a:solidFill>
                  <a:srgbClr val="0582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400" b="0" i="1" dirty="0" smtClean="0">
                <a:solidFill>
                  <a:srgbClr val="0582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dirty="0" smtClean="0">
                <a:latin typeface="Monotype Corsiva" pitchFamily="66" charset="0"/>
              </a:rPr>
              <a:t>Po</a:t>
            </a:r>
            <a:r>
              <a:rPr lang="ru-RU" dirty="0" smtClean="0">
                <a:latin typeface="Monotype Corsiva" pitchFamily="66" charset="0"/>
              </a:rPr>
              <a:t>ль  </a:t>
            </a:r>
            <a:r>
              <a:rPr lang="ru-RU" dirty="0" err="1" smtClean="0">
                <a:latin typeface="Monotype Corsiva" pitchFamily="66" charset="0"/>
              </a:rPr>
              <a:t>матем</a:t>
            </a:r>
            <a:r>
              <a:rPr lang="en-US" dirty="0" smtClean="0">
                <a:latin typeface="Monotype Corsiva" pitchFamily="66" charset="0"/>
              </a:rPr>
              <a:t>a</a:t>
            </a:r>
            <a:r>
              <a:rPr lang="ru-RU" dirty="0" smtClean="0">
                <a:latin typeface="Monotype Corsiva" pitchFamily="66" charset="0"/>
              </a:rPr>
              <a:t>тики в медицине</a:t>
            </a:r>
            <a:r>
              <a:rPr lang="ru-RU" b="0" i="1" dirty="0" smtClean="0">
                <a:solidFill>
                  <a:srgbClr val="0582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/>
            </a:r>
            <a:br>
              <a:rPr lang="ru-RU" b="0" i="1" dirty="0" smtClean="0">
                <a:solidFill>
                  <a:srgbClr val="0582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</a:br>
            <a:r>
              <a:rPr lang="ru-RU" sz="2400" b="0" i="1" dirty="0" smtClean="0">
                <a:solidFill>
                  <a:srgbClr val="0582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400" b="0" i="1" dirty="0" smtClean="0">
                <a:solidFill>
                  <a:srgbClr val="0582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400" b="0" i="1" dirty="0" smtClean="0">
                <a:solidFill>
                  <a:srgbClr val="0582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400" b="0" i="1" dirty="0" smtClean="0">
                <a:solidFill>
                  <a:srgbClr val="0582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400" b="0" i="1" dirty="0" smtClean="0">
                <a:solidFill>
                  <a:srgbClr val="0582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ru-RU" sz="2400" b="0" i="1" dirty="0" smtClean="0">
                <a:solidFill>
                  <a:srgbClr val="0582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400" b="0" i="1" dirty="0" smtClean="0">
                <a:solidFill>
                  <a:srgbClr val="0582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		Авторы: </a:t>
            </a:r>
            <a:br>
              <a:rPr lang="ru-RU" sz="2400" b="0" i="1" dirty="0" smtClean="0">
                <a:solidFill>
                  <a:srgbClr val="0582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400" b="0" i="1" dirty="0" smtClean="0">
                <a:solidFill>
                  <a:srgbClr val="0582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					</a:t>
            </a:r>
            <a:r>
              <a:rPr lang="ru-RU" sz="2400" b="0" i="1" dirty="0" smtClean="0">
                <a:solidFill>
                  <a:srgbClr val="0582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студенты 2 группы с/</a:t>
            </a:r>
            <a:r>
              <a:rPr lang="ru-RU" sz="2400" b="0" i="1" dirty="0" err="1" smtClean="0">
                <a:solidFill>
                  <a:srgbClr val="0582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b="0" i="1" dirty="0" smtClean="0">
                <a:solidFill>
                  <a:srgbClr val="0582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1" dirty="0" smtClean="0">
                <a:solidFill>
                  <a:srgbClr val="0582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400" b="0" i="1" dirty="0" smtClean="0">
                <a:solidFill>
                  <a:srgbClr val="0582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400" b="0" i="1" dirty="0" smtClean="0">
                <a:solidFill>
                  <a:srgbClr val="0582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			</a:t>
            </a:r>
            <a:r>
              <a:rPr lang="ru-RU" sz="2400" b="0" i="1" dirty="0" smtClean="0">
                <a:solidFill>
                  <a:srgbClr val="0582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Мареев Иван, </a:t>
            </a:r>
            <a:br>
              <a:rPr lang="ru-RU" sz="2400" b="0" i="1" dirty="0" smtClean="0">
                <a:solidFill>
                  <a:srgbClr val="0582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0" i="1" dirty="0" smtClean="0">
                <a:solidFill>
                  <a:srgbClr val="0582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				   </a:t>
            </a:r>
            <a:r>
              <a:rPr lang="ru-RU" sz="2400" b="0" i="1" dirty="0" err="1" smtClean="0">
                <a:solidFill>
                  <a:srgbClr val="0582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Ариткин</a:t>
            </a:r>
            <a:r>
              <a:rPr lang="ru-RU" sz="2400" b="0" i="1" smtClean="0">
                <a:solidFill>
                  <a:srgbClr val="0582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1" smtClean="0">
                <a:solidFill>
                  <a:srgbClr val="0582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Андрей.</a:t>
            </a:r>
            <a:r>
              <a:rPr lang="ru-RU" sz="2400" b="0" i="1" dirty="0" smtClean="0">
                <a:solidFill>
                  <a:srgbClr val="0582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400" b="0" i="1" dirty="0" smtClean="0">
                <a:solidFill>
                  <a:srgbClr val="0582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400" b="0" i="1" dirty="0" smtClean="0">
                <a:solidFill>
                  <a:srgbClr val="0582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				  Руководитель:                        			            </a:t>
            </a:r>
            <a:r>
              <a:rPr lang="ru-RU" sz="2400" b="0" i="1" dirty="0" smtClean="0">
                <a:solidFill>
                  <a:srgbClr val="0582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преподаватель   математики </a:t>
            </a:r>
            <a:br>
              <a:rPr lang="ru-RU" sz="2400" b="0" i="1" dirty="0" smtClean="0">
                <a:solidFill>
                  <a:srgbClr val="0582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0" i="1" dirty="0" smtClean="0">
                <a:solidFill>
                  <a:srgbClr val="0582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			              Тимохина Людмила Николаевна.</a:t>
            </a:r>
          </a:p>
        </p:txBody>
      </p:sp>
      <p:pic>
        <p:nvPicPr>
          <p:cNvPr id="3075" name="Picture 4" descr="Чаша со змеей (эмблема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200400"/>
            <a:ext cx="2057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304800"/>
            <a:ext cx="8763000" cy="4495800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Артериальное давление. Какое оно должно быть у человека?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снова математика и формулы расчёта артериального давления:</a:t>
            </a:r>
          </a:p>
          <a:p>
            <a:pPr lvl="2">
              <a:defRPr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АД(систола) = 1,7× возраст+83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defRPr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АД(диастола) = 1,6× возраст+42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ru-RU" sz="2800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Рассчитаем давление человека в возрасте 20 лет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defRPr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АД(систола) = 1,7×20+83=117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АД(диастола) = 1,6×20+42=74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1" name="Рисунок 3" descr="97513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724400"/>
            <a:ext cx="25273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2" descr="F:\к конкурсу\Новая папка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4572000"/>
            <a:ext cx="217170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38600" y="228600"/>
            <a:ext cx="5105400" cy="4876800"/>
          </a:xfrm>
        </p:spPr>
        <p:txBody>
          <a:bodyPr/>
          <a:lstStyle/>
          <a:p>
            <a:pPr>
              <a:defRPr/>
            </a:pPr>
            <a:r>
              <a:rPr lang="ru-RU" sz="3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Жизненную емкость легких можно рассчитать по формуле: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Мальчики 13-16 лет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ЖЕЛ= (рост×0,052) –(возраст×0,022) – 4,2 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Девочки 8 – 16 лет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ЖЕЛ= (рост×0,041) –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    (возраст×0,018) – 3,7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dirty="0"/>
          </a:p>
        </p:txBody>
      </p:sp>
      <p:pic>
        <p:nvPicPr>
          <p:cNvPr id="13315" name="Picture 3" descr="slide10"/>
          <p:cNvPicPr>
            <a:picLocks noChangeAspect="1" noChangeArrowheads="1"/>
          </p:cNvPicPr>
          <p:nvPr/>
        </p:nvPicPr>
        <p:blipFill>
          <a:blip r:embed="rId2" cstate="print"/>
          <a:srcRect t="5902" r="1962" b="8031"/>
          <a:stretch>
            <a:fillRect/>
          </a:stretch>
        </p:blipFill>
        <p:spPr bwMode="auto">
          <a:xfrm>
            <a:off x="304800" y="381000"/>
            <a:ext cx="34925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990600" y="4724400"/>
            <a:ext cx="81534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/>
            <a:r>
              <a:rPr lang="ru-RU" sz="3200" b="1" i="1" u="sng">
                <a:solidFill>
                  <a:srgbClr val="0066FF"/>
                </a:solidFill>
                <a:latin typeface="Times New Roman" pitchFamily="65" charset="0"/>
                <a:cs typeface="Times New Roman" pitchFamily="65" charset="0"/>
              </a:rPr>
              <a:t>Задача</a:t>
            </a:r>
            <a:r>
              <a:rPr lang="ru-RU" sz="3200" i="1" u="sng">
                <a:solidFill>
                  <a:srgbClr val="0066FF"/>
                </a:solidFill>
                <a:latin typeface="Times New Roman" pitchFamily="65" charset="0"/>
                <a:cs typeface="Times New Roman" pitchFamily="65" charset="0"/>
              </a:rPr>
              <a:t>:</a:t>
            </a:r>
            <a:r>
              <a:rPr lang="ru-RU" sz="3200" i="1">
                <a:latin typeface="Times New Roman" pitchFamily="65" charset="0"/>
                <a:cs typeface="Times New Roman" pitchFamily="65" charset="0"/>
              </a:rPr>
              <a:t> </a:t>
            </a:r>
            <a:r>
              <a:rPr lang="ru-RU" sz="2400" b="1">
                <a:solidFill>
                  <a:srgbClr val="0066FF"/>
                </a:solidFill>
                <a:latin typeface="Times New Roman" pitchFamily="65" charset="0"/>
                <a:cs typeface="Times New Roman" pitchFamily="65" charset="0"/>
              </a:rPr>
              <a:t>Рассчитать жизненную емкость легких девочки:  возраст – 15 лет, рост 154 см. </a:t>
            </a:r>
            <a:endParaRPr lang="ru-RU" sz="2400">
              <a:latin typeface="Times New Roman" pitchFamily="65" charset="0"/>
              <a:cs typeface="Times New Roman" pitchFamily="65" charset="0"/>
            </a:endParaRPr>
          </a:p>
          <a:p>
            <a:pPr algn="ctr" defTabSz="912813"/>
            <a:r>
              <a:rPr lang="ru-RU" sz="2400">
                <a:latin typeface="Times New Roman" pitchFamily="65" charset="0"/>
                <a:cs typeface="Times New Roman" pitchFamily="65" charset="0"/>
              </a:rPr>
              <a:t>(154 см ×0,041) – (15×0,018) – 3,7 = </a:t>
            </a:r>
          </a:p>
          <a:p>
            <a:pPr algn="ctr" defTabSz="912813"/>
            <a:r>
              <a:rPr lang="ru-RU" sz="2400">
                <a:latin typeface="Times New Roman" pitchFamily="65" charset="0"/>
                <a:cs typeface="Times New Roman" pitchFamily="65" charset="0"/>
              </a:rPr>
              <a:t>6,31 – 0,27 – 3,7 = </a:t>
            </a:r>
            <a:r>
              <a:rPr lang="ru-RU" sz="2400" b="1">
                <a:solidFill>
                  <a:srgbClr val="0066FF"/>
                </a:solidFill>
                <a:latin typeface="Times New Roman" pitchFamily="65" charset="0"/>
                <a:cs typeface="Times New Roman" pitchFamily="65" charset="0"/>
              </a:rPr>
              <a:t>2,34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90800" y="304800"/>
            <a:ext cx="6172200" cy="1600200"/>
          </a:xfrm>
        </p:spPr>
        <p:txBody>
          <a:bodyPr/>
          <a:lstStyle/>
          <a:p>
            <a:pPr eaLnBrk="1" hangingPunct="1"/>
            <a:r>
              <a:rPr lang="ru-RU" sz="2800" i="1" smtClean="0">
                <a:solidFill>
                  <a:srgbClr val="C00000"/>
                </a:solidFill>
                <a:effectLst/>
                <a:latin typeface="Times New Roman" pitchFamily="65" charset="0"/>
                <a:cs typeface="Times New Roman" pitchFamily="65" charset="0"/>
              </a:rPr>
              <a:t> </a:t>
            </a:r>
            <a:r>
              <a:rPr lang="ru-RU" sz="3000" i="1" smtClean="0">
                <a:solidFill>
                  <a:srgbClr val="C00000"/>
                </a:solidFill>
                <a:effectLst/>
                <a:latin typeface="Times New Roman" pitchFamily="65" charset="0"/>
                <a:cs typeface="Times New Roman" pitchFamily="65" charset="0"/>
              </a:rPr>
              <a:t>Соотношение роста и веса.</a:t>
            </a:r>
          </a:p>
        </p:txBody>
      </p:sp>
      <p:sp>
        <p:nvSpPr>
          <p:cNvPr id="1229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990600" y="2286000"/>
            <a:ext cx="7550150" cy="4191000"/>
          </a:xfrm>
        </p:spPr>
        <p:txBody>
          <a:bodyPr/>
          <a:lstStyle/>
          <a:p>
            <a:pPr marL="342900" indent="-342900" eaLnBrk="1" hangingPunct="1">
              <a:defRPr/>
            </a:pPr>
            <a:endParaRPr lang="ru-RU" sz="2400" b="1" i="1" dirty="0" smtClean="0"/>
          </a:p>
          <a:p>
            <a:pPr marL="342900" indent="-342900" eaLnBrk="1" hangingPunct="1">
              <a:buFont typeface="Wingdings" pitchFamily="2" charset="2"/>
              <a:buNone/>
              <a:defRPr/>
            </a:pPr>
            <a:r>
              <a:rPr lang="ru-RU" sz="2400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</a:t>
            </a:r>
            <a:r>
              <a:rPr lang="ru-RU" sz="2400" i="1" dirty="0" smtClean="0">
                <a:solidFill>
                  <a:srgbClr val="0066FF"/>
                </a:solidFill>
                <a:effectLst/>
                <a:latin typeface="Times New Roman" pitchFamily="18" charset="0"/>
                <a:cs typeface="Times New Roman" pitchFamily="18" charset="0"/>
              </a:rPr>
              <a:t>Существуют разные формулы для определения оптимального соотношения веса и роста. </a:t>
            </a:r>
          </a:p>
          <a:p>
            <a:pPr marL="342900" indent="-342900" eaLnBrk="1" hangingPunct="1">
              <a:buFont typeface="Wingdings" pitchFamily="2" charset="2"/>
              <a:buNone/>
              <a:defRPr/>
            </a:pPr>
            <a:r>
              <a:rPr lang="ru-RU" sz="2400" i="1" dirty="0" smtClean="0">
                <a:solidFill>
                  <a:srgbClr val="0066FF"/>
                </a:solidFill>
                <a:effectLst/>
                <a:latin typeface="Times New Roman" pitchFamily="18" charset="0"/>
                <a:cs typeface="Times New Roman" pitchFamily="18" charset="0"/>
              </a:rPr>
              <a:t>	Но все они условны, так как не учитывают многие другие факторы. Поэтому, избыток жира нужно оценивать не только по этим соотношениям, но и по внешнему виду, толщине кожной складки и др. При одном и том же росте и весе один человек может выглядеть полным, другой - совершенно нормальным.</a:t>
            </a:r>
            <a:endParaRPr lang="ru-RU" sz="280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0" name="Picture 4" descr="Пропорции тела от Леонардо да Винч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1981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457200"/>
            <a:ext cx="8007350" cy="5638800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i="1" dirty="0" smtClean="0"/>
              <a:t> </a:t>
            </a:r>
            <a:r>
              <a:rPr lang="ru-RU" sz="3000" b="1" i="1" u="sng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Задача: </a:t>
            </a: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Вычислить нормальную массу тела, соответствующую возрасту: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   М=60+0,75(Р-180)+(В-20):4,    где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М – масса тела в кг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Р – рост в см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В – возраст в годах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ru-RU" sz="3000" b="1" i="1" u="sng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Решение: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60 + 0,75(160 -180) + (13 – 20) : 4=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3000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43,25 кг.</a:t>
            </a:r>
            <a:endParaRPr lang="ru-RU" sz="3000" b="1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3" name="Picture 2" descr="C:\Documents and Settings\Администратор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2514600"/>
            <a:ext cx="2743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800" dirty="0" smtClean="0">
                <a:solidFill>
                  <a:srgbClr val="C00000"/>
                </a:solidFill>
                <a:latin typeface="Monotype Corsiva" pitchFamily="66" charset="0"/>
              </a:rPr>
              <a:t>Мы то, что мы едим!</a:t>
            </a:r>
            <a:endParaRPr lang="ru-RU" sz="48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Питание человека неразрывно связано с его здоровьем!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8" name="Picture 2" descr="C:\Documents and Settings\Администратор\Рабочий стол\i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3581400"/>
            <a:ext cx="2876550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3" descr="C:\Documents and Settings\Администратор\Рабочий стол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819400"/>
            <a:ext cx="2643188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4" descr="C:\Documents and Settings\Администратор\Рабочий стол\i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37313" y="3048000"/>
            <a:ext cx="2706687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Копия ovoshi_detya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381000"/>
            <a:ext cx="4214813" cy="4071938"/>
          </a:xfrm>
        </p:spPr>
      </p:pic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4724400" y="685800"/>
            <a:ext cx="44196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2813"/>
            <a:r>
              <a:rPr lang="ru-RU" sz="3200">
                <a:latin typeface="Times New Roman" pitchFamily="65" charset="0"/>
                <a:cs typeface="Times New Roman" pitchFamily="65" charset="0"/>
              </a:rPr>
              <a:t>Овощи и фрукты - это незаменимые составляющие нашего рациона. </a:t>
            </a:r>
          </a:p>
          <a:p>
            <a:pPr algn="ctr" defTabSz="912813"/>
            <a:r>
              <a:rPr lang="ru-RU" sz="3200">
                <a:latin typeface="Times New Roman" pitchFamily="65" charset="0"/>
                <a:cs typeface="Times New Roman" pitchFamily="65" charset="0"/>
              </a:rPr>
              <a:t>Они являются источником многих необходимых человеческому организму витаминов.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385175" cy="609600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3333CC"/>
                </a:solidFill>
              </a:rPr>
              <a:t>Задача:</a:t>
            </a:r>
            <a:endParaRPr lang="ru-RU" dirty="0">
              <a:solidFill>
                <a:srgbClr val="3333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3400" y="1905000"/>
            <a:ext cx="4232275" cy="4419600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суточная потребность организма 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каротине 4,5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мг,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 потребность организма в витамине А составляет 30% от потребности каротина. Какова суточная потребность организма в витамине А?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   </a:t>
            </a: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Решение: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4,5 мг × 0,3 = 1,35 мг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sz="2000" dirty="0" smtClean="0">
                <a:effectLst/>
                <a:ea typeface="MS Mincho" pitchFamily="49" charset="-128"/>
                <a:cs typeface="Times New Roman" pitchFamily="18" charset="0"/>
              </a:rPr>
              <a:t>     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MS Mincho" pitchFamily="49" charset="-128"/>
              </a:rPr>
              <a:t>  1мг= 0,001 г.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MS Mincho" pitchFamily="49" charset="-128"/>
              </a:rPr>
              <a:t>   Читается: 1 миллиграмм.</a:t>
            </a:r>
          </a:p>
          <a:p>
            <a:pPr>
              <a:buFont typeface="Wingdings" pitchFamily="2" charset="2"/>
              <a:buNone/>
              <a:defRPr/>
            </a:pPr>
            <a:endParaRPr lang="ru-RU" sz="2000" dirty="0" smtClean="0">
              <a:effectLst>
                <a:outerShdw blurRad="38100" dist="38100" dir="2700000" algn="tl">
                  <a:srgbClr val="C0C0C0"/>
                </a:outerShdw>
              </a:effectLst>
              <a:ea typeface="MS Mincho" pitchFamily="49" charset="-128"/>
            </a:endParaRPr>
          </a:p>
        </p:txBody>
      </p:sp>
      <p:pic>
        <p:nvPicPr>
          <p:cNvPr id="6" name="Содержимое 8" descr="carrot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3200400"/>
            <a:ext cx="28575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Прямоугольник 6"/>
          <p:cNvSpPr>
            <a:spLocks noChangeArrowheads="1"/>
          </p:cNvSpPr>
          <p:nvPr/>
        </p:nvSpPr>
        <p:spPr bwMode="auto">
          <a:xfrm>
            <a:off x="304800" y="304800"/>
            <a:ext cx="8839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/>
            <a:r>
              <a:rPr lang="ru-RU" sz="2000">
                <a:latin typeface="Times New Roman" pitchFamily="65" charset="0"/>
                <a:cs typeface="Times New Roman" pitchFamily="65" charset="0"/>
              </a:rPr>
              <a:t>Первый помощник – </a:t>
            </a:r>
            <a:r>
              <a:rPr lang="ru-RU" sz="2000" b="1">
                <a:solidFill>
                  <a:srgbClr val="FF0000"/>
                </a:solidFill>
                <a:latin typeface="Times New Roman" pitchFamily="65" charset="0"/>
                <a:cs typeface="Times New Roman" pitchFamily="65" charset="0"/>
              </a:rPr>
              <a:t>витамин А.</a:t>
            </a:r>
          </a:p>
          <a:p>
            <a:pPr defTabSz="912813"/>
            <a:r>
              <a:rPr lang="ru-RU" sz="2000">
                <a:latin typeface="Times New Roman" pitchFamily="65" charset="0"/>
                <a:cs typeface="Times New Roman" pitchFamily="65" charset="0"/>
              </a:rPr>
              <a:t> Он отвечает за зрение, кожу, сокращает длительность заболеваний.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"/>
                            </p:stCondLst>
                            <p:childTnLst>
                              <p:par>
                                <p:cTn id="13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00"/>
                            </p:stCondLst>
                            <p:childTnLst>
                              <p:par>
                                <p:cTn id="21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2362200" y="304800"/>
            <a:ext cx="6510338" cy="60198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solidFill>
                  <a:srgbClr val="3333CC"/>
                </a:solidFill>
                <a:latin typeface="Comic Sans MS" pitchFamily="66" charset="0"/>
              </a:rPr>
              <a:t>Заключение:</a:t>
            </a:r>
            <a:br>
              <a:rPr lang="ru-RU" sz="2800" dirty="0" smtClean="0">
                <a:solidFill>
                  <a:srgbClr val="3333CC"/>
                </a:solidFill>
                <a:latin typeface="Comic Sans MS" pitchFamily="66" charset="0"/>
              </a:rPr>
            </a:br>
            <a:r>
              <a:rPr lang="ru-RU" sz="2800" dirty="0" smtClean="0">
                <a:solidFill>
                  <a:srgbClr val="3333CC"/>
                </a:solidFill>
                <a:latin typeface="Comic Sans MS" pitchFamily="66" charset="0"/>
              </a:rPr>
              <a:t/>
            </a:r>
            <a:br>
              <a:rPr lang="ru-RU" sz="2800" dirty="0" smtClean="0">
                <a:solidFill>
                  <a:srgbClr val="3333CC"/>
                </a:solidFill>
                <a:latin typeface="Comic Sans MS" pitchFamily="66" charset="0"/>
              </a:rPr>
            </a:br>
            <a:r>
              <a:rPr lang="ru-RU" sz="2800" dirty="0" smtClean="0">
                <a:solidFill>
                  <a:srgbClr val="3333CC"/>
                </a:solidFill>
                <a:latin typeface="Comic Sans MS" pitchFamily="66" charset="0"/>
              </a:rPr>
              <a:t>Итак,  математика имеет важное значение в медицине, о котором возможно многие и не догадывались. Расчеты, формулы, выведение лекарственных доз, всё это происходит с помощью математики. Роль математики в медицине бесценна, без этой науки   невозможно дальнейшее ее развитие .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65" charset="0"/>
              </a:rPr>
              <a:t/>
            </a:r>
            <a:br>
              <a:rPr lang="ru-RU" sz="2800" dirty="0" smtClean="0">
                <a:solidFill>
                  <a:srgbClr val="000000"/>
                </a:solidFill>
                <a:latin typeface="Times New Roman" pitchFamily="65" charset="0"/>
              </a:rPr>
            </a:br>
            <a:r>
              <a:rPr lang="ru-RU" sz="2800" dirty="0" smtClean="0">
                <a:solidFill>
                  <a:srgbClr val="3333CC"/>
                </a:solidFill>
                <a:latin typeface="Comic Sans MS" pitchFamily="66" charset="0"/>
              </a:rPr>
              <a:t> Все это показывает, что математика и медицина неразрывно связаны.</a:t>
            </a:r>
          </a:p>
        </p:txBody>
      </p:sp>
      <p:pic>
        <p:nvPicPr>
          <p:cNvPr id="19459" name="Picture 2" descr="Z:\newtek\_backgrounds_1.02\Art\power_point\50-\heart_doctor\heart_carrot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57600"/>
            <a:ext cx="23050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14800" y="244475"/>
            <a:ext cx="4727575" cy="1660525"/>
          </a:xfrm>
        </p:spPr>
        <p:txBody>
          <a:bodyPr/>
          <a:lstStyle/>
          <a:p>
            <a:pPr>
              <a:defRPr/>
            </a:pPr>
            <a:r>
              <a:rPr lang="ru-RU" sz="2800" dirty="0" smtClean="0"/>
              <a:t>Использованные материалы: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90600" y="1676400"/>
            <a:ext cx="5340350" cy="26670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  <a:defRPr/>
            </a:pPr>
            <a:endParaRPr lang="ru-RU" sz="1100" dirty="0" smtClean="0"/>
          </a:p>
          <a:p>
            <a:pPr marL="609600" indent="-609600">
              <a:lnSpc>
                <a:spcPct val="80000"/>
              </a:lnSpc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Балабанова В.В.,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Максимцева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Т.А. Биология, экология, здоровый образ жизни. Волгоград: Учитель, 2003. </a:t>
            </a:r>
          </a:p>
          <a:p>
            <a:pPr marL="609600" indent="-609600">
              <a:lnSpc>
                <a:spcPct val="80000"/>
              </a:lnSpc>
              <a:buFontTx/>
              <a:buNone/>
              <a:defRPr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Куценко Г.И., Кононов И.Ф. Режим дня школьника. –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М.:Медицина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1993.</a:t>
            </a:r>
          </a:p>
          <a:p>
            <a:pPr marL="609600" indent="-609600">
              <a:lnSpc>
                <a:spcPct val="80000"/>
              </a:lnSpc>
              <a:buFontTx/>
              <a:buNone/>
              <a:defRPr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defRPr/>
            </a:pP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Гальперштейн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А.Я. Моя первая энциклопедия: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Науч.-поп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издание для детей. – М.: ЗАО «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Росмэн-Пресс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», 2006. </a:t>
            </a:r>
          </a:p>
        </p:txBody>
      </p:sp>
      <p:sp>
        <p:nvSpPr>
          <p:cNvPr id="20484" name="Прямоугольник 4"/>
          <p:cNvSpPr>
            <a:spLocks noChangeArrowheads="1"/>
          </p:cNvSpPr>
          <p:nvPr/>
        </p:nvSpPr>
        <p:spPr bwMode="auto">
          <a:xfrm>
            <a:off x="2209800" y="4800600"/>
            <a:ext cx="4267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>
              <a:buClr>
                <a:srgbClr val="F9F9F9"/>
              </a:buClr>
              <a:buSzPct val="65000"/>
              <a:buFont typeface="Arial" charset="0"/>
              <a:buChar char="•"/>
            </a:pPr>
            <a:r>
              <a:rPr lang="en-US">
                <a:solidFill>
                  <a:srgbClr val="3333CC"/>
                </a:solidFill>
                <a:hlinkClick r:id="rId2"/>
              </a:rPr>
              <a:t>www.images.ru</a:t>
            </a:r>
            <a:endParaRPr lang="en-US">
              <a:solidFill>
                <a:srgbClr val="3333CC"/>
              </a:solidFill>
            </a:endParaRPr>
          </a:p>
          <a:p>
            <a:pPr defTabSz="912813">
              <a:buClr>
                <a:srgbClr val="F9F9F9"/>
              </a:buClr>
              <a:buSzPct val="65000"/>
              <a:buFont typeface="Arial" charset="0"/>
              <a:buChar char="•"/>
            </a:pPr>
            <a:r>
              <a:rPr lang="en-US">
                <a:solidFill>
                  <a:srgbClr val="3333CC"/>
                </a:solidFill>
                <a:hlinkClick r:id="rId3"/>
              </a:rPr>
              <a:t>www.pravda.ru</a:t>
            </a:r>
            <a:endParaRPr lang="en-US">
              <a:solidFill>
                <a:srgbClr val="3333CC"/>
              </a:solidFill>
            </a:endParaRPr>
          </a:p>
          <a:p>
            <a:pPr defTabSz="912813">
              <a:buClr>
                <a:srgbClr val="F9F9F9"/>
              </a:buClr>
              <a:buSzPct val="65000"/>
              <a:buFont typeface="Arial" charset="0"/>
              <a:buChar char="•"/>
            </a:pPr>
            <a:r>
              <a:rPr lang="en-US">
                <a:solidFill>
                  <a:srgbClr val="3333CC"/>
                </a:solidFill>
                <a:hlinkClick r:id="rId4"/>
              </a:rPr>
              <a:t>www.schuls.techo.ru</a:t>
            </a:r>
            <a:endParaRPr lang="en-US">
              <a:solidFill>
                <a:srgbClr val="3333CC"/>
              </a:solidFill>
            </a:endParaRPr>
          </a:p>
          <a:p>
            <a:pPr defTabSz="912813">
              <a:buClr>
                <a:srgbClr val="F9F9F9"/>
              </a:buClr>
              <a:buSzPct val="65000"/>
              <a:buFont typeface="Arial" charset="0"/>
              <a:buChar char="•"/>
            </a:pPr>
            <a:r>
              <a:rPr lang="en-US">
                <a:solidFill>
                  <a:srgbClr val="3333CC"/>
                </a:solidFill>
                <a:hlinkClick r:id="rId5"/>
              </a:rPr>
              <a:t>www. 1september.ru</a:t>
            </a:r>
            <a:endParaRPr lang="en-US">
              <a:solidFill>
                <a:srgbClr val="3333CC"/>
              </a:solidFill>
            </a:endParaRPr>
          </a:p>
        </p:txBody>
      </p:sp>
      <p:sp>
        <p:nvSpPr>
          <p:cNvPr id="20485" name="TextBox 5"/>
          <p:cNvSpPr txBox="1">
            <a:spLocks noChangeArrowheads="1"/>
          </p:cNvSpPr>
          <p:nvPr/>
        </p:nvSpPr>
        <p:spPr bwMode="auto">
          <a:xfrm>
            <a:off x="990600" y="4343400"/>
            <a:ext cx="4419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/>
            <a:r>
              <a:rPr lang="ru-RU" sz="2800" i="1">
                <a:solidFill>
                  <a:srgbClr val="3333CC"/>
                </a:solidFill>
                <a:latin typeface="Times New Roman" pitchFamily="65" charset="0"/>
                <a:cs typeface="Times New Roman" pitchFamily="65" charset="0"/>
              </a:rPr>
              <a:t>Использованные сайты</a:t>
            </a:r>
            <a:r>
              <a:rPr lang="ru-RU" sz="2800">
                <a:latin typeface="Times New Roman" pitchFamily="65" charset="0"/>
                <a:cs typeface="Times New Roman" pitchFamily="65" charset="0"/>
              </a:rPr>
              <a:t>:</a:t>
            </a:r>
          </a:p>
        </p:txBody>
      </p:sp>
      <p:pic>
        <p:nvPicPr>
          <p:cNvPr id="20486" name="Picture 4" descr="C:\Documents and Settings\Администратор\Рабочий стол\Рисунок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73838" y="1828800"/>
            <a:ext cx="2570162" cy="334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304800"/>
            <a:ext cx="8001000" cy="6096000"/>
          </a:xfrm>
        </p:spPr>
        <p:txBody>
          <a:bodyPr/>
          <a:lstStyle/>
          <a:p>
            <a:pPr marL="342900" indent="-342900" algn="ctr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Здоровье-это самое дорогое, что есть у человека. 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Все со мною согласятся, что </a:t>
            </a:r>
          </a:p>
          <a:p>
            <a:pPr marL="342900" indent="-342900" algn="r">
              <a:buFont typeface="Wingdings" pitchFamily="2" charset="2"/>
              <a:buNone/>
              <a:defRPr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«Здоровье до того превышает все</a:t>
            </a:r>
          </a:p>
          <a:p>
            <a:pPr marL="342900" indent="-342900" algn="r">
              <a:buFont typeface="Wingdings" pitchFamily="2" charset="2"/>
              <a:buNone/>
              <a:defRPr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остальные блага, что здоровый нищий </a:t>
            </a:r>
          </a:p>
          <a:p>
            <a:pPr marL="342900" indent="-342900" algn="r">
              <a:buFont typeface="Wingdings" pitchFamily="2" charset="2"/>
              <a:buNone/>
              <a:defRPr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счастливее богатого короля» </a:t>
            </a:r>
          </a:p>
          <a:p>
            <a:pPr marL="342900" indent="-342900" algn="r">
              <a:buFont typeface="Wingdings" pitchFamily="2" charset="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(А.С. Шопенгауэр) 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и что беречь здоровье надо смолоду, с детства.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Мы редко думаем о том, что имеем, но всегда думаем о том, чего нам недостает.  Как много бы отдал безногий, чтобы встать на ноги, как много бы отдал слепой, чтобы увидеть мир!  А часто ли мы радуемся тому, что имеем? Ценим ли мы это? Человек редко ценит главное богатство, которое имеет, но сожалеет, когда его теряет: это молодость, здоровье и свобода. Если они у вас есть, то вы неисчерпаемо богаты! А все остальное – мелочи…</a:t>
            </a:r>
          </a:p>
          <a:p>
            <a:pPr marL="342900" indent="-342900">
              <a:buFont typeface="Wingdings" pitchFamily="2" charset="2"/>
              <a:buNone/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Z:\newtek\_backgrounds_1.02\Art\power_point\50-\heart_doctor\heart_docto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14400"/>
            <a:ext cx="1676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33400" y="6553200"/>
            <a:ext cx="8382000" cy="542925"/>
          </a:xfrm>
        </p:spPr>
        <p:txBody>
          <a:bodyPr/>
          <a:lstStyle/>
          <a:p>
            <a:pPr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533400" y="0"/>
            <a:ext cx="8305800" cy="4724400"/>
          </a:xfrm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defRPr/>
            </a:pPr>
            <a:endParaRPr lang="ru-RU" sz="2400" dirty="0" smtClean="0"/>
          </a:p>
          <a:p>
            <a:pPr marL="342900" indent="-342900" eaLnBrk="1" hangingPunct="1">
              <a:lnSpc>
                <a:spcPct val="90000"/>
              </a:lnSpc>
              <a:defRPr/>
            </a:pPr>
            <a:r>
              <a:rPr lang="ru-RU" sz="2800" b="1" i="1" dirty="0" smtClean="0">
                <a:solidFill>
                  <a:srgbClr val="3333CC"/>
                </a:solidFill>
                <a:effectLst/>
                <a:latin typeface="Times New Roman" pitchFamily="18" charset="0"/>
                <a:cs typeface="Times New Roman" pitchFamily="18" charset="0"/>
              </a:rPr>
              <a:t>Здоровье</a:t>
            </a:r>
            <a:r>
              <a:rPr lang="ru-RU" sz="2800" i="1" dirty="0" smtClean="0">
                <a:solidFill>
                  <a:srgbClr val="00CC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– это счастье и перспектива на будущее, полное физическое, духовное, умственное и социальное благополучие</a:t>
            </a:r>
          </a:p>
          <a:p>
            <a:pPr marL="342900" indent="-342900" eaLnBrk="1" hangingPunct="1">
              <a:lnSpc>
                <a:spcPct val="90000"/>
              </a:lnSpc>
              <a:defRPr/>
            </a:pPr>
            <a:endParaRPr lang="ru-RU" sz="2800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eaLnBrk="1" hangingPunct="1">
              <a:lnSpc>
                <a:spcPct val="90000"/>
              </a:lnSpc>
              <a:defRPr/>
            </a:pPr>
            <a:r>
              <a:rPr lang="ru-RU" sz="2800" i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Чтобы быть здоровым нужно правильно питаться, соблюдать режим дня, заниматься физической культурой, закалятся, прогуливаться на свежем воздухе и многое другое!</a:t>
            </a:r>
          </a:p>
          <a:p>
            <a:pPr marL="342900" indent="-342900" eaLnBrk="1" hangingPunct="1">
              <a:lnSpc>
                <a:spcPct val="90000"/>
              </a:lnSpc>
              <a:defRPr/>
            </a:pPr>
            <a:endParaRPr lang="ru-RU" sz="2800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5123" name="Picture 3" descr="C:\Documents and Settings\Администратор\Рабочий стол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267200"/>
            <a:ext cx="29083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581400" y="3962400"/>
            <a:ext cx="5334000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Охрана собственного здоровья</a:t>
            </a:r>
            <a:endParaRPr lang="ru-RU" sz="2800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5" name="Прямоугольник 6"/>
          <p:cNvSpPr>
            <a:spLocks noChangeArrowheads="1"/>
          </p:cNvSpPr>
          <p:nvPr/>
        </p:nvSpPr>
        <p:spPr bwMode="auto">
          <a:xfrm>
            <a:off x="3886200" y="4648200"/>
            <a:ext cx="4572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2813"/>
            <a:r>
              <a:rPr lang="ru-RU" sz="2400">
                <a:latin typeface="Times New Roman" pitchFamily="65" charset="0"/>
                <a:cs typeface="Times New Roman" pitchFamily="65" charset="0"/>
              </a:rPr>
              <a:t>- это непосредственная обязанность каждого, он не вправе перекладывать ее на окружающих.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229600" cy="1355725"/>
          </a:xfrm>
        </p:spPr>
        <p:txBody>
          <a:bodyPr/>
          <a:lstStyle/>
          <a:p>
            <a:pPr algn="ctr"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Основой нашего организма является скелет. А главным в скелете - позвоночник. А сколько позвонков в каждом отделе позвоночника?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09800" y="1905000"/>
            <a:ext cx="6635750" cy="4191000"/>
          </a:xfrm>
        </p:spPr>
        <p:txBody>
          <a:bodyPr/>
          <a:lstStyle/>
          <a:p>
            <a:pPr>
              <a:defRPr/>
            </a:pPr>
            <a:r>
              <a:rPr lang="ru-RU" sz="2200" b="1" i="1" u="sng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Задача:</a:t>
            </a:r>
            <a:r>
              <a:rPr lang="ru-RU" sz="22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поясничном, крестцовом и копчиковом отделах позвоночника позвонков поровну. В грудном отделе их на семь больше, чем в поясничном, а в шейном отделе — на пять меньше, чем в грудном. Сколько позвонков в каждом отделе позвоночника, если всего их 34?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200" b="1" i="1" u="sng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 Решение: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3х+(х+7)+(х+2)=34,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5х+9= 34,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    х=5.</a:t>
            </a:r>
          </a:p>
          <a:p>
            <a:pPr algn="ctr"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Значит поясничном, крестцовом и копчиковом отделах  по 5 позвонков, грудном- 12, шейном-7.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2" descr="C:\Documents and Settings\Администратор\Рабочий стол\pozvonochnik.jpg"/>
          <p:cNvPicPr>
            <a:picLocks noChangeAspect="1" noChangeArrowheads="1"/>
          </p:cNvPicPr>
          <p:nvPr/>
        </p:nvPicPr>
        <p:blipFill>
          <a:blip r:embed="rId2" cstate="print"/>
          <a:srcRect t="7265" r="49709" b="4900"/>
          <a:stretch>
            <a:fillRect/>
          </a:stretch>
        </p:blipFill>
        <p:spPr bwMode="auto">
          <a:xfrm>
            <a:off x="0" y="1905000"/>
            <a:ext cx="2220913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762000" y="1905000"/>
            <a:ext cx="7315200" cy="1828800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i="1" dirty="0" smtClean="0"/>
              <a:t>  </a:t>
            </a:r>
            <a:r>
              <a:rPr lang="ru-RU" b="1" i="1" dirty="0" smtClean="0"/>
              <a:t> </a:t>
            </a:r>
            <a:r>
              <a:rPr lang="ru-RU" sz="2800" b="1" i="1" u="sng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Задача1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состав человеческого организма входит  65% кислорода, 18% углерода,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10% водорода, 0,15% натрия и столько же хлора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1" hangingPunct="1">
              <a:buFont typeface="Wingdings" pitchFamily="2" charset="2"/>
              <a:buNone/>
              <a:defRPr/>
            </a:pPr>
            <a:endParaRPr lang="ru-RU" i="1" dirty="0" smtClean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pic>
        <p:nvPicPr>
          <p:cNvPr id="7171" name="Picture 5" descr="i_lubimye-aybolit5_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3515" t="33929"/>
          <a:stretch>
            <a:fillRect/>
          </a:stretch>
        </p:blipFill>
        <p:spPr bwMode="auto">
          <a:xfrm>
            <a:off x="7391400" y="0"/>
            <a:ext cx="2057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TextBox 4"/>
          <p:cNvSpPr txBox="1">
            <a:spLocks noChangeArrowheads="1"/>
          </p:cNvSpPr>
          <p:nvPr/>
        </p:nvSpPr>
        <p:spPr bwMode="auto">
          <a:xfrm>
            <a:off x="304800" y="304800"/>
            <a:ext cx="6858000" cy="124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2813"/>
            <a:r>
              <a:rPr lang="ru-RU" sz="2500">
                <a:solidFill>
                  <a:srgbClr val="C00000"/>
                </a:solidFill>
                <a:latin typeface="Times New Roman" pitchFamily="65" charset="0"/>
                <a:cs typeface="Times New Roman" pitchFamily="65" charset="0"/>
              </a:rPr>
              <a:t>С помощью математических расчётов можно узнать из чего состоит организм человека. </a:t>
            </a:r>
          </a:p>
          <a:p>
            <a:pPr algn="ctr" defTabSz="912813"/>
            <a:r>
              <a:rPr lang="ru-RU" sz="2500">
                <a:solidFill>
                  <a:srgbClr val="C00000"/>
                </a:solidFill>
                <a:latin typeface="Times New Roman" pitchFamily="65" charset="0"/>
                <a:cs typeface="Times New Roman" pitchFamily="65" charset="0"/>
              </a:rPr>
              <a:t>В этом могут помочь задачи на проценты:</a:t>
            </a:r>
          </a:p>
        </p:txBody>
      </p:sp>
      <p:sp>
        <p:nvSpPr>
          <p:cNvPr id="7173" name="TextBox 5"/>
          <p:cNvSpPr txBox="1">
            <a:spLocks noChangeArrowheads="1"/>
          </p:cNvSpPr>
          <p:nvPr/>
        </p:nvSpPr>
        <p:spPr bwMode="auto">
          <a:xfrm>
            <a:off x="1143000" y="3886200"/>
            <a:ext cx="72390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/>
            <a:r>
              <a:rPr lang="ru-RU" sz="2800" b="1" i="1" u="sng">
                <a:solidFill>
                  <a:srgbClr val="3333CC"/>
                </a:solidFill>
                <a:latin typeface="Times New Roman" pitchFamily="65" charset="0"/>
                <a:cs typeface="Times New Roman" pitchFamily="65" charset="0"/>
              </a:rPr>
              <a:t>Решение</a:t>
            </a:r>
            <a:r>
              <a:rPr lang="ru-RU" sz="2800">
                <a:latin typeface="Times New Roman" pitchFamily="65" charset="0"/>
                <a:cs typeface="Times New Roman" pitchFamily="65" charset="0"/>
              </a:rPr>
              <a:t>: Вес пациента 43кг. Тогда кислорода в его организме  43×0,65= 27,95 кг; углерода 43×0,18=7,74кг; водорода - 43×0,1=4,3кг, а натрия и хлора по 43×0,0015=0,0645кг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86200" y="381000"/>
            <a:ext cx="4959350" cy="5715000"/>
          </a:xfrm>
        </p:spPr>
        <p:txBody>
          <a:bodyPr/>
          <a:lstStyle/>
          <a:p>
            <a:pP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Кровь – соединительная ткань, ярко-красного цвета, непрерывно циркулирующая по замкнутой системе кровеносных сосудов. </a:t>
            </a:r>
          </a:p>
          <a:p>
            <a:pP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организме взрослого человека содержится приблизительно 5 литров крови.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 smtClean="0"/>
          </a:p>
          <a:p>
            <a:pPr>
              <a:defRPr/>
            </a:pPr>
            <a:r>
              <a:rPr lang="ru-RU" sz="2400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Состав крови в процентах: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плазма (жидкое межклеточное вещество) – 54%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клетки – форменные элементы (эритроциты, лейкоциты, тромбоциты) – 46%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вода, сухого вещества 8 – 10%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8195" name="Picture 2" descr="C:\Documents and Settings\Администратор\Рабочий стол\f_k2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57200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3" descr="C:\Documents and Settings\Администратор\Рабочий стол\f_k2-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352800"/>
            <a:ext cx="36576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2800" dirty="0" smtClean="0"/>
              <a:t>Недостаток железа в крови приводит к заболеванию – анемия.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2057400"/>
            <a:ext cx="8229600" cy="3733800"/>
          </a:xfrm>
        </p:spPr>
        <p:txBody>
          <a:bodyPr/>
          <a:lstStyle/>
          <a:p>
            <a:pPr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Содержание железа в организме</a:t>
            </a:r>
          </a:p>
          <a:p>
            <a:pPr>
              <a:buFont typeface="Wingdings" pitchFamily="2" charset="2"/>
              <a:buNone/>
              <a:defRPr/>
            </a:pPr>
            <a:r>
              <a:rPr lang="ru-RU" b="1" i="1" u="sng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Задача</a:t>
            </a:r>
            <a:r>
              <a:rPr lang="ru-RU" b="1" i="1" u="sng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Среднее содержание железа в организме человека массой 70 кг составляет 5 г. А сколько же этого вещества в организме человека весом 50кг?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ru-RU" sz="2400" b="1" i="1" u="sng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Решение</a:t>
            </a:r>
            <a:r>
              <a:rPr lang="ru-RU" sz="2400" b="1" u="sng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составим пропорцию и решим её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70 кг – 5 г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50 кг –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г 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762001" y="5334000"/>
            <a:ext cx="609600" cy="31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5400000">
            <a:off x="2438401" y="5334000"/>
            <a:ext cx="609600" cy="31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22" name="TextBox 7"/>
          <p:cNvSpPr txBox="1">
            <a:spLocks noChangeArrowheads="1"/>
          </p:cNvSpPr>
          <p:nvPr/>
        </p:nvSpPr>
        <p:spPr bwMode="auto">
          <a:xfrm>
            <a:off x="4038600" y="5105400"/>
            <a:ext cx="3429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/>
            <a:r>
              <a:rPr lang="ru-RU" sz="2800" i="1">
                <a:latin typeface="Times New Roman" pitchFamily="65" charset="0"/>
                <a:cs typeface="Times New Roman" pitchFamily="65" charset="0"/>
              </a:rPr>
              <a:t>х</a:t>
            </a:r>
            <a:r>
              <a:rPr lang="ru-RU" sz="2800">
                <a:latin typeface="Times New Roman" pitchFamily="65" charset="0"/>
                <a:cs typeface="Times New Roman" pitchFamily="65" charset="0"/>
              </a:rPr>
              <a:t> = 5×50:70=3,57 г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"/>
            <a:ext cx="8686800" cy="6096000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sz="2800" dirty="0" smtClean="0"/>
              <a:t>   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Красота человеческого тела воспринимается не только размерами и формами, но и пропорциями отдельных частей тела.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 Еще с древности люди заметили, что длина отдельных частей тела соотносится к длине других частей тела, например:</a:t>
            </a:r>
          </a:p>
          <a:p>
            <a:pPr>
              <a:defRPr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Длина лица равна длине кисти руки.</a:t>
            </a:r>
          </a:p>
          <a:p>
            <a:pPr>
              <a:defRPr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Длина стопы примерно равна длине предплечья.</a:t>
            </a:r>
          </a:p>
          <a:p>
            <a:pPr>
              <a:defRPr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Сумма длин обеих ног равна расстоянию между кистями, разведенных в стороны рук.</a:t>
            </a:r>
          </a:p>
          <a:p>
            <a:pPr>
              <a:defRPr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Длина носа равна длине уха.</a:t>
            </a:r>
          </a:p>
          <a:p>
            <a:pPr>
              <a:buFont typeface="Wingdings" pitchFamily="2" charset="2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"/>
            <a:ext cx="8388350" cy="5638800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sz="30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000" b="1" i="1" u="sng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Задача: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    Длина кишечника человека в 4 раза превышает длину туловища. Вычислите длину своего кишечника.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ru-RU" sz="30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000" b="1" i="1" u="sng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47×4=188 см</a:t>
            </a:r>
            <a:endParaRPr lang="ru-RU" sz="3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7" name="Picture 4" descr="Пропорции тела от Леонардо да Винч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3733800"/>
            <a:ext cx="2286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5" descr="C:\Documents and Settings\Администратор\Рабочий стол\Physio_Logo_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2438400"/>
            <a:ext cx="3627438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рава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Трава">
      <a:majorFont>
        <a:latin typeface="Arial Black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668</TotalTime>
  <Words>947</Words>
  <Application>Microsoft Office PowerPoint</Application>
  <PresentationFormat>Экран (4:3)</PresentationFormat>
  <Paragraphs>101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Трава</vt:lpstr>
      <vt:lpstr>ОГБПОУ «Карсунский медицинский техникум им. В.В. Тихомирова»     Poль  матемaтики в медицине        Авторы:        студенты 2 группы с/д      Мареев Иван,         Ариткин Андрей.        Руководитель:                                       преподаватель   математики                   Тимохина Людмила Николаевна.</vt:lpstr>
      <vt:lpstr>Слайд 2</vt:lpstr>
      <vt:lpstr>Слайд 3</vt:lpstr>
      <vt:lpstr>Основой нашего организма является скелет. А главным в скелете - позвоночник. А сколько позвонков в каждом отделе позвоночника?</vt:lpstr>
      <vt:lpstr>Слайд 5</vt:lpstr>
      <vt:lpstr>Слайд 6</vt:lpstr>
      <vt:lpstr>Недостаток железа в крови приводит к заболеванию – анемия. </vt:lpstr>
      <vt:lpstr>Слайд 8</vt:lpstr>
      <vt:lpstr>Слайд 9</vt:lpstr>
      <vt:lpstr>Слайд 10</vt:lpstr>
      <vt:lpstr>Слайд 11</vt:lpstr>
      <vt:lpstr> Соотношение роста и веса.</vt:lpstr>
      <vt:lpstr>Слайд 13</vt:lpstr>
      <vt:lpstr>Мы то, что мы едим!</vt:lpstr>
      <vt:lpstr>Слайд 15</vt:lpstr>
      <vt:lpstr>Задача:</vt:lpstr>
      <vt:lpstr>Заключение:  Итак,  математика имеет важное значение в медицине, о котором возможно многие и не догадывались. Расчеты, формулы, выведение лекарственных доз, всё это происходит с помощью математики. Роль математики в медицине бесценна, без этой науки   невозможно дальнейшее ее развитие .  Все это показывает, что математика и медицина неразрывно связаны.</vt:lpstr>
      <vt:lpstr>Использованные материалы: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User11</cp:lastModifiedBy>
  <cp:revision>77</cp:revision>
  <cp:lastPrinted>1601-01-01T00:00:00Z</cp:lastPrinted>
  <dcterms:created xsi:type="dcterms:W3CDTF">2010-08-14T10:51:58Z</dcterms:created>
  <dcterms:modified xsi:type="dcterms:W3CDTF">2017-04-13T08:55:14Z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