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8" r:id="rId5"/>
    <p:sldId id="258" r:id="rId6"/>
    <p:sldId id="269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71" r:id="rId15"/>
    <p:sldId id="270" r:id="rId16"/>
    <p:sldId id="266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сканирование0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12700">
            <a:solidFill>
              <a:srgbClr val="B2B2B2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214414" y="1142984"/>
            <a:ext cx="65722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СЕМЬЯ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7786742" cy="4846320"/>
          </a:xfrm>
        </p:spPr>
        <p:txBody>
          <a:bodyPr>
            <a:normAutofit/>
          </a:bodyPr>
          <a:lstStyle/>
          <a:p>
            <a:endParaRPr lang="ru-RU" sz="2800" b="1" u="sng" dirty="0" smtClean="0"/>
          </a:p>
          <a:p>
            <a:r>
              <a:rPr lang="ru-RU" sz="2800" b="1" u="sng" dirty="0" smtClean="0"/>
              <a:t>Регенеративная </a:t>
            </a:r>
            <a:r>
              <a:rPr lang="ru-RU" sz="2800" b="1" u="sng" dirty="0" smtClean="0"/>
              <a:t>функция </a:t>
            </a:r>
            <a:r>
              <a:rPr lang="ru-RU" sz="2800" dirty="0" smtClean="0"/>
              <a:t>(лат. </a:t>
            </a:r>
            <a:r>
              <a:rPr lang="ru-RU" sz="2800" dirty="0" err="1" smtClean="0"/>
              <a:t>regeneratio</a:t>
            </a:r>
            <a:r>
              <a:rPr lang="ru-RU" sz="2800" dirty="0" smtClean="0"/>
              <a:t> - возрождение, </a:t>
            </a:r>
            <a:r>
              <a:rPr lang="ru-RU" sz="2800" dirty="0" smtClean="0"/>
              <a:t>возобновление</a:t>
            </a:r>
            <a:r>
              <a:rPr lang="ru-RU" sz="2800" dirty="0" smtClean="0"/>
              <a:t>). Связана с наследованием статуса, фамилии, </a:t>
            </a:r>
            <a:r>
              <a:rPr lang="ru-RU" sz="2800" dirty="0" smtClean="0"/>
              <a:t>имущества</a:t>
            </a:r>
            <a:r>
              <a:rPr lang="ru-RU" sz="2800" dirty="0" smtClean="0"/>
              <a:t>, социального положения.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CASHCO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6248" y="3362325"/>
            <a:ext cx="3924300" cy="3495675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7239000" cy="484632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Образовательно-воспитательная</a:t>
            </a:r>
            <a:r>
              <a:rPr lang="ru-RU" dirty="0" smtClean="0"/>
              <a:t> </a:t>
            </a:r>
            <a:r>
              <a:rPr lang="ru-RU" dirty="0" smtClean="0"/>
              <a:t>(функция  </a:t>
            </a:r>
            <a:r>
              <a:rPr lang="ru-RU" dirty="0" smtClean="0"/>
              <a:t>социализации</a:t>
            </a:r>
            <a:r>
              <a:rPr lang="ru-RU" dirty="0" smtClean="0"/>
              <a:t>). </a:t>
            </a:r>
            <a:r>
              <a:rPr lang="ru-RU" dirty="0" smtClean="0"/>
              <a:t> Состоит </a:t>
            </a:r>
            <a:r>
              <a:rPr lang="ru-RU" dirty="0" smtClean="0"/>
              <a:t>в </a:t>
            </a:r>
            <a:r>
              <a:rPr lang="ru-RU" dirty="0" smtClean="0"/>
              <a:t>удовлетворении потребностей </a:t>
            </a:r>
            <a:r>
              <a:rPr lang="ru-RU" dirty="0" smtClean="0"/>
              <a:t>в отцовстве и  </a:t>
            </a:r>
            <a:r>
              <a:rPr lang="ru-RU" dirty="0" smtClean="0"/>
              <a:t>материнстве, контактах </a:t>
            </a:r>
            <a:r>
              <a:rPr lang="ru-RU" dirty="0" smtClean="0"/>
              <a:t>с детьми, их </a:t>
            </a:r>
            <a:r>
              <a:rPr lang="ru-RU" dirty="0" smtClean="0"/>
              <a:t>воспитании, самореализации в </a:t>
            </a:r>
            <a:r>
              <a:rPr lang="ru-RU" dirty="0" smtClean="0"/>
              <a:t>детях.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http://www.babymagic.ru/images/stories/68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357538"/>
            <a:ext cx="504960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7643866" cy="4846320"/>
          </a:xfrm>
        </p:spPr>
        <p:txBody>
          <a:bodyPr/>
          <a:lstStyle/>
          <a:p>
            <a:r>
              <a:rPr lang="ru-RU" b="1" u="sng" dirty="0" smtClean="0"/>
              <a:t>Рекреативная </a:t>
            </a:r>
            <a:r>
              <a:rPr lang="ru-RU" b="1" u="sng" dirty="0" smtClean="0"/>
              <a:t>функция </a:t>
            </a:r>
            <a:r>
              <a:rPr lang="ru-RU" dirty="0" smtClean="0"/>
              <a:t>(лат. </a:t>
            </a:r>
            <a:r>
              <a:rPr lang="ru-RU" dirty="0" err="1" smtClean="0"/>
              <a:t>recreatio</a:t>
            </a:r>
            <a:r>
              <a:rPr lang="ru-RU" dirty="0" smtClean="0"/>
              <a:t> </a:t>
            </a:r>
            <a:r>
              <a:rPr lang="ru-RU" dirty="0" smtClean="0"/>
              <a:t>-восстановление</a:t>
            </a:r>
            <a:r>
              <a:rPr lang="ru-RU" dirty="0" smtClean="0"/>
              <a:t>). </a:t>
            </a:r>
            <a:r>
              <a:rPr lang="ru-RU" dirty="0" smtClean="0"/>
              <a:t>Связана </a:t>
            </a:r>
            <a:r>
              <a:rPr lang="ru-RU" dirty="0" smtClean="0"/>
              <a:t>с </a:t>
            </a:r>
            <a:r>
              <a:rPr lang="ru-RU" dirty="0" smtClean="0"/>
              <a:t>отдыхом, организацией </a:t>
            </a:r>
            <a:r>
              <a:rPr lang="ru-RU" dirty="0" smtClean="0"/>
              <a:t>досуга, заботой о здоровье и </a:t>
            </a:r>
          </a:p>
          <a:p>
            <a:pPr>
              <a:buNone/>
            </a:pPr>
            <a:r>
              <a:rPr lang="ru-RU" dirty="0" smtClean="0"/>
              <a:t>   благополучии </a:t>
            </a:r>
            <a:r>
              <a:rPr lang="ru-RU" dirty="0" smtClean="0"/>
              <a:t>членов семьи. </a:t>
            </a:r>
          </a:p>
          <a:p>
            <a:endParaRPr lang="ru-RU" dirty="0"/>
          </a:p>
        </p:txBody>
      </p:sp>
      <p:pic>
        <p:nvPicPr>
          <p:cNvPr id="31746" name="Picture 2" descr="http://nemezolda.ru/wp-content/uploads/2011/01/%D1%81%D0%B5%D0%BC%D0%B5%D0%B9%D0%BD%D1%8B%D0%B9-%D0%B4%D0%BE%D1%81%D1%83%D0%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902" y="3643314"/>
            <a:ext cx="5731715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estival.1september.ru/articles/530941/img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800105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СПИСОК СЕМЕЙНЫХ ПРАВИЛ И НОРМ: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7239000" cy="4846320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Любовь </a:t>
            </a: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всегда связанна с чувством долга.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Свободное выражение своих чувств приветствуется и поощряется в семье.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Каждый член семьи должен быть предметом   внимании и симпатии со стороны других. 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В семье соблюдается принцип свободного выбора : «Поступай как хочешь, с условием, чтобы потом не пришлось жалеть».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Всеми признается право каждого на ошибку.</a:t>
            </a:r>
          </a:p>
          <a:p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Открытое выражение  любви всеми членами семьи посредством прикосновений, объятий и жестов.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+53+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8926" y="4541046"/>
            <a:ext cx="3309934" cy="2316954"/>
          </a:xfrm>
          <a:prstGeom prst="rect">
            <a:avLst/>
          </a:prstGeom>
          <a:noFill/>
          <a:ln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282" y="357166"/>
            <a:ext cx="742955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Что значит для меня моя семья?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Конечно - счастье и уют домашний,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Семь правил обязательных храня,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Лишь только семь, но очень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очень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важных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   Во - первых, это главное - любовь.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Всем сердцем и душою всей, и разумом.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Не просто чтоб бурлила страстью кровь,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А трепетно, и каждый день по -разному.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7239000" cy="4846320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Arial" pitchFamily="34" charset="0"/>
                <a:ea typeface="Times New Roman" pitchFamily="18" charset="0"/>
              </a:rPr>
              <a:t>	</a:t>
            </a: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Второе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- дети. Что за дом без них?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Пустыня без колодца - не напиться.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А дети - это жизнь, это родник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И продолженье рода. Пусть струится!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	  </a:t>
            </a:r>
            <a:endParaRPr lang="ru-RU" sz="2200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Потом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забота. Лишь она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Очаг семейный сбережет от ветра.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Старайся, чтоб с улыбкою весна 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                      Была всегда с тобою, а не где-то.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	</a:t>
            </a:r>
            <a:endParaRPr lang="ru-RU" sz="2200" dirty="0"/>
          </a:p>
        </p:txBody>
      </p:sp>
      <p:pic>
        <p:nvPicPr>
          <p:cNvPr id="45058" name="Picture 2" descr="http://www.fun4child.ru/uploads/posts/2010-07/1279216983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255"/>
            <a:ext cx="3786214" cy="2534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7239000" cy="4846320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Четвертое - терпение. Оно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Поможет пережить невзгоды, беды... 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И отогреет солнышком окно. 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Что инеем заледенело белым.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	  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	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А пятое - ответственность и дом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В фундаменте семейном веский камень.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Они помогут защитить любовь,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                     От ветра уберечь душевный пламень.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	</a:t>
            </a:r>
            <a:endParaRPr lang="ru-RU" sz="2000" dirty="0"/>
          </a:p>
        </p:txBody>
      </p:sp>
      <p:pic>
        <p:nvPicPr>
          <p:cNvPr id="44036" name="Picture 4" descr="http://visualrian.ru/storage/PreviewWM/1429/30/142930.jpg?12235426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767796"/>
            <a:ext cx="4602429" cy="3090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00164" y="285728"/>
            <a:ext cx="7500990" cy="4846320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Шестое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— уваженье. Только с ним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Приобретешь успех, признанье общее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Всегда, считаясь с мнением других,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Научишь, чтоб с твоим считались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		собственным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   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И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наконец, седьмое - чистота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Везде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в дому, в душе твоей и 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	помыслах</a:t>
            </a: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...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Вот так я представляю свой очаг,</a:t>
            </a:r>
            <a:b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Где я любима, счастлива где полностью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3010" name="Picture 2" descr="http://www.kosmoskva.ru/kos/getimage/?objectId=62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928934"/>
            <a:ext cx="251461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543824" cy="4846320"/>
          </a:xfrm>
        </p:spPr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Н</a:t>
            </a:r>
            <a:r>
              <a:rPr lang="ru-RU" sz="1800" dirty="0" smtClean="0"/>
              <a:t>. А. Коваль, Е. А. </a:t>
            </a:r>
            <a:r>
              <a:rPr lang="ru-RU" sz="1800" dirty="0" smtClean="0"/>
              <a:t>Калинина. </a:t>
            </a:r>
            <a:r>
              <a:rPr lang="ru-RU" sz="1800" dirty="0" smtClean="0"/>
              <a:t>Психология семьи и семейной </a:t>
            </a:r>
            <a:r>
              <a:rPr lang="ru-RU" sz="1800" dirty="0" err="1" smtClean="0"/>
              <a:t>дезадаптивности</a:t>
            </a:r>
            <a:r>
              <a:rPr lang="ru-RU" sz="1800" dirty="0" smtClean="0"/>
              <a:t> : Учеб. пособие / </a:t>
            </a:r>
            <a:r>
              <a:rPr lang="ru-RU" sz="1800" dirty="0" smtClean="0"/>
              <a:t>Тамбов . </a:t>
            </a:r>
            <a:r>
              <a:rPr lang="ru-RU" sz="1800" dirty="0" smtClean="0"/>
              <a:t>2007. 351 с. </a:t>
            </a:r>
          </a:p>
          <a:p>
            <a:r>
              <a:rPr lang="ru-RU" sz="1800" dirty="0" smtClean="0"/>
              <a:t>Крюкова Т. Л., </a:t>
            </a:r>
            <a:r>
              <a:rPr lang="ru-RU" sz="1800" dirty="0" err="1" smtClean="0"/>
              <a:t>Сапоровская</a:t>
            </a:r>
            <a:r>
              <a:rPr lang="ru-RU" sz="1800" dirty="0" smtClean="0"/>
              <a:t> М. В., </a:t>
            </a:r>
            <a:r>
              <a:rPr lang="ru-RU" sz="1800" dirty="0" err="1" smtClean="0"/>
              <a:t>Куфтяк</a:t>
            </a:r>
            <a:r>
              <a:rPr lang="ru-RU" sz="1800" dirty="0" smtClean="0"/>
              <a:t> Е. В</a:t>
            </a:r>
            <a:r>
              <a:rPr lang="ru-RU" sz="1800" dirty="0" smtClean="0"/>
              <a:t>.</a:t>
            </a:r>
            <a:r>
              <a:rPr lang="ru-RU" sz="1800" dirty="0" smtClean="0"/>
              <a:t> Психология семьи: жизненные трудности и совладение с ними. — СПб., Речь, 2005. — 240 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4846320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Государство – это большая семья, а семья это маленькое государство, и держится оно на любви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						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			Конфуций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214414" y="785794"/>
            <a:ext cx="1111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брак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643306" y="1142984"/>
            <a:ext cx="18589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родство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57884" y="571480"/>
            <a:ext cx="30734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усыновление</a:t>
            </a:r>
          </a:p>
          <a:p>
            <a:pPr algn="ctr"/>
            <a:r>
              <a:rPr lang="ru-RU" sz="3200" b="1" dirty="0"/>
              <a:t>удочерение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857488" y="4071942"/>
            <a:ext cx="309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u="sng" dirty="0"/>
              <a:t>Характеризуется: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47675" y="5124450"/>
            <a:ext cx="20034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Общность</a:t>
            </a:r>
          </a:p>
          <a:p>
            <a:pPr algn="ctr"/>
            <a:r>
              <a:rPr lang="ru-RU" sz="2800" b="1" dirty="0"/>
              <a:t> жизни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357554" y="5357826"/>
            <a:ext cx="1908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/>
              <a:t>Единые </a:t>
            </a:r>
          </a:p>
          <a:p>
            <a:r>
              <a:rPr lang="ru-RU" sz="2800" b="1" dirty="0"/>
              <a:t>интересы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929322" y="5214950"/>
            <a:ext cx="2374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/>
              <a:t>Забота </a:t>
            </a:r>
          </a:p>
          <a:p>
            <a:r>
              <a:rPr lang="ru-RU" sz="2800" b="1" dirty="0"/>
              <a:t>друг о друге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V="1">
            <a:off x="1571604" y="1785926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6107917" y="2035959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3821901" y="225027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57884" y="4500570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822695" y="489268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1857356" y="4572008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214546" y="2786058"/>
            <a:ext cx="4500594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СЕМЬЯ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i="1" dirty="0" smtClean="0"/>
          </a:p>
          <a:p>
            <a:pPr algn="ctr">
              <a:buNone/>
            </a:pPr>
            <a:r>
              <a:rPr lang="ru-RU" sz="6000" b="1" i="1" dirty="0" smtClean="0"/>
              <a:t>Для </a:t>
            </a:r>
            <a:r>
              <a:rPr lang="ru-RU" sz="6000" b="1" i="1" dirty="0" smtClean="0"/>
              <a:t>чего человеку семья?</a:t>
            </a:r>
            <a:endParaRPr lang="ru-RU" sz="6000" b="1" i="1" dirty="0"/>
          </a:p>
        </p:txBody>
      </p:sp>
      <p:pic>
        <p:nvPicPr>
          <p:cNvPr id="4" name="Picture 7" descr="3a5dd21d832022c994e6d174b91fc96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3357562"/>
            <a:ext cx="1714512" cy="2858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785794"/>
            <a:ext cx="642942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СЕМЬЯ- ЭТО…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5300"/>
            <a:ext cx="4857784" cy="335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357298"/>
            <a:ext cx="714380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обязательно ли </a:t>
            </a:r>
          </a:p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регистрировать брак?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9938" name="Picture 2" descr="http://www.u-mama.ru/img/news/000001_2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357562"/>
            <a:ext cx="2427962" cy="3500438"/>
          </a:xfrm>
          <a:prstGeom prst="rect">
            <a:avLst/>
          </a:prstGeom>
          <a:noFill/>
        </p:spPr>
      </p:pic>
      <p:pic>
        <p:nvPicPr>
          <p:cNvPr id="39940" name="Picture 4" descr="http://www.all-wedding.ru/images/stories/ven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876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7239000" cy="484632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rgbClr val="0000CC"/>
                </a:solidFill>
              </a:rPr>
              <a:t/>
            </a:r>
            <a:br>
              <a:rPr lang="ru-RU" sz="2000" dirty="0" smtClean="0">
                <a:solidFill>
                  <a:srgbClr val="0000CC"/>
                </a:solidFill>
              </a:rPr>
            </a:br>
            <a:endParaRPr lang="ru-RU" sz="2000" dirty="0" smtClean="0">
              <a:solidFill>
                <a:srgbClr val="0000CC"/>
              </a:solidFill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FF3399"/>
                </a:solidFill>
              </a:rPr>
              <a:t>Функции </a:t>
            </a:r>
            <a:r>
              <a:rPr lang="ru-RU" sz="3200" b="1" dirty="0" smtClean="0">
                <a:solidFill>
                  <a:srgbClr val="FF3399"/>
                </a:solidFill>
              </a:rPr>
              <a:t>семьи</a:t>
            </a:r>
            <a:r>
              <a:rPr lang="ru-RU" sz="3200" dirty="0" smtClean="0">
                <a:solidFill>
                  <a:srgbClr val="0000CC"/>
                </a:solidFill>
              </a:rPr>
              <a:t> - это сферы жизнедеятельности семьи, непосредственно связанные с удовлетворением определенных потребностей ее членов.</a:t>
            </a:r>
            <a:endParaRPr lang="ru-RU" sz="3200" dirty="0"/>
          </a:p>
        </p:txBody>
      </p:sp>
      <p:pic>
        <p:nvPicPr>
          <p:cNvPr id="4" name="Picture 8" descr="1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666875" cy="952500"/>
          </a:xfrm>
          <a:prstGeom prst="rect">
            <a:avLst/>
          </a:prstGeom>
          <a:noFill/>
        </p:spPr>
      </p:pic>
      <p:pic>
        <p:nvPicPr>
          <p:cNvPr id="8" name="Picture 7" descr="12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29256" y="3762375"/>
            <a:ext cx="3095625" cy="309562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857232"/>
            <a:ext cx="7239000" cy="484632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u="sng" dirty="0" smtClean="0"/>
              <a:t>Хозяйственно-экономическая -</a:t>
            </a:r>
            <a:r>
              <a:rPr lang="ru-RU" dirty="0" smtClean="0"/>
              <a:t>связана </a:t>
            </a:r>
            <a:r>
              <a:rPr lang="ru-RU" dirty="0" smtClean="0"/>
              <a:t>с питанием  </a:t>
            </a:r>
            <a:r>
              <a:rPr lang="ru-RU" dirty="0" smtClean="0"/>
              <a:t>семьи</a:t>
            </a:r>
            <a:r>
              <a:rPr lang="ru-RU" dirty="0" smtClean="0"/>
              <a:t>, приобретением и содержанием домашнего имущества,  </a:t>
            </a:r>
            <a:r>
              <a:rPr lang="ru-RU" dirty="0" smtClean="0"/>
              <a:t>благоустройством </a:t>
            </a:r>
            <a:r>
              <a:rPr lang="ru-RU" dirty="0" smtClean="0"/>
              <a:t>жилища, созданием домашнего уюта,  </a:t>
            </a:r>
            <a:r>
              <a:rPr lang="ru-RU" dirty="0" smtClean="0"/>
              <a:t>организацией </a:t>
            </a:r>
            <a:r>
              <a:rPr lang="ru-RU" dirty="0" smtClean="0"/>
              <a:t>жизни и быта семьи, формированием и расходованием  </a:t>
            </a:r>
            <a:r>
              <a:rPr lang="ru-RU" dirty="0" smtClean="0"/>
              <a:t>домашнего </a:t>
            </a:r>
            <a:r>
              <a:rPr lang="ru-RU" dirty="0" smtClean="0"/>
              <a:t>бюджета. </a:t>
            </a:r>
            <a:endParaRPr lang="ru-RU" dirty="0"/>
          </a:p>
        </p:txBody>
      </p:sp>
      <p:pic>
        <p:nvPicPr>
          <p:cNvPr id="6" name="Picture 4" descr="CRPN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86446" y="4281036"/>
            <a:ext cx="2530466" cy="257696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21429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Репродуктивная </a:t>
            </a:r>
            <a:r>
              <a:rPr lang="ru-RU" b="1" u="sng" dirty="0" smtClean="0"/>
              <a:t>функция </a:t>
            </a:r>
            <a:r>
              <a:rPr lang="ru-RU" b="1" u="sng" dirty="0" smtClean="0"/>
              <a:t>-</a:t>
            </a:r>
            <a:r>
              <a:rPr lang="ru-RU" dirty="0" smtClean="0"/>
              <a:t>связана с</a:t>
            </a:r>
          </a:p>
          <a:p>
            <a:pPr>
              <a:buNone/>
            </a:pPr>
            <a:r>
              <a:rPr lang="ru-RU" dirty="0" smtClean="0"/>
              <a:t>проблемой  деторождения</a:t>
            </a:r>
            <a:r>
              <a:rPr lang="ru-RU" dirty="0" smtClean="0"/>
              <a:t>. Считается, </a:t>
            </a:r>
            <a:r>
              <a:rPr lang="ru-RU" dirty="0" smtClean="0"/>
              <a:t>что</a:t>
            </a:r>
          </a:p>
          <a:p>
            <a:pPr>
              <a:buNone/>
            </a:pPr>
            <a:r>
              <a:rPr lang="ru-RU" dirty="0" smtClean="0"/>
              <a:t>супружеская </a:t>
            </a:r>
            <a:r>
              <a:rPr lang="ru-RU" dirty="0" smtClean="0"/>
              <a:t>любовь в значительной мере </a:t>
            </a:r>
          </a:p>
          <a:p>
            <a:pPr>
              <a:buNone/>
            </a:pPr>
            <a:r>
              <a:rPr lang="ru-RU" dirty="0" smtClean="0"/>
              <a:t>зависит от характера </a:t>
            </a:r>
            <a:r>
              <a:rPr lang="ru-RU" dirty="0" smtClean="0"/>
              <a:t>удовлетворения</a:t>
            </a:r>
          </a:p>
          <a:p>
            <a:pPr>
              <a:buNone/>
            </a:pPr>
            <a:r>
              <a:rPr lang="ru-RU" dirty="0" smtClean="0"/>
              <a:t>сексуальных  потребностей</a:t>
            </a:r>
            <a:r>
              <a:rPr lang="ru-RU" dirty="0" smtClean="0"/>
              <a:t>, особенностей </a:t>
            </a:r>
            <a:r>
              <a:rPr lang="ru-RU" dirty="0" smtClean="0"/>
              <a:t>их</a:t>
            </a:r>
          </a:p>
          <a:p>
            <a:pPr>
              <a:buNone/>
            </a:pPr>
            <a:r>
              <a:rPr lang="ru-RU" dirty="0" smtClean="0"/>
              <a:t>регулирования </a:t>
            </a:r>
            <a:r>
              <a:rPr lang="ru-RU" dirty="0" smtClean="0"/>
              <a:t>и отношения супругов </a:t>
            </a:r>
            <a:r>
              <a:rPr lang="ru-RU" dirty="0" smtClean="0"/>
              <a:t>к</a:t>
            </a:r>
          </a:p>
          <a:p>
            <a:pPr>
              <a:buNone/>
            </a:pPr>
            <a:r>
              <a:rPr lang="ru-RU" dirty="0" smtClean="0"/>
              <a:t>проблеме </a:t>
            </a:r>
            <a:r>
              <a:rPr lang="ru-RU" dirty="0" smtClean="0"/>
              <a:t>деторождения, к самим детям. </a:t>
            </a:r>
          </a:p>
        </p:txBody>
      </p:sp>
      <p:pic>
        <p:nvPicPr>
          <p:cNvPr id="34820" name="Picture 4" descr="http://www.mskwoman.ru/uploads/posts/2010-07/127963397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429000"/>
            <a:ext cx="234922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347</Words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Изящная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СПИСОК СЕМЕЙНЫХ ПРАВИЛ И НОРМ:</vt:lpstr>
      <vt:lpstr>Слайд 15</vt:lpstr>
      <vt:lpstr>Слайд 16</vt:lpstr>
      <vt:lpstr>Слайд 17</vt:lpstr>
      <vt:lpstr>Слайд 18</vt:lpstr>
      <vt:lpstr>Используемая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60</cp:revision>
  <dcterms:modified xsi:type="dcterms:W3CDTF">2011-01-23T05:25:51Z</dcterms:modified>
</cp:coreProperties>
</file>