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304" r:id="rId2"/>
    <p:sldId id="276" r:id="rId3"/>
    <p:sldId id="281" r:id="rId4"/>
    <p:sldId id="283" r:id="rId5"/>
    <p:sldId id="286" r:id="rId6"/>
    <p:sldId id="287" r:id="rId7"/>
    <p:sldId id="288" r:id="rId8"/>
    <p:sldId id="290" r:id="rId9"/>
    <p:sldId id="291" r:id="rId10"/>
    <p:sldId id="292" r:id="rId11"/>
    <p:sldId id="293" r:id="rId12"/>
    <p:sldId id="294" r:id="rId13"/>
    <p:sldId id="306" r:id="rId14"/>
    <p:sldId id="295" r:id="rId15"/>
    <p:sldId id="297" r:id="rId16"/>
    <p:sldId id="298" r:id="rId17"/>
    <p:sldId id="299" r:id="rId18"/>
    <p:sldId id="300" r:id="rId19"/>
    <p:sldId id="307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80"/>
    <a:srgbClr val="CC6600"/>
    <a:srgbClr val="0099FF"/>
    <a:srgbClr val="FF0066"/>
    <a:srgbClr val="FF0000"/>
    <a:srgbClr val="336699"/>
    <a:srgbClr val="0099CC"/>
    <a:srgbClr val="DDDDD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F20EA1-2E9C-4F1F-A143-FE88B51F7E92}" type="datetimeFigureOut">
              <a:rPr lang="ru-RU" smtClean="0"/>
              <a:pPr/>
              <a:t>25.07.2017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0088D0-7D36-449B-ADA7-CF57F925340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0088D0-7D36-449B-ADA7-CF57F925340B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785892-3B24-4C61-83CD-70706CB10C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4698CB-07A6-4CAE-A912-E9A9513F9C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2A50AC-4612-425C-B791-D927DE1F59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E54351-F576-4F13-BA86-4B1DA49B22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A551A2-61DB-405C-8EF1-B2BF8B9B83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10A1B6-59DE-45B8-A74F-75D44BC86A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17DA15-D8D1-44AC-B7F9-994E2C46A0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8BE708-7DAF-4F47-8C52-23504C5E38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90B7F7-931E-4F5F-A11D-75BF4C0515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BAB4DC-0C1A-49E7-BA6B-088A3CC448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6886F3-5AEB-43DB-B829-64117E3B71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55066C1-3EF7-4211-BD67-768E40C028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764704"/>
            <a:ext cx="8229600" cy="4525963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1800" dirty="0" smtClean="0">
                <a:solidFill>
                  <a:srgbClr val="663300"/>
                </a:solidFill>
                <a:latin typeface="Comic Sans MS" pitchFamily="66" charset="0"/>
              </a:rPr>
              <a:t>Муниципальное бюджетное образовательное учреждение основная общеобразовательная школа № 8 города Советска.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ru-RU" sz="1800" dirty="0" smtClean="0">
              <a:solidFill>
                <a:srgbClr val="663300"/>
              </a:solidFill>
              <a:latin typeface="Comic Sans MS" pitchFamily="66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ru-RU" sz="1800" dirty="0" smtClean="0">
              <a:solidFill>
                <a:srgbClr val="663300"/>
              </a:solidFill>
              <a:latin typeface="Comic Sans MS" pitchFamily="66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ru-RU" sz="1800" dirty="0" smtClean="0">
              <a:solidFill>
                <a:srgbClr val="663300"/>
              </a:solidFill>
              <a:latin typeface="Comic Sans MS" pitchFamily="66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2800" dirty="0" smtClean="0">
                <a:solidFill>
                  <a:srgbClr val="008080"/>
                </a:solidFill>
                <a:latin typeface="Comic Sans MS" pitchFamily="66" charset="0"/>
              </a:rPr>
              <a:t>Проект: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4800" dirty="0" smtClean="0">
                <a:solidFill>
                  <a:srgbClr val="C00000"/>
                </a:solidFill>
                <a:latin typeface="Comic Sans MS" pitchFamily="66" charset="0"/>
              </a:rPr>
              <a:t>«Страны мира»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ru-RU" sz="4800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ru-RU" sz="4800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algn="r" eaLnBrk="1" hangingPunct="1">
              <a:lnSpc>
                <a:spcPct val="90000"/>
              </a:lnSpc>
              <a:buFontTx/>
              <a:buNone/>
            </a:pPr>
            <a:r>
              <a:rPr lang="ru-RU" sz="1800" dirty="0" smtClean="0">
                <a:solidFill>
                  <a:srgbClr val="663300"/>
                </a:solidFill>
                <a:latin typeface="Comic Sans MS" pitchFamily="66" charset="0"/>
              </a:rPr>
              <a:t>Подготовила: Шуманская Дарья,</a:t>
            </a:r>
          </a:p>
          <a:p>
            <a:pPr algn="r" eaLnBrk="1" hangingPunct="1">
              <a:lnSpc>
                <a:spcPct val="90000"/>
              </a:lnSpc>
              <a:buFontTx/>
              <a:buNone/>
            </a:pPr>
            <a:r>
              <a:rPr lang="ru-RU" sz="1800" dirty="0" smtClean="0">
                <a:solidFill>
                  <a:srgbClr val="663300"/>
                </a:solidFill>
                <a:latin typeface="Comic Sans MS" pitchFamily="66" charset="0"/>
              </a:rPr>
              <a:t>ученица 2 «А» класса</a:t>
            </a:r>
            <a:endParaRPr lang="ru-RU" sz="2800" dirty="0" smtClean="0">
              <a:solidFill>
                <a:srgbClr val="663300"/>
              </a:solidFill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</a:pP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16632"/>
            <a:ext cx="8229600" cy="1143001"/>
          </a:xfrm>
        </p:spPr>
        <p:txBody>
          <a:bodyPr/>
          <a:lstStyle/>
          <a:p>
            <a:pPr eaLnBrk="1" hangingPunct="1"/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Диснейленд</a:t>
            </a:r>
            <a:endParaRPr lang="ru-RU" sz="3600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229200"/>
            <a:ext cx="8820149" cy="108012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2800" dirty="0" smtClean="0"/>
              <a:t>	</a:t>
            </a:r>
            <a:r>
              <a:rPr lang="ru-RU" sz="1800" dirty="0" smtClean="0">
                <a:solidFill>
                  <a:srgbClr val="FF0000"/>
                </a:solidFill>
                <a:latin typeface="Comic Sans MS" pitchFamily="66" charset="0"/>
              </a:rPr>
              <a:t>Парк развлечений</a:t>
            </a:r>
            <a:r>
              <a:rPr lang="ru-RU" sz="1800" dirty="0" smtClean="0">
                <a:latin typeface="Comic Sans MS" pitchFamily="66" charset="0"/>
              </a:rPr>
              <a:t>, в котором присутствую герои мультфильмов и сказок. 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1800" dirty="0" smtClean="0">
                <a:latin typeface="Comic Sans MS" pitchFamily="66" charset="0"/>
              </a:rPr>
              <a:t>Там интересно всем — и взрослым, и детям.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23528" y="1484784"/>
            <a:ext cx="8494713" cy="3671614"/>
            <a:chOff x="204" y="709"/>
            <a:chExt cx="5351" cy="1871"/>
          </a:xfrm>
        </p:grpSpPr>
        <p:pic>
          <p:nvPicPr>
            <p:cNvPr id="19461" name="Picture 4" descr="2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4" y="709"/>
              <a:ext cx="2768" cy="1859"/>
            </a:xfrm>
            <a:prstGeom prst="rect">
              <a:avLst/>
            </a:prstGeom>
            <a:noFill/>
            <a:ln w="38100">
              <a:solidFill>
                <a:schemeClr val="bg2"/>
              </a:solidFill>
              <a:miter lim="800000"/>
              <a:headEnd/>
              <a:tailEnd/>
            </a:ln>
          </p:spPr>
        </p:pic>
        <p:pic>
          <p:nvPicPr>
            <p:cNvPr id="19462" name="Picture 5" descr="2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61" y="709"/>
              <a:ext cx="2494" cy="1871"/>
            </a:xfrm>
            <a:prstGeom prst="rect">
              <a:avLst/>
            </a:prstGeom>
            <a:noFill/>
            <a:ln w="38100">
              <a:solidFill>
                <a:schemeClr val="bg2"/>
              </a:solidFill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dirty="0" smtClean="0">
                <a:solidFill>
                  <a:srgbClr val="800080"/>
                </a:solidFill>
                <a:latin typeface="Comic Sans MS" pitchFamily="66" charset="0"/>
              </a:rPr>
              <a:t>Индия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5229200"/>
            <a:ext cx="8229600" cy="122443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dirty="0" smtClean="0">
                <a:latin typeface="Comic Sans MS" pitchFamily="66" charset="0"/>
              </a:rPr>
              <a:t>	</a:t>
            </a:r>
            <a:r>
              <a:rPr lang="ru-RU" sz="1800" dirty="0" smtClean="0">
                <a:latin typeface="Comic Sans MS" pitchFamily="66" charset="0"/>
              </a:rPr>
              <a:t>История Индии насчитывает тысячи лет. В глубине страны расположены древние индийские крепости, храмы, города, </a:t>
            </a:r>
          </a:p>
          <a:p>
            <a:pPr algn="ctr" eaLnBrk="1" hangingPunct="1">
              <a:buFontTx/>
              <a:buNone/>
            </a:pPr>
            <a:r>
              <a:rPr lang="ru-RU" sz="1800" dirty="0" smtClean="0">
                <a:latin typeface="Comic Sans MS" pitchFamily="66" charset="0"/>
              </a:rPr>
              <a:t>и среди них </a:t>
            </a:r>
            <a:r>
              <a:rPr lang="ru-RU" sz="1800" dirty="0" smtClean="0">
                <a:solidFill>
                  <a:srgbClr val="FF0000"/>
                </a:solidFill>
                <a:latin typeface="Comic Sans MS" pitchFamily="66" charset="0"/>
              </a:rPr>
              <a:t>столица – Дели</a:t>
            </a:r>
            <a:r>
              <a:rPr lang="ru-RU" sz="1800" dirty="0" smtClean="0">
                <a:latin typeface="Comic Sans MS" pitchFamily="66" charset="0"/>
              </a:rPr>
              <a:t>.</a:t>
            </a:r>
          </a:p>
        </p:txBody>
      </p:sp>
      <p:pic>
        <p:nvPicPr>
          <p:cNvPr id="20484" name="Picture 4" descr="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3" y="188641"/>
            <a:ext cx="1946789" cy="1296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467544" y="1700808"/>
            <a:ext cx="8135937" cy="3528416"/>
            <a:chOff x="295" y="1026"/>
            <a:chExt cx="5125" cy="1991"/>
          </a:xfrm>
        </p:grpSpPr>
        <p:pic>
          <p:nvPicPr>
            <p:cNvPr id="20486" name="Picture 9" descr="2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95" y="1026"/>
              <a:ext cx="2619" cy="1965"/>
            </a:xfrm>
            <a:prstGeom prst="rect">
              <a:avLst/>
            </a:prstGeom>
            <a:noFill/>
            <a:ln w="38100">
              <a:solidFill>
                <a:schemeClr val="bg2"/>
              </a:solidFill>
              <a:miter lim="800000"/>
              <a:headEnd/>
              <a:tailEnd/>
            </a:ln>
          </p:spPr>
        </p:pic>
        <p:pic>
          <p:nvPicPr>
            <p:cNvPr id="20487" name="Picture 11" descr="3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107" y="1029"/>
              <a:ext cx="2313" cy="1988"/>
            </a:xfrm>
            <a:prstGeom prst="rect">
              <a:avLst/>
            </a:prstGeom>
            <a:noFill/>
            <a:ln w="38100">
              <a:solidFill>
                <a:schemeClr val="bg2"/>
              </a:solidFill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4" name="Picture 6" descr="2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340767"/>
            <a:ext cx="7560840" cy="4367685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187624" y="476672"/>
            <a:ext cx="68407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kern="0" dirty="0" smtClean="0">
                <a:solidFill>
                  <a:srgbClr val="FF0000"/>
                </a:solidFill>
                <a:latin typeface="Comic Sans MS" pitchFamily="66" charset="0"/>
              </a:rPr>
              <a:t>Тадж-Махал -  мавзолей-мечеть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6021288"/>
            <a:ext cx="66247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kern="0" dirty="0" smtClean="0">
                <a:solidFill>
                  <a:srgbClr val="000000"/>
                </a:solidFill>
                <a:latin typeface="Comic Sans MS" pitchFamily="66" charset="0"/>
              </a:rPr>
              <a:t>Сказочное и прекрасное архитектурное сооружение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78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chance.in.ua/wp-content/uploads/2015/09/Hram-Lotosa-1024x7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052736"/>
            <a:ext cx="7488832" cy="4615846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411760" y="260648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Храм Лотоса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5733256"/>
            <a:ext cx="7920880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dirty="0" smtClean="0">
                <a:solidFill>
                  <a:srgbClr val="000000"/>
                </a:solidFill>
                <a:latin typeface="Comic Sans MS" pitchFamily="66" charset="0"/>
              </a:rPr>
              <a:t>Храм построен в виде огромного распустившегося цветка лотоса, </a:t>
            </a:r>
          </a:p>
          <a:p>
            <a:pPr lvl="0" algn="ctr">
              <a:spcBef>
                <a:spcPct val="20000"/>
              </a:spcBef>
            </a:pPr>
            <a:r>
              <a:rPr lang="ru-RU" dirty="0" smtClean="0">
                <a:solidFill>
                  <a:srgbClr val="000000"/>
                </a:solidFill>
                <a:latin typeface="Comic Sans MS" pitchFamily="66" charset="0"/>
              </a:rPr>
              <a:t>имеет высоту 40 метров и занимает огромную территорию.</a:t>
            </a:r>
            <a:endParaRPr lang="ru-RU" dirty="0">
              <a:solidFill>
                <a:srgbClr val="0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dirty="0" smtClean="0">
                <a:solidFill>
                  <a:srgbClr val="800080"/>
                </a:solidFill>
                <a:latin typeface="Comic Sans MS" pitchFamily="66" charset="0"/>
              </a:rPr>
              <a:t>Япония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5517232"/>
            <a:ext cx="8785225" cy="72082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1800" dirty="0" smtClean="0">
                <a:latin typeface="Comic Sans MS" pitchFamily="66" charset="0"/>
              </a:rPr>
              <a:t>Столица Японии – </a:t>
            </a:r>
            <a:r>
              <a:rPr lang="ru-RU" sz="1800" dirty="0" smtClean="0">
                <a:solidFill>
                  <a:srgbClr val="FF0000"/>
                </a:solidFill>
                <a:latin typeface="Comic Sans MS" pitchFamily="66" charset="0"/>
              </a:rPr>
              <a:t>город Токио</a:t>
            </a:r>
            <a:r>
              <a:rPr lang="ru-RU" sz="1800" dirty="0" smtClean="0">
                <a:latin typeface="Comic Sans MS" pitchFamily="66" charset="0"/>
              </a:rPr>
              <a:t>. </a:t>
            </a:r>
          </a:p>
          <a:p>
            <a:pPr algn="ctr" eaLnBrk="1" hangingPunct="1">
              <a:buFontTx/>
              <a:buNone/>
            </a:pPr>
            <a:r>
              <a:rPr lang="ru-RU" sz="1800" dirty="0" smtClean="0">
                <a:latin typeface="Comic Sans MS" pitchFamily="66" charset="0"/>
              </a:rPr>
              <a:t>Здесь соседствуют памятники старины и современные здания.</a:t>
            </a:r>
          </a:p>
        </p:txBody>
      </p:sp>
      <p:pic>
        <p:nvPicPr>
          <p:cNvPr id="22532" name="Picture 4" descr="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1800200" cy="1198433"/>
          </a:xfrm>
          <a:prstGeom prst="rect">
            <a:avLst/>
          </a:prstGeom>
          <a:noFill/>
          <a:ln w="28575">
            <a:solidFill>
              <a:srgbClr val="DDDDDD"/>
            </a:solidFill>
            <a:miter lim="800000"/>
            <a:headEnd/>
            <a:tailEnd/>
          </a:ln>
        </p:spPr>
      </p:pic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395289" y="1700212"/>
            <a:ext cx="8353425" cy="3673003"/>
            <a:chOff x="249" y="1071"/>
            <a:chExt cx="5262" cy="1860"/>
          </a:xfrm>
        </p:grpSpPr>
        <p:pic>
          <p:nvPicPr>
            <p:cNvPr id="22534" name="Picture 5" descr="3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80" y="1071"/>
              <a:ext cx="2631" cy="1860"/>
            </a:xfrm>
            <a:prstGeom prst="rect">
              <a:avLst/>
            </a:prstGeom>
            <a:noFill/>
            <a:ln w="38100">
              <a:solidFill>
                <a:srgbClr val="DDDDDD"/>
              </a:solidFill>
              <a:miter lim="800000"/>
              <a:headEnd/>
              <a:tailEnd/>
            </a:ln>
          </p:spPr>
        </p:pic>
        <p:pic>
          <p:nvPicPr>
            <p:cNvPr id="22535" name="Picture 6" descr="3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49" y="1071"/>
              <a:ext cx="2494" cy="1859"/>
            </a:xfrm>
            <a:prstGeom prst="rect">
              <a:avLst/>
            </a:prstGeom>
            <a:noFill/>
            <a:ln w="38100">
              <a:solidFill>
                <a:srgbClr val="DDDDDD"/>
              </a:solidFill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276672" y="116632"/>
            <a:ext cx="8867328" cy="1143000"/>
          </a:xfrm>
        </p:spPr>
        <p:txBody>
          <a:bodyPr/>
          <a:lstStyle/>
          <a:p>
            <a:pPr eaLnBrk="1" hangingPunct="1"/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Национальная одежда японцев – кимоно.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899592" y="1340768"/>
            <a:ext cx="7368109" cy="5056857"/>
            <a:chOff x="738" y="981"/>
            <a:chExt cx="4470" cy="3049"/>
          </a:xfrm>
        </p:grpSpPr>
        <p:pic>
          <p:nvPicPr>
            <p:cNvPr id="24580" name="Picture 2" descr="C:\Documents and Settings\Nobody\Мои документы\японки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40" y="1026"/>
              <a:ext cx="2168" cy="2994"/>
            </a:xfrm>
            <a:prstGeom prst="rect">
              <a:avLst/>
            </a:prstGeom>
            <a:noFill/>
            <a:ln w="38100">
              <a:solidFill>
                <a:srgbClr val="336699"/>
              </a:solidFill>
              <a:miter lim="800000"/>
              <a:headEnd/>
              <a:tailEnd/>
            </a:ln>
          </p:spPr>
        </p:pic>
        <p:pic>
          <p:nvPicPr>
            <p:cNvPr id="24581" name="Picture 6" descr="3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38" y="981"/>
              <a:ext cx="1915" cy="3049"/>
            </a:xfrm>
            <a:prstGeom prst="rect">
              <a:avLst/>
            </a:prstGeom>
            <a:noFill/>
            <a:ln w="38100">
              <a:solidFill>
                <a:srgbClr val="008080"/>
              </a:solidFill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dirty="0" smtClean="0">
                <a:solidFill>
                  <a:srgbClr val="800080"/>
                </a:solidFill>
                <a:latin typeface="Comic Sans MS" pitchFamily="66" charset="0"/>
              </a:rPr>
              <a:t>Китай</a:t>
            </a:r>
            <a:endParaRPr lang="ru-RU" dirty="0" smtClean="0">
              <a:solidFill>
                <a:srgbClr val="800080"/>
              </a:solidFill>
              <a:latin typeface="Comic Sans MS" pitchFamily="66" charset="0"/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5373216"/>
            <a:ext cx="8229600" cy="100796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dirty="0" smtClean="0">
                <a:latin typeface="Comic Sans MS" pitchFamily="66" charset="0"/>
              </a:rPr>
              <a:t>	</a:t>
            </a:r>
            <a:r>
              <a:rPr lang="ru-RU" sz="1800" dirty="0" smtClean="0">
                <a:latin typeface="Comic Sans MS" pitchFamily="66" charset="0"/>
              </a:rPr>
              <a:t>Китай – очень древнее государство. </a:t>
            </a:r>
          </a:p>
          <a:p>
            <a:pPr algn="ctr" eaLnBrk="1" hangingPunct="1">
              <a:buFontTx/>
              <a:buNone/>
            </a:pPr>
            <a:r>
              <a:rPr lang="ru-RU" sz="1800" dirty="0" smtClean="0">
                <a:latin typeface="Comic Sans MS" pitchFamily="66" charset="0"/>
              </a:rPr>
              <a:t>За свою историю Китай создал очень богатую культуру.</a:t>
            </a:r>
            <a:endParaRPr lang="ru-RU" dirty="0" smtClean="0">
              <a:latin typeface="Comic Sans MS" pitchFamily="66" charset="0"/>
            </a:endParaRPr>
          </a:p>
        </p:txBody>
      </p:sp>
      <p:pic>
        <p:nvPicPr>
          <p:cNvPr id="25604" name="Picture 4" descr="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1946755" cy="1296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395289" y="1700212"/>
            <a:ext cx="8353175" cy="3745012"/>
            <a:chOff x="249" y="1071"/>
            <a:chExt cx="5324" cy="1951"/>
          </a:xfrm>
        </p:grpSpPr>
        <p:pic>
          <p:nvPicPr>
            <p:cNvPr id="25606" name="Picture 5" descr="4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80" y="1071"/>
              <a:ext cx="2693" cy="1930"/>
            </a:xfrm>
            <a:prstGeom prst="rect">
              <a:avLst/>
            </a:prstGeom>
            <a:noFill/>
            <a:ln w="38100">
              <a:solidFill>
                <a:srgbClr val="FF0066"/>
              </a:solidFill>
              <a:miter lim="800000"/>
              <a:headEnd/>
              <a:tailEnd/>
            </a:ln>
          </p:spPr>
        </p:pic>
        <p:pic>
          <p:nvPicPr>
            <p:cNvPr id="25607" name="Picture 6" descr="4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49" y="1071"/>
              <a:ext cx="2536" cy="1951"/>
            </a:xfrm>
            <a:prstGeom prst="rect">
              <a:avLst/>
            </a:prstGeom>
            <a:noFill/>
            <a:ln w="38100">
              <a:solidFill>
                <a:schemeClr val="bg2"/>
              </a:solidFill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548680"/>
            <a:ext cx="8229600" cy="648072"/>
          </a:xfrm>
        </p:spPr>
        <p:txBody>
          <a:bodyPr/>
          <a:lstStyle/>
          <a:p>
            <a:pPr eaLnBrk="1" hangingPunct="1"/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Великая Китайская стена</a:t>
            </a:r>
            <a:b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</a:br>
            <a:endParaRPr lang="ru-RU" sz="3200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6146" name="Picture 2" descr="http://aroundoftheworld.ru/wp-content/uploads/2011/05/wall-of-chin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052736"/>
            <a:ext cx="6768752" cy="460851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75656" y="5805264"/>
            <a:ext cx="64807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Была оборонительным сооружением от врагов. </a:t>
            </a:r>
            <a:br>
              <a:rPr lang="ru-RU" dirty="0" smtClean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>Сейчас это крупнейший архитектурный памятник.</a:t>
            </a:r>
            <a:br>
              <a:rPr lang="ru-RU" dirty="0" smtClean="0">
                <a:latin typeface="Comic Sans MS" pitchFamily="66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661248"/>
            <a:ext cx="9144001" cy="818678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1800" dirty="0" smtClean="0">
                <a:latin typeface="Comic Sans MS" pitchFamily="66" charset="0"/>
              </a:rPr>
              <a:t>В самом центре Пекина находится </a:t>
            </a:r>
            <a:r>
              <a:rPr lang="ru-RU" sz="1800" dirty="0" smtClean="0">
                <a:solidFill>
                  <a:srgbClr val="FF0000"/>
                </a:solidFill>
                <a:latin typeface="Comic Sans MS" pitchFamily="66" charset="0"/>
              </a:rPr>
              <a:t>Императорский дворец</a:t>
            </a:r>
            <a:r>
              <a:rPr lang="ru-RU" sz="1800" dirty="0" smtClean="0">
                <a:latin typeface="Comic Sans MS" pitchFamily="66" charset="0"/>
              </a:rPr>
              <a:t>. </a:t>
            </a:r>
          </a:p>
          <a:p>
            <a:pPr algn="ctr" eaLnBrk="1" hangingPunct="1">
              <a:buFontTx/>
              <a:buNone/>
            </a:pPr>
            <a:r>
              <a:rPr lang="ru-RU" sz="1800" dirty="0" smtClean="0">
                <a:latin typeface="Comic Sans MS" pitchFamily="66" charset="0"/>
              </a:rPr>
              <a:t>Здесь мог жить только император и его семья.</a:t>
            </a:r>
          </a:p>
        </p:txBody>
      </p:sp>
      <p:pic>
        <p:nvPicPr>
          <p:cNvPr id="91140" name="Picture 4" descr="3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196752"/>
            <a:ext cx="6700374" cy="4248472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95736" y="332656"/>
            <a:ext cx="48173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Императорский дворец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91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332657"/>
            <a:ext cx="8229600" cy="1756792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None/>
            </a:pPr>
            <a:r>
              <a:rPr lang="ru-RU" sz="2800" dirty="0" smtClean="0">
                <a:solidFill>
                  <a:srgbClr val="008080"/>
                </a:solidFill>
                <a:latin typeface="Comic Sans MS" pitchFamily="66" charset="0"/>
              </a:rPr>
              <a:t>Мы совершили увлекательное кругосветное путешествие по самым известным достопримечательностям мира. И полюбовались их красотами.</a:t>
            </a:r>
          </a:p>
        </p:txBody>
      </p:sp>
      <p:pic>
        <p:nvPicPr>
          <p:cNvPr id="46082" name="Picture 2" descr="http://sale.hottours.org/wp-content/uploads/2017/03/%D0%B0%D0%B2%D1%82%D0%BE%D0%B1%D1%83%D1%81%D0%BD%D1%8B%D0%B9-%D1%82%D1%83%D1%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2132856"/>
            <a:ext cx="6336704" cy="43936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827584" y="404664"/>
            <a:ext cx="7704855" cy="93610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r>
              <a:rPr lang="ru-RU" sz="2800" dirty="0" smtClean="0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  <a:t>На Земле </a:t>
            </a:r>
            <a:r>
              <a:rPr lang="ru-RU" sz="2800" dirty="0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  <a:t>много </a:t>
            </a:r>
            <a:r>
              <a:rPr lang="ru-RU" sz="2800" dirty="0" smtClean="0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  <a:t>разных  стран.</a:t>
            </a: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r>
              <a:rPr lang="ru-RU" sz="2800" dirty="0" smtClean="0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  <a:t>Каждая </a:t>
            </a:r>
            <a:r>
              <a:rPr lang="ru-RU" sz="2800" dirty="0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  <a:t>страна </a:t>
            </a:r>
            <a:r>
              <a:rPr lang="ru-RU" sz="2800" dirty="0" smtClean="0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  <a:t>уникальна </a:t>
            </a:r>
            <a:r>
              <a:rPr lang="ru-RU" sz="2800" dirty="0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  <a:t>и неповторима!</a:t>
            </a:r>
          </a:p>
        </p:txBody>
      </p:sp>
      <p:pic>
        <p:nvPicPr>
          <p:cNvPr id="29698" name="Picture 2" descr="http://pic4a.ru/67/c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060848"/>
            <a:ext cx="7956229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1" y="53975"/>
            <a:ext cx="8229600" cy="1143000"/>
          </a:xfrm>
        </p:spPr>
        <p:txBody>
          <a:bodyPr/>
          <a:lstStyle/>
          <a:p>
            <a:pPr algn="l" eaLnBrk="1" hangingPunct="1"/>
            <a:r>
              <a:rPr lang="ru-RU" dirty="0" smtClean="0">
                <a:solidFill>
                  <a:srgbClr val="336699"/>
                </a:solidFill>
                <a:latin typeface="Comic Sans MS" pitchFamily="66" charset="0"/>
              </a:rPr>
              <a:t>              </a:t>
            </a:r>
            <a:r>
              <a:rPr lang="ru-RU" sz="4000" dirty="0" smtClean="0">
                <a:solidFill>
                  <a:srgbClr val="800080"/>
                </a:solidFill>
                <a:latin typeface="Comic Sans MS" pitchFamily="66" charset="0"/>
              </a:rPr>
              <a:t>Великобритания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5373216"/>
            <a:ext cx="8374063" cy="1296441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dirty="0" smtClean="0">
                <a:latin typeface="Comic Sans MS" pitchFamily="66" charset="0"/>
              </a:rPr>
              <a:t>	</a:t>
            </a:r>
            <a:r>
              <a:rPr lang="ru-RU" sz="1800" dirty="0" smtClean="0">
                <a:latin typeface="Comic Sans MS" pitchFamily="66" charset="0"/>
              </a:rPr>
              <a:t>Это островное государство в Европе. </a:t>
            </a:r>
          </a:p>
          <a:p>
            <a:pPr algn="ctr" eaLnBrk="1" hangingPunct="1">
              <a:buFontTx/>
              <a:buNone/>
            </a:pPr>
            <a:r>
              <a:rPr lang="ru-RU" sz="1800" dirty="0" smtClean="0">
                <a:latin typeface="Comic Sans MS" pitchFamily="66" charset="0"/>
              </a:rPr>
              <a:t>На реке Темзе расположена </a:t>
            </a:r>
            <a:r>
              <a:rPr lang="ru-RU" sz="1800" dirty="0" smtClean="0">
                <a:solidFill>
                  <a:srgbClr val="FF0000"/>
                </a:solidFill>
                <a:latin typeface="Comic Sans MS" pitchFamily="66" charset="0"/>
              </a:rPr>
              <a:t>столица</a:t>
            </a:r>
            <a:r>
              <a:rPr lang="ru-RU" sz="1800" dirty="0" smtClean="0">
                <a:latin typeface="Comic Sans MS" pitchFamily="66" charset="0"/>
              </a:rPr>
              <a:t> Великобритании – </a:t>
            </a:r>
            <a:r>
              <a:rPr lang="ru-RU" sz="1800" dirty="0" smtClean="0">
                <a:solidFill>
                  <a:srgbClr val="FF0000"/>
                </a:solidFill>
                <a:latin typeface="Comic Sans MS" pitchFamily="66" charset="0"/>
              </a:rPr>
              <a:t>Лондон</a:t>
            </a:r>
            <a:r>
              <a:rPr lang="ru-RU" sz="1800" dirty="0" smtClean="0">
                <a:latin typeface="Comic Sans MS" pitchFamily="66" charset="0"/>
              </a:rPr>
              <a:t>. </a:t>
            </a:r>
          </a:p>
          <a:p>
            <a:pPr algn="ctr" eaLnBrk="1" hangingPunct="1">
              <a:buFontTx/>
              <a:buNone/>
            </a:pPr>
            <a:r>
              <a:rPr lang="ru-RU" sz="1800" dirty="0" smtClean="0">
                <a:latin typeface="Comic Sans MS" pitchFamily="66" charset="0"/>
              </a:rPr>
              <a:t>Это один из старейших городов Европы.</a:t>
            </a:r>
            <a:endParaRPr lang="ru-RU" sz="2000" dirty="0" smtClean="0">
              <a:latin typeface="Comic Sans MS" pitchFamily="66" charset="0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79512" y="188640"/>
            <a:ext cx="7993063" cy="5307014"/>
            <a:chOff x="101" y="107"/>
            <a:chExt cx="5035" cy="3343"/>
          </a:xfrm>
        </p:grpSpPr>
        <p:pic>
          <p:nvPicPr>
            <p:cNvPr id="8197" name="Picture 5" descr="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36" y="697"/>
              <a:ext cx="4400" cy="2753"/>
            </a:xfrm>
            <a:prstGeom prst="rect">
              <a:avLst/>
            </a:prstGeom>
            <a:noFill/>
            <a:ln w="38100">
              <a:solidFill>
                <a:schemeClr val="bg2"/>
              </a:solidFill>
              <a:miter lim="800000"/>
              <a:headEnd/>
              <a:tailEnd/>
            </a:ln>
          </p:spPr>
        </p:pic>
        <p:pic>
          <p:nvPicPr>
            <p:cNvPr id="8198" name="Picture 4" descr="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01" y="107"/>
              <a:ext cx="1421" cy="7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dirty="0" err="1" smtClean="0">
                <a:solidFill>
                  <a:srgbClr val="FF0000"/>
                </a:solidFill>
                <a:latin typeface="Comic Sans MS" pitchFamily="66" charset="0"/>
              </a:rPr>
              <a:t>Биг-Бен</a:t>
            </a:r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 — колокольная башня </a:t>
            </a:r>
            <a:b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в Лондоне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661248"/>
            <a:ext cx="8748713" cy="792088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1800" dirty="0" smtClean="0">
                <a:latin typeface="Comic Sans MS" pitchFamily="66" charset="0"/>
              </a:rPr>
              <a:t>Высота часовой башни 98 метров. </a:t>
            </a:r>
          </a:p>
          <a:p>
            <a:pPr algn="ctr" eaLnBrk="1" hangingPunct="1">
              <a:buFontTx/>
              <a:buNone/>
            </a:pPr>
            <a:r>
              <a:rPr lang="ru-RU" sz="1800" dirty="0" smtClean="0">
                <a:latin typeface="Comic Sans MS" pitchFamily="66" charset="0"/>
              </a:rPr>
              <a:t>Часы расположены со всех четырех сторон.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755576" y="1412876"/>
            <a:ext cx="7577212" cy="4176364"/>
            <a:chOff x="657" y="890"/>
            <a:chExt cx="4592" cy="2497"/>
          </a:xfrm>
        </p:grpSpPr>
        <p:pic>
          <p:nvPicPr>
            <p:cNvPr id="10245" name="Picture 6" descr="1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245" y="890"/>
              <a:ext cx="3004" cy="2497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  <a:miter lim="800000"/>
              <a:headEnd/>
              <a:tailEnd/>
            </a:ln>
          </p:spPr>
        </p:pic>
        <p:pic>
          <p:nvPicPr>
            <p:cNvPr id="10246" name="Picture 7" descr="1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57" y="890"/>
              <a:ext cx="1190" cy="2458"/>
            </a:xfrm>
            <a:prstGeom prst="rect">
              <a:avLst/>
            </a:prstGeom>
            <a:noFill/>
            <a:ln w="38100">
              <a:solidFill>
                <a:schemeClr val="bg2"/>
              </a:solidFill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1143000"/>
          </a:xfrm>
        </p:spPr>
        <p:txBody>
          <a:bodyPr/>
          <a:lstStyle/>
          <a:p>
            <a:pPr eaLnBrk="1" hangingPunct="1"/>
            <a:r>
              <a:rPr lang="ru-RU" sz="4000" dirty="0" smtClean="0">
                <a:solidFill>
                  <a:srgbClr val="800080"/>
                </a:solidFill>
                <a:latin typeface="Comic Sans MS" pitchFamily="66" charset="0"/>
              </a:rPr>
              <a:t>Франция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733256"/>
            <a:ext cx="8785225" cy="79174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dirty="0" smtClean="0">
                <a:latin typeface="Comic Sans MS" pitchFamily="66" charset="0"/>
              </a:rPr>
              <a:t>	</a:t>
            </a:r>
            <a:r>
              <a:rPr lang="ru-RU" sz="1800" dirty="0" smtClean="0">
                <a:solidFill>
                  <a:srgbClr val="FF0000"/>
                </a:solidFill>
                <a:latin typeface="Comic Sans MS" pitchFamily="66" charset="0"/>
              </a:rPr>
              <a:t>Столица</a:t>
            </a:r>
            <a:r>
              <a:rPr lang="ru-RU" sz="1800" dirty="0" smtClean="0">
                <a:latin typeface="Comic Sans MS" pitchFamily="66" charset="0"/>
              </a:rPr>
              <a:t> Франции </a:t>
            </a:r>
            <a:r>
              <a:rPr lang="ru-RU" sz="1800" dirty="0" smtClean="0">
                <a:solidFill>
                  <a:srgbClr val="FF0000"/>
                </a:solidFill>
                <a:latin typeface="Comic Sans MS" pitchFamily="66" charset="0"/>
              </a:rPr>
              <a:t>Париж</a:t>
            </a:r>
            <a:r>
              <a:rPr lang="ru-RU" sz="1800" dirty="0" smtClean="0">
                <a:latin typeface="Comic Sans MS" pitchFamily="66" charset="0"/>
              </a:rPr>
              <a:t> – один из красивейших городов мира. </a:t>
            </a:r>
            <a:endParaRPr lang="ru-RU" dirty="0" smtClean="0">
              <a:latin typeface="Comic Sans MS" pitchFamily="66" charset="0"/>
            </a:endParaRPr>
          </a:p>
        </p:txBody>
      </p:sp>
      <p:pic>
        <p:nvPicPr>
          <p:cNvPr id="62469" name="Picture 5" descr="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196975"/>
            <a:ext cx="6552727" cy="4598606"/>
          </a:xfrm>
          <a:prstGeom prst="rect">
            <a:avLst/>
          </a:prstGeom>
          <a:noFill/>
          <a:ln w="38100">
            <a:solidFill>
              <a:srgbClr val="336699"/>
            </a:solidFill>
            <a:miter lim="800000"/>
            <a:headEnd/>
            <a:tailEnd/>
          </a:ln>
        </p:spPr>
      </p:pic>
      <p:pic>
        <p:nvPicPr>
          <p:cNvPr id="62468" name="Picture 4" descr="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1" y="188641"/>
            <a:ext cx="1946859" cy="1152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2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2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55976" y="764704"/>
            <a:ext cx="4428480" cy="850900"/>
          </a:xfrm>
        </p:spPr>
        <p:txBody>
          <a:bodyPr/>
          <a:lstStyle/>
          <a:p>
            <a:pPr algn="l" eaLnBrk="1" hangingPunct="1"/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    Эйфелева башня – </a:t>
            </a:r>
            <a:b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     символ Парижа    </a:t>
            </a:r>
          </a:p>
        </p:txBody>
      </p:sp>
      <p:pic>
        <p:nvPicPr>
          <p:cNvPr id="64516" name="Picture 4" descr="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2198" y="548680"/>
            <a:ext cx="3683778" cy="5832648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788024" y="2492896"/>
            <a:ext cx="381642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kern="0" dirty="0" smtClean="0">
                <a:latin typeface="Comic Sans MS" pitchFamily="66" charset="0"/>
              </a:rPr>
              <a:t>Высота её вместе с новой антенной составляет 324 метра. </a:t>
            </a:r>
          </a:p>
          <a:p>
            <a:pPr algn="ctr"/>
            <a:r>
              <a:rPr lang="ru-RU" kern="0" dirty="0" smtClean="0">
                <a:latin typeface="Comic Sans MS" pitchFamily="66" charset="0"/>
              </a:rPr>
              <a:t>Башня является самой посещаемой достопримечательностью мира.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4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4450"/>
            <a:ext cx="8229600" cy="1143000"/>
          </a:xfrm>
        </p:spPr>
        <p:txBody>
          <a:bodyPr/>
          <a:lstStyle/>
          <a:p>
            <a:pPr eaLnBrk="1" hangingPunct="1"/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Лувр</a:t>
            </a:r>
            <a:endParaRPr lang="ru-RU" sz="4000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5445224"/>
            <a:ext cx="8208963" cy="936104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dirty="0" smtClean="0">
                <a:latin typeface="Comic Sans MS" pitchFamily="66" charset="0"/>
              </a:rPr>
              <a:t>	</a:t>
            </a:r>
            <a:r>
              <a:rPr lang="ru-RU" sz="1800" dirty="0" smtClean="0">
                <a:latin typeface="Comic Sans MS" pitchFamily="66" charset="0"/>
              </a:rPr>
              <a:t>Один из крупнейших художественных музеев мира. 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1800" dirty="0" smtClean="0">
                <a:latin typeface="Comic Sans MS" pitchFamily="66" charset="0"/>
              </a:rPr>
              <a:t>Здание музея — старинный королевский дворец. </a:t>
            </a:r>
            <a:endParaRPr lang="ru-RU" dirty="0" smtClean="0">
              <a:latin typeface="Comic Sans MS" pitchFamily="66" charset="0"/>
            </a:endParaRPr>
          </a:p>
        </p:txBody>
      </p:sp>
      <p:pic>
        <p:nvPicPr>
          <p:cNvPr id="17410" name="Picture 2" descr="http://visitefrance.ru/wp-content/uploads/2016/02/%D0%BB%D1%83%D0%B2%D1%80-%D0%B8-%D0%BF%D0%B8%D1%80%D0%B0%D0%BC%D0%B8%D0%B4%D0%B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052736"/>
            <a:ext cx="7668344" cy="4392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4000" dirty="0" smtClean="0">
                <a:solidFill>
                  <a:srgbClr val="800080"/>
                </a:solidFill>
                <a:latin typeface="Comic Sans MS" pitchFamily="66" charset="0"/>
              </a:rPr>
              <a:t>США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80292" y="188439"/>
            <a:ext cx="8318181" cy="6260689"/>
            <a:chOff x="-64" y="232"/>
            <a:chExt cx="4788" cy="3509"/>
          </a:xfrm>
        </p:grpSpPr>
        <p:pic>
          <p:nvPicPr>
            <p:cNvPr id="17413" name="Picture 5" descr="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64" y="232"/>
              <a:ext cx="1376" cy="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14" name="Picture 6" descr="2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42" y="716"/>
              <a:ext cx="2782" cy="3025"/>
            </a:xfrm>
            <a:prstGeom prst="rect">
              <a:avLst/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</p:spPr>
        </p:pic>
      </p:grpSp>
      <p:sp>
        <p:nvSpPr>
          <p:cNvPr id="7" name="Прямоугольник 6"/>
          <p:cNvSpPr/>
          <p:nvPr/>
        </p:nvSpPr>
        <p:spPr>
          <a:xfrm>
            <a:off x="323528" y="2708920"/>
            <a:ext cx="338437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buFontTx/>
              <a:buNone/>
            </a:pP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Столица</a:t>
            </a:r>
            <a:r>
              <a:rPr lang="ru-RU" dirty="0" smtClean="0">
                <a:latin typeface="Comic Sans MS" pitchFamily="66" charset="0"/>
              </a:rPr>
              <a:t> Соединённых Штатов Америки – </a:t>
            </a:r>
          </a:p>
          <a:p>
            <a:pPr algn="ctr" eaLnBrk="1" hangingPunct="1">
              <a:buFontTx/>
              <a:buNone/>
            </a:pP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город Вашингтон</a:t>
            </a:r>
            <a:r>
              <a:rPr lang="ru-RU" dirty="0" smtClean="0">
                <a:latin typeface="Comic Sans MS" pitchFamily="66" charset="0"/>
              </a:rPr>
              <a:t>. </a:t>
            </a:r>
          </a:p>
          <a:p>
            <a:pPr algn="ctr" eaLnBrk="1" hangingPunct="1">
              <a:buFontTx/>
              <a:buNone/>
            </a:pPr>
            <a:r>
              <a:rPr lang="ru-RU" dirty="0" smtClean="0">
                <a:latin typeface="Comic Sans MS" pitchFamily="66" charset="0"/>
              </a:rPr>
              <a:t>Этот город назван в честь первого американского президента. </a:t>
            </a:r>
          </a:p>
          <a:p>
            <a:pPr eaLnBrk="1" hangingPunct="1">
              <a:buFontTx/>
              <a:buNone/>
            </a:pPr>
            <a:r>
              <a:rPr lang="ru-RU" dirty="0" smtClean="0">
                <a:latin typeface="Comic Sans MS" pitchFamily="66" charset="0"/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3600" dirty="0" smtClean="0">
                <a:solidFill>
                  <a:srgbClr val="FF0000"/>
                </a:solidFill>
                <a:latin typeface="Comic Sans MS" pitchFamily="66" charset="0"/>
              </a:rPr>
              <a:t>Статуя </a:t>
            </a:r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Свободы</a:t>
            </a:r>
            <a:endParaRPr lang="ru-RU" sz="3600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76056" y="2204864"/>
            <a:ext cx="3456384" cy="122359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2000" dirty="0" smtClean="0">
                <a:latin typeface="Comic Sans MS" pitchFamily="66" charset="0"/>
              </a:rPr>
              <a:t>	</a:t>
            </a:r>
            <a:r>
              <a:rPr lang="ru-RU" sz="1800" dirty="0" smtClean="0">
                <a:latin typeface="Comic Sans MS" pitchFamily="66" charset="0"/>
              </a:rPr>
              <a:t>Статуя находится в порту </a:t>
            </a:r>
            <a:r>
              <a:rPr lang="ru-RU" sz="1800" dirty="0" smtClean="0">
                <a:solidFill>
                  <a:srgbClr val="FF0000"/>
                </a:solidFill>
                <a:latin typeface="Comic Sans MS" pitchFamily="66" charset="0"/>
              </a:rPr>
              <a:t>города Нью-Йорка</a:t>
            </a:r>
            <a:r>
              <a:rPr lang="ru-RU" sz="1800" dirty="0" smtClean="0">
                <a:latin typeface="Comic Sans MS" pitchFamily="66" charset="0"/>
              </a:rPr>
              <a:t> и используется в качестве маяка.</a:t>
            </a:r>
            <a:endParaRPr lang="ru-RU" sz="2800" dirty="0" smtClean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dirty="0" smtClean="0">
                <a:latin typeface="Comic Sans MS" pitchFamily="66" charset="0"/>
              </a:rPr>
              <a:t>	</a:t>
            </a:r>
          </a:p>
        </p:txBody>
      </p:sp>
      <p:pic>
        <p:nvPicPr>
          <p:cNvPr id="72708" name="Picture 4" descr="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6276" y="1077981"/>
            <a:ext cx="4399780" cy="5386320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2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639</TotalTime>
  <Words>200</Words>
  <Application>Microsoft Office PowerPoint</Application>
  <PresentationFormat>Экран (4:3)</PresentationFormat>
  <Paragraphs>60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Оформление по умолчанию</vt:lpstr>
      <vt:lpstr>Слайд 1</vt:lpstr>
      <vt:lpstr>Слайд 2</vt:lpstr>
      <vt:lpstr>              Великобритания</vt:lpstr>
      <vt:lpstr>Биг-Бен — колокольная башня  в Лондоне</vt:lpstr>
      <vt:lpstr>Франция</vt:lpstr>
      <vt:lpstr>    Эйфелева башня –       символ Парижа    </vt:lpstr>
      <vt:lpstr>Лувр</vt:lpstr>
      <vt:lpstr>США</vt:lpstr>
      <vt:lpstr>Статуя Свободы</vt:lpstr>
      <vt:lpstr>Диснейленд</vt:lpstr>
      <vt:lpstr>Индия</vt:lpstr>
      <vt:lpstr>Слайд 12</vt:lpstr>
      <vt:lpstr>Слайд 13</vt:lpstr>
      <vt:lpstr>Япония</vt:lpstr>
      <vt:lpstr>Национальная одежда японцев – кимоно.</vt:lpstr>
      <vt:lpstr>Китай</vt:lpstr>
      <vt:lpstr>Великая Китайская стена </vt:lpstr>
      <vt:lpstr>Слайд 18</vt:lpstr>
      <vt:lpstr>Слайд 19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мама</dc:creator>
  <cp:lastModifiedBy>елена</cp:lastModifiedBy>
  <cp:revision>22</cp:revision>
  <dcterms:created xsi:type="dcterms:W3CDTF">2011-03-08T07:22:06Z</dcterms:created>
  <dcterms:modified xsi:type="dcterms:W3CDTF">2017-07-25T13:52:03Z</dcterms:modified>
</cp:coreProperties>
</file>