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9" r:id="rId3"/>
    <p:sldId id="257" r:id="rId4"/>
    <p:sldId id="258" r:id="rId5"/>
    <p:sldId id="262" r:id="rId6"/>
    <p:sldId id="260" r:id="rId7"/>
    <p:sldId id="261" r:id="rId8"/>
    <p:sldId id="263" r:id="rId9"/>
    <p:sldId id="264" r:id="rId10"/>
    <p:sldId id="265" r:id="rId11"/>
    <p:sldId id="266" r:id="rId12"/>
    <p:sldId id="269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2"/>
  <c:chart>
    <c:autoTitleDeleted val="1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1"/>
          <c:cat>
            <c:strRef>
              <c:f>Лист1!$A$2:$A$5</c:f>
              <c:strCache>
                <c:ptCount val="4"/>
                <c:pt idx="0">
                  <c:v>Нәҗимов</c:v>
                </c:pt>
                <c:pt idx="1">
                  <c:v>Мәхмүт</c:v>
                </c:pt>
                <c:pt idx="2">
                  <c:v>Хәсән</c:v>
                </c:pt>
                <c:pt idx="3">
                  <c:v>шәкерт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1"/>
          <c:cat>
            <c:strRef>
              <c:f>Лист1!$A$2:$A$5</c:f>
              <c:strCache>
                <c:ptCount val="4"/>
                <c:pt idx="0">
                  <c:v>Нәҗимов</c:v>
                </c:pt>
                <c:pt idx="1">
                  <c:v>Мәхмүт</c:v>
                </c:pt>
                <c:pt idx="2">
                  <c:v>Хәсән</c:v>
                </c:pt>
                <c:pt idx="3">
                  <c:v>шәкерт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1">
                  <c:v>25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1"/>
          <c:cat>
            <c:strRef>
              <c:f>Лист1!$A$2:$A$5</c:f>
              <c:strCache>
                <c:ptCount val="4"/>
                <c:pt idx="0">
                  <c:v>Нәҗимов</c:v>
                </c:pt>
                <c:pt idx="1">
                  <c:v>Мәхмүт</c:v>
                </c:pt>
                <c:pt idx="2">
                  <c:v>Хәсән</c:v>
                </c:pt>
                <c:pt idx="3">
                  <c:v>шәкерт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2">
                  <c:v>12.5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4354176"/>
        <c:axId val="23171840"/>
        <c:axId val="0"/>
      </c:bar3DChart>
      <c:catAx>
        <c:axId val="64354176"/>
        <c:scaling>
          <c:orientation val="minMax"/>
        </c:scaling>
        <c:delete val="1"/>
        <c:axPos val="b"/>
        <c:majorTickMark val="cross"/>
        <c:minorTickMark val="cross"/>
        <c:tickLblPos val="nextTo"/>
        <c:crossAx val="23171840"/>
        <c:crosses val="autoZero"/>
        <c:auto val="1"/>
        <c:lblAlgn val="ctr"/>
        <c:lblOffset val="100"/>
        <c:noMultiLvlLbl val="1"/>
      </c:catAx>
      <c:valAx>
        <c:axId val="23171840"/>
        <c:scaling>
          <c:orientation val="minMax"/>
        </c:scaling>
        <c:delete val="1"/>
        <c:axPos val="l"/>
        <c:majorGridlines/>
        <c:numFmt formatCode="General" sourceLinked="1"/>
        <c:majorTickMark val="cross"/>
        <c:minorTickMark val="cross"/>
        <c:tickLblPos val="nextTo"/>
        <c:crossAx val="64354176"/>
        <c:crosses val="autoZero"/>
        <c:crossBetween val="between"/>
      </c:valAx>
    </c:plotArea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t-RU" dirty="0" smtClean="0"/>
              <a:t>Ләке төп гомуми белем бирү мәктәбе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t-RU" dirty="0" smtClean="0"/>
              <a:t>4 нче класс укучылары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t-RU" sz="3600" dirty="0" smtClean="0"/>
              <a:t>1. “Иң әйбәт укучы"сыйфатлары гына әйбәт булу өчен җитәме ?</a:t>
            </a:r>
          </a:p>
          <a:p>
            <a:r>
              <a:rPr lang="tt-RU" sz="3600" dirty="0" smtClean="0"/>
              <a:t>2.Үзегездә нинди сыйфатларны үзгәртер идегез ?</a:t>
            </a:r>
          </a:p>
          <a:p>
            <a:r>
              <a:rPr lang="tt-RU" sz="3600" dirty="0" smtClean="0"/>
              <a:t>3. Үзегезне әйбәт укучы дип саныйсызмы? 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4000" dirty="0" smtClean="0"/>
              <a:t>Анкета сораулары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tt-RU" dirty="0" smtClean="0"/>
              <a:t>1.Яхшы уку өчен, китапны яратырга, укыганны аңларга кирәк. Моның өчен китап белән дуслашырга кирәк, чөнки китап-белем чишмәсе.</a:t>
            </a:r>
            <a:endParaRPr lang="ru-RU" dirty="0" smtClean="0"/>
          </a:p>
          <a:p>
            <a:r>
              <a:rPr lang="tt-RU" dirty="0" smtClean="0"/>
              <a:t>2.Элек-электән үк  кешеләр белемгә омтылган кешеләрне яраткан,үз иткән. Без белемле, тәрбияле кеше булырга тиешбез. Вакытның кадерен белергә кирәктер ,тырышлык   та комачауламас..</a:t>
            </a:r>
            <a:endParaRPr lang="ru-RU" dirty="0" smtClean="0"/>
          </a:p>
          <a:p>
            <a:r>
              <a:rPr lang="tt-RU" dirty="0" smtClean="0"/>
              <a:t>3.Мин китап укырга яратам. Кайбер китапларны мин кат-кат укыйм. Ә укыгач анда язылганнар турында дусларыма сөйлим, шигырьләрен ятлыйм.</a:t>
            </a:r>
            <a:endParaRPr lang="ru-RU" dirty="0" smtClean="0"/>
          </a:p>
          <a:p>
            <a:r>
              <a:rPr lang="tt-RU" dirty="0" smtClean="0"/>
              <a:t>4.Безнең гаиләдә барысы да укырга яраталар. Мин шигырь  ятлый башласам, мине уздырып сөйләргә тотыналар.Мин шаккатам, ничек алар ничә елдан соң да шуны хәтерлиләр!</a:t>
            </a:r>
            <a:endParaRPr lang="ru-RU" dirty="0" smtClean="0"/>
          </a:p>
          <a:p>
            <a:r>
              <a:rPr lang="tt-RU" dirty="0" smtClean="0"/>
              <a:t>5</a:t>
            </a:r>
            <a:r>
              <a:rPr lang="tt-RU" b="1" dirty="0" smtClean="0"/>
              <a:t>.</a:t>
            </a:r>
            <a:r>
              <a:rPr lang="tt-RU" dirty="0" smtClean="0"/>
              <a:t> Күп укыган күп белә, дигән мәкаль миңа бик ошый. Чыннан да, күбрәк укысаң, өй эшләрең әйбәт эшләнә , укытучы да ,әти-әни дә канәгать,мактыйлар,мактау сүзләре ишеткәч, үземә дә рәхәт булып китә.</a:t>
            </a:r>
            <a:endParaRPr lang="ru-RU" dirty="0" smtClean="0"/>
          </a:p>
          <a:p>
            <a:r>
              <a:rPr lang="tt-RU" dirty="0" smtClean="0"/>
              <a:t>6.Бүген урамда XXI гасыр.  Белемле кеше генә уңышка ирешә ала, дип уйлыйм. Моның өчен мәктәптә тырышырга кирәк.Чөнки мәктәп безгә беренче белемне, күнекмәләрне бирә.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Җавапларның кайберләре: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tt-RU" dirty="0" smtClean="0"/>
              <a:t>Шулай итеп,яхшы укучы үзендә түбәндәге кагыйдәләрне үтәргә тиеш икән: мәктәпкә соңга калмый килә, тәртип бозмый, яхшы укый;</a:t>
            </a:r>
            <a:endParaRPr lang="ru-RU" dirty="0" smtClean="0"/>
          </a:p>
          <a:p>
            <a:r>
              <a:rPr lang="tt-RU" dirty="0" smtClean="0"/>
              <a:t> авыр хәлдән чыгу юлын үзе таба, сүзендә тора; аны өлкәннәр мактый, хөрмәт итә; ул иң элек башкалар турында уйлый, ярдәмчел була; киләчәге турында алдан ук хыяллана, хыялын тормышка ашыру өчен тырыша; беркайчан да куркып калмый ;әти-әнисе,туганнары, якыннары турында кайгырта, аларның кадерен белә; әйбәт укучы- табигать баласы, ул матурлыкны күрә һәм саклый белә.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Нәтиҗә: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dirty="0" smtClean="0"/>
              <a:t>Нәҗимов, Гәрәй, Мәхмүт , Бәдертдин кебек малайларның  тормыш юлларында очраган киртәләрне ничек җиңгәннәрен истән чыгармыйк. Үзебезнең тыныч , мул тормышта ,әти-әни назына күмелеп яшәвебезгә сөенә-сөенә  "Яхшы укучы " исеменә лаек булыр өчен бар көчебезне бирик.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tt-RU" dirty="0" smtClean="0"/>
              <a:t>Без яшәгән гүзәл җирдә</a:t>
            </a:r>
          </a:p>
          <a:p>
            <a:pPr>
              <a:buNone/>
            </a:pPr>
            <a:r>
              <a:rPr lang="tt-RU" dirty="0" smtClean="0"/>
              <a:t>Гел аяз булсын күкләр.</a:t>
            </a:r>
          </a:p>
          <a:p>
            <a:pPr>
              <a:buNone/>
            </a:pPr>
            <a:r>
              <a:rPr lang="tt-RU" dirty="0" smtClean="0"/>
              <a:t>Бәхетле балачак, озын гомер</a:t>
            </a:r>
          </a:p>
          <a:p>
            <a:pPr>
              <a:buNone/>
            </a:pPr>
            <a:r>
              <a:rPr lang="tt-RU" dirty="0" smtClean="0"/>
              <a:t>Телиләр безгә күпләр.</a:t>
            </a:r>
          </a:p>
          <a:p>
            <a:pPr>
              <a:buNone/>
            </a:pPr>
            <a:r>
              <a:rPr lang="tt-RU" dirty="0" smtClean="0"/>
              <a:t>Дөн</a:t>
            </a:r>
            <a:r>
              <a:rPr lang="ru-RU" dirty="0" err="1" smtClean="0"/>
              <a:t>ья</a:t>
            </a:r>
            <a:r>
              <a:rPr lang="ru-RU" dirty="0" smtClean="0"/>
              <a:t> </a:t>
            </a:r>
            <a:r>
              <a:rPr lang="tt-RU" dirty="0" smtClean="0"/>
              <a:t>матур, илләр имин булсын,</a:t>
            </a:r>
          </a:p>
          <a:p>
            <a:pPr>
              <a:buNone/>
            </a:pPr>
            <a:r>
              <a:rPr lang="tt-RU" dirty="0" smtClean="0"/>
              <a:t>Тыныч булсын туган җиребез</a:t>
            </a:r>
          </a:p>
          <a:p>
            <a:pPr>
              <a:buNone/>
            </a:pPr>
            <a:r>
              <a:rPr lang="tt-RU" dirty="0" smtClean="0"/>
              <a:t>Сәламәтлек,шатлык, бәхет белән</a:t>
            </a:r>
          </a:p>
          <a:p>
            <a:pPr>
              <a:buNone/>
            </a:pPr>
            <a:r>
              <a:rPr lang="tt-RU" dirty="0" smtClean="0"/>
              <a:t>Узсын безнең һәрбер көнебез.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dirty="0" smtClean="0"/>
              <a:t>темасы </a:t>
            </a:r>
          </a:p>
          <a:p>
            <a:pPr>
              <a:buNone/>
            </a:pPr>
            <a:r>
              <a:rPr lang="tt-RU" dirty="0" smtClean="0"/>
              <a:t>                   буенча</a:t>
            </a:r>
          </a:p>
          <a:p>
            <a:pPr>
              <a:buNone/>
            </a:pPr>
            <a:r>
              <a:rPr lang="tt-RU" dirty="0" smtClean="0"/>
              <a:t>                                   проект</a:t>
            </a:r>
          </a:p>
          <a:p>
            <a:pPr>
              <a:buNone/>
            </a:pPr>
            <a:r>
              <a:rPr lang="tt-RU" dirty="0" smtClean="0"/>
              <a:t>                                                              эше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"Әйбәт укучы"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72067" y="1700808"/>
            <a:ext cx="7408333" cy="3450696"/>
          </a:xfrm>
        </p:spPr>
        <p:txBody>
          <a:bodyPr>
            <a:noAutofit/>
          </a:bodyPr>
          <a:lstStyle/>
          <a:p>
            <a:r>
              <a:rPr lang="tt-RU" sz="2400" dirty="0" smtClean="0"/>
              <a:t>әйбәт укучы булу өчен кирәкле сыйфатларны </a:t>
            </a:r>
            <a:r>
              <a:rPr lang="tt-RU" sz="2400" dirty="0" smtClean="0"/>
              <a:t>ачыклау</a:t>
            </a:r>
          </a:p>
          <a:p>
            <a:r>
              <a:rPr lang="tt-RU" sz="2800" dirty="0" smtClean="0"/>
              <a:t>Бурычлар</a:t>
            </a:r>
            <a:r>
              <a:rPr lang="tt-RU" sz="4000" dirty="0" smtClean="0"/>
              <a:t>: </a:t>
            </a:r>
            <a:r>
              <a:rPr lang="tt-RU" dirty="0" smtClean="0"/>
              <a:t>1. </a:t>
            </a:r>
            <a:r>
              <a:rPr lang="tt-RU" sz="2800" dirty="0" smtClean="0"/>
              <a:t>Иң әйбәт укучыга хас  сыйфатларны өйрәнү </a:t>
            </a:r>
            <a:endParaRPr lang="ru-RU" sz="2800" dirty="0" smtClean="0"/>
          </a:p>
          <a:p>
            <a:r>
              <a:rPr lang="tt-RU" sz="2800" dirty="0" smtClean="0"/>
              <a:t>2. Әдәби уку дәреслегендә укучыларга хас сыйфатларны яктырткан авторларның әсәрләрен өйрәнү </a:t>
            </a:r>
            <a:endParaRPr lang="ru-RU" sz="2800" dirty="0" smtClean="0"/>
          </a:p>
          <a:p>
            <a:r>
              <a:rPr lang="tt-RU" sz="2800" dirty="0" smtClean="0"/>
              <a:t>3.Анкета сорауларына җавапларга нәтиҗә чыгару </a:t>
            </a:r>
            <a:endParaRPr lang="ru-RU" sz="2800" dirty="0" smtClean="0"/>
          </a:p>
          <a:p>
            <a:endParaRPr lang="tt-RU" sz="4000" dirty="0" smtClean="0"/>
          </a:p>
          <a:p>
            <a:endParaRPr lang="tt-RU" sz="2000" dirty="0" smtClean="0"/>
          </a:p>
          <a:p>
            <a:endParaRPr lang="tt-RU" sz="2000" dirty="0" smtClean="0"/>
          </a:p>
          <a:p>
            <a:endParaRPr lang="tt-RU" sz="2000" dirty="0" smtClean="0"/>
          </a:p>
          <a:p>
            <a:endParaRPr lang="tt-RU" sz="2000" dirty="0" smtClean="0"/>
          </a:p>
          <a:p>
            <a:endParaRPr lang="tt-RU" sz="2000" dirty="0" smtClean="0"/>
          </a:p>
          <a:p>
            <a:endParaRPr lang="tt-RU" sz="2000" dirty="0" smtClean="0"/>
          </a:p>
          <a:p>
            <a:endParaRPr lang="tt-RU" sz="2000" dirty="0" smtClean="0"/>
          </a:p>
          <a:p>
            <a:endParaRPr lang="tt-RU" sz="2000" dirty="0" smtClean="0"/>
          </a:p>
          <a:p>
            <a:endParaRPr lang="tt-RU" sz="2000" dirty="0" smtClean="0"/>
          </a:p>
          <a:p>
            <a:endParaRPr lang="tt-RU" sz="2000" dirty="0" smtClean="0"/>
          </a:p>
          <a:p>
            <a:endParaRPr lang="tt-RU" sz="2000" dirty="0" smtClean="0"/>
          </a:p>
          <a:p>
            <a:endParaRPr lang="tt-RU" sz="2000" dirty="0" smtClean="0"/>
          </a:p>
          <a:p>
            <a:endParaRPr lang="tt-RU" sz="2000" dirty="0" smtClean="0"/>
          </a:p>
          <a:p>
            <a:endParaRPr lang="tt-RU" sz="2000" dirty="0" smtClean="0"/>
          </a:p>
          <a:p>
            <a:endParaRPr lang="tt-RU" sz="2000" dirty="0" smtClean="0"/>
          </a:p>
          <a:p>
            <a:endParaRPr lang="tt-RU" sz="2000" dirty="0" smtClean="0"/>
          </a:p>
          <a:p>
            <a:endParaRPr lang="tt-RU" sz="2000" dirty="0" smtClean="0"/>
          </a:p>
          <a:p>
            <a:endParaRPr lang="tt-RU" sz="2000" dirty="0" smtClean="0"/>
          </a:p>
          <a:p>
            <a:endParaRPr lang="tt-RU" sz="2000" dirty="0" smtClean="0"/>
          </a:p>
          <a:p>
            <a:endParaRPr lang="tt-RU" sz="2000" dirty="0" smtClean="0"/>
          </a:p>
          <a:p>
            <a:r>
              <a:rPr lang="tt-RU" sz="2000" dirty="0" smtClean="0"/>
              <a:t> Бу максатка  ирешү өчен түбәндәге бурычларны тормышка ашырырга кирәк:</a:t>
            </a:r>
            <a:endParaRPr lang="ru-RU" sz="2000" dirty="0" smtClean="0"/>
          </a:p>
          <a:p>
            <a:r>
              <a:rPr lang="tt-RU" sz="2000" dirty="0" smtClean="0"/>
              <a:t> 1.Әйбәт укучыларының сыйфатларын өйрәнү.</a:t>
            </a:r>
            <a:endParaRPr lang="ru-RU" sz="2000" dirty="0" smtClean="0"/>
          </a:p>
          <a:p>
            <a:r>
              <a:rPr lang="tt-RU" sz="2000" dirty="0" smtClean="0"/>
              <a:t>2.Әдәби уку дәреслегендә  тема буенча бирелгән әсәрләрне өйрәнү, өлкәннәрдән  яхшы укучы сыйфатларына карата фикерләрен сорашу һәм анализлау.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Максат</a:t>
            </a:r>
            <a:r>
              <a:rPr lang="ru-RU" dirty="0" smtClean="0"/>
              <a:t>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tt-RU" sz="2000" dirty="0" smtClean="0"/>
              <a:t>   Алар нинди сыйфатларга ия булырга тиеш? </a:t>
            </a:r>
            <a:endParaRPr lang="ru-RU" sz="2000" dirty="0" smtClean="0"/>
          </a:p>
          <a:p>
            <a:r>
              <a:rPr lang="tt-RU" sz="2000" dirty="0" smtClean="0"/>
              <a:t>-мәктәпкә соңга калмый килә, тәртип бозмый, яхшы укый;</a:t>
            </a:r>
            <a:endParaRPr lang="ru-RU" sz="2000" dirty="0" smtClean="0"/>
          </a:p>
          <a:p>
            <a:r>
              <a:rPr lang="tt-RU" sz="2000" dirty="0" smtClean="0"/>
              <a:t>- авыр хәлдән чыгу юлын үзе таба, сүзендә тора;</a:t>
            </a:r>
            <a:endParaRPr lang="ru-RU" sz="2000" dirty="0" smtClean="0"/>
          </a:p>
          <a:p>
            <a:r>
              <a:rPr lang="tt-RU" sz="2000" dirty="0" smtClean="0"/>
              <a:t>- аны өлкәннәр мактый, хөрмәт итә;</a:t>
            </a:r>
            <a:endParaRPr lang="ru-RU" sz="2000" dirty="0" smtClean="0"/>
          </a:p>
          <a:p>
            <a:r>
              <a:rPr lang="tt-RU" sz="2000" dirty="0" smtClean="0"/>
              <a:t>- ул иң элек башкалар турында уйлый, ярдәмчел була;</a:t>
            </a:r>
            <a:endParaRPr lang="ru-RU" sz="2000" dirty="0" smtClean="0"/>
          </a:p>
          <a:p>
            <a:r>
              <a:rPr lang="tt-RU" sz="2000" dirty="0" smtClean="0"/>
              <a:t>- киләчәге турында алдан ук хыяллана, хыялын тормышка ашыру өчен тырыша;</a:t>
            </a:r>
            <a:endParaRPr lang="ru-RU" sz="2000" dirty="0" smtClean="0"/>
          </a:p>
          <a:p>
            <a:r>
              <a:rPr lang="tt-RU" sz="2000" dirty="0" smtClean="0"/>
              <a:t>- егет булачак кечкенә кеше беркайчан да куркып калмый ;</a:t>
            </a:r>
            <a:endParaRPr lang="ru-RU" sz="2000" dirty="0" smtClean="0"/>
          </a:p>
          <a:p>
            <a:r>
              <a:rPr lang="tt-RU" sz="2000" dirty="0" smtClean="0"/>
              <a:t>-әти-әнисе,туганнары, якыннары турында кайгырта, аларның кадерен белә;</a:t>
            </a:r>
            <a:endParaRPr lang="ru-RU" sz="2000" dirty="0" smtClean="0"/>
          </a:p>
          <a:p>
            <a:r>
              <a:rPr lang="tt-RU" sz="2000" dirty="0" smtClean="0"/>
              <a:t>- әйбәт укучы- табигать баласы, ул матурлыкны күрә һәм саклый белә.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dirty="0" smtClean="0"/>
              <a:t>Ә кемнәр соң ул чын кешеләр,әйбәт укучылар?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t-RU" dirty="0" smtClean="0"/>
              <a:t>1.В.Нуруллин"Буреләр,үгез һәм без",</a:t>
            </a:r>
          </a:p>
          <a:p>
            <a:r>
              <a:rPr lang="tt-RU" dirty="0" smtClean="0"/>
              <a:t>2. Ш.Камал"Курай тавышы",</a:t>
            </a:r>
          </a:p>
          <a:p>
            <a:r>
              <a:rPr lang="tt-RU" dirty="0" smtClean="0"/>
              <a:t>3. Г.Ибраһимов"Яз башы",</a:t>
            </a:r>
          </a:p>
          <a:p>
            <a:r>
              <a:rPr lang="tt-RU" dirty="0" smtClean="0"/>
              <a:t>4. Ш. Маннур"Әткәм-әнкәмнең теле...",</a:t>
            </a:r>
          </a:p>
          <a:p>
            <a:r>
              <a:rPr lang="tt-RU" dirty="0" smtClean="0"/>
              <a:t>5. Ф. Хөсни"Сөйләнмәгән хикәя",</a:t>
            </a:r>
          </a:p>
          <a:p>
            <a:r>
              <a:rPr lang="tt-RU" dirty="0" smtClean="0"/>
              <a:t>6.  Г.Бәширов "Язгы Сабантуйлар", </a:t>
            </a:r>
          </a:p>
          <a:p>
            <a:r>
              <a:rPr lang="tt-RU" dirty="0" smtClean="0"/>
              <a:t>7.Ә.Еники "Матурлык"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sz="3200" b="1" dirty="0" smtClean="0"/>
              <a:t>Әдәби уку дәреслегендә укучыларга хас сыйфатларны яктырткан авторларның әсәрләре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tt-RU" b="1" dirty="0" smtClean="0"/>
              <a:t> </a:t>
            </a: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357142"/>
          <a:ext cx="8429684" cy="6500858"/>
        </p:xfrm>
        <a:graphic>
          <a:graphicData uri="http://schemas.openxmlformats.org/drawingml/2006/table">
            <a:tbl>
              <a:tblPr/>
              <a:tblGrid>
                <a:gridCol w="1177943"/>
                <a:gridCol w="1006618"/>
                <a:gridCol w="815835"/>
                <a:gridCol w="1000132"/>
                <a:gridCol w="1285884"/>
                <a:gridCol w="1000132"/>
                <a:gridCol w="1214446"/>
                <a:gridCol w="928694"/>
              </a:tblGrid>
              <a:tr h="785818"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 b="1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Әсәрләр 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 b="1" dirty="0">
                          <a:latin typeface="Times New Roman"/>
                          <a:ea typeface="Times New Roman"/>
                          <a:cs typeface="Times New Roman"/>
                        </a:rPr>
                        <a:t>сыйфат                               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indent="8890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8900" algn="l"/>
                        </a:tabLst>
                      </a:pPr>
                      <a:r>
                        <a:rPr lang="tt-RU" sz="800">
                          <a:latin typeface="Times New Roman"/>
                          <a:ea typeface="Times New Roman"/>
                          <a:cs typeface="Times New Roman"/>
                        </a:rPr>
                        <a:t>В.Нуруллин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8890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88900" algn="l"/>
                        </a:tabLst>
                      </a:pPr>
                      <a:r>
                        <a:rPr lang="tt-RU" sz="800">
                          <a:latin typeface="Times New Roman"/>
                          <a:ea typeface="Times New Roman"/>
                          <a:cs typeface="Times New Roman"/>
                        </a:rPr>
                        <a:t>"Бүреләр, үгез һәм без"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3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>
                          <a:latin typeface="Times New Roman"/>
                          <a:ea typeface="Times New Roman"/>
                          <a:cs typeface="Times New Roman"/>
                        </a:rPr>
                        <a:t>Ш.Камал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R="40640" indent="63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>
                          <a:latin typeface="Times New Roman"/>
                          <a:ea typeface="Times New Roman"/>
                          <a:cs typeface="Times New Roman"/>
                        </a:rPr>
                        <a:t>"Курай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9080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>
                          <a:latin typeface="Times New Roman"/>
                          <a:ea typeface="Times New Roman"/>
                          <a:cs typeface="Times New Roman"/>
                        </a:rPr>
                        <a:t>тавышы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56235" indent="25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Г.Ибраһимов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54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 dirty="0">
                          <a:latin typeface="Times New Roman"/>
                          <a:ea typeface="Times New Roman"/>
                          <a:cs typeface="Times New Roman"/>
                        </a:rPr>
                        <a:t>"Яз башы",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>
                          <a:latin typeface="Times New Roman"/>
                          <a:ea typeface="Times New Roman"/>
                          <a:cs typeface="Times New Roman"/>
                        </a:rPr>
                        <a:t>Ш.Маннур"Әткәм-әнкәмнең теле..."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>
                          <a:latin typeface="Times New Roman"/>
                          <a:ea typeface="Times New Roman"/>
                          <a:cs typeface="Times New Roman"/>
                        </a:rPr>
                        <a:t>Ф.Хөсни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>
                          <a:latin typeface="Times New Roman"/>
                          <a:ea typeface="Times New Roman"/>
                          <a:cs typeface="Times New Roman"/>
                        </a:rPr>
                        <a:t>"Сөйләнмәгән хикәя",  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>
                          <a:latin typeface="Times New Roman"/>
                          <a:ea typeface="Times New Roman"/>
                          <a:cs typeface="Times New Roman"/>
                        </a:rPr>
                        <a:t>Г.Бәширов "Язгы Сабантуйлар",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>
                          <a:latin typeface="Times New Roman"/>
                          <a:ea typeface="Times New Roman"/>
                          <a:cs typeface="Times New Roman"/>
                        </a:rPr>
                        <a:t>Ә.Еники "Матурлык"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318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>
                          <a:latin typeface="Times New Roman"/>
                          <a:ea typeface="Times New Roman"/>
                          <a:cs typeface="Times New Roman"/>
                        </a:rPr>
                        <a:t>-мәктәпкә соңга калмый килә, тәртип бозмый, яхшы укый;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 b="1">
                          <a:latin typeface="Times New Roman"/>
                          <a:ea typeface="Times New Roman"/>
                          <a:cs typeface="Times New Roman"/>
                        </a:rPr>
                        <a:t>+(Нәҗимов),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 b="1">
                          <a:latin typeface="Times New Roman"/>
                          <a:ea typeface="Times New Roman"/>
                          <a:cs typeface="Times New Roman"/>
                        </a:rPr>
                        <a:t>Гәрәй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17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 b="1">
                          <a:latin typeface="Times New Roman"/>
                          <a:ea typeface="Times New Roman"/>
                          <a:cs typeface="Times New Roman"/>
                        </a:rPr>
                        <a:t>+шәкерт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23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>
                          <a:latin typeface="Times New Roman"/>
                          <a:ea typeface="Times New Roman"/>
                          <a:cs typeface="Times New Roman"/>
                        </a:rPr>
                        <a:t>- авыр хәлдән чыгу юлын үзе таба, сүзендә тора;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 b="1">
                          <a:latin typeface="Times New Roman"/>
                          <a:ea typeface="Times New Roman"/>
                          <a:cs typeface="Times New Roman"/>
                        </a:rPr>
                        <a:t>+(Нәҗимов)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 b="1">
                          <a:latin typeface="Times New Roman"/>
                          <a:ea typeface="Times New Roman"/>
                          <a:cs typeface="Times New Roman"/>
                        </a:rPr>
                        <a:t>+Шәйхелислам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489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>
                          <a:latin typeface="Times New Roman"/>
                          <a:ea typeface="Times New Roman"/>
                          <a:cs typeface="Times New Roman"/>
                        </a:rPr>
                        <a:t>- аны өлкәннәр мактый, хөрмәт итә;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 b="1">
                          <a:latin typeface="Times New Roman"/>
                          <a:ea typeface="Times New Roman"/>
                          <a:cs typeface="Times New Roman"/>
                        </a:rPr>
                        <a:t>+Нәҗимовны председател</a:t>
                      </a: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ь мактый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 b="1">
                          <a:latin typeface="Times New Roman"/>
                          <a:ea typeface="Times New Roman"/>
                          <a:cs typeface="Times New Roman"/>
                        </a:rPr>
                        <a:t>+Хәсән Фәйзулла мактый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17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 b="1">
                          <a:latin typeface="Times New Roman"/>
                          <a:ea typeface="Times New Roman"/>
                          <a:cs typeface="Times New Roman"/>
                        </a:rPr>
                        <a:t>+шәкертне әнисе мактый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318"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>
                          <a:latin typeface="Times New Roman"/>
                          <a:ea typeface="Times New Roman"/>
                          <a:cs typeface="Times New Roman"/>
                        </a:rPr>
                        <a:t>- ул иң элек башкалар турында уйлый, ярдәмчел була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 b="1">
                          <a:latin typeface="Times New Roman"/>
                          <a:ea typeface="Times New Roman"/>
                          <a:cs typeface="Times New Roman"/>
                        </a:rPr>
                        <a:t>+(Нәҗимов)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148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>
                          <a:latin typeface="Times New Roman"/>
                          <a:ea typeface="Times New Roman"/>
                          <a:cs typeface="Times New Roman"/>
                        </a:rPr>
                        <a:t>- киләчәге турында алдан ук хыяллана, хыялын тормышка ашыру өчен тырыша;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 b="1">
                          <a:latin typeface="Times New Roman"/>
                          <a:ea typeface="Times New Roman"/>
                          <a:cs typeface="Times New Roman"/>
                        </a:rPr>
                        <a:t>+(Нәҗимов)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 b="1">
                          <a:latin typeface="Times New Roman"/>
                          <a:ea typeface="Times New Roman"/>
                          <a:cs typeface="Times New Roman"/>
                        </a:rPr>
                        <a:t>+Хәсән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032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 b="1">
                          <a:latin typeface="Times New Roman"/>
                          <a:ea typeface="Times New Roman"/>
                          <a:cs typeface="Times New Roman"/>
                        </a:rPr>
                        <a:t>+Биктимер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318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>
                          <a:latin typeface="Times New Roman"/>
                          <a:ea typeface="Times New Roman"/>
                          <a:cs typeface="Times New Roman"/>
                        </a:rPr>
                        <a:t>- егет булачак кечкенә кеше беркайчан да куркып калмый ;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 b="1">
                          <a:latin typeface="Times New Roman"/>
                          <a:ea typeface="Times New Roman"/>
                          <a:cs typeface="Times New Roman"/>
                        </a:rPr>
                        <a:t>+(Мәхмүт)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6448"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>
                          <a:latin typeface="Times New Roman"/>
                          <a:ea typeface="Times New Roman"/>
                          <a:cs typeface="Times New Roman"/>
                        </a:rPr>
                        <a:t>Әти-әнисе,туганнары, якыннары турында кайгырта, аларның кадерен белә;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 b="1">
                          <a:latin typeface="Times New Roman"/>
                          <a:ea typeface="Times New Roman"/>
                          <a:cs typeface="Times New Roman"/>
                        </a:rPr>
                        <a:t>+(Нәҗимов)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 b="1">
                          <a:latin typeface="Times New Roman"/>
                          <a:ea typeface="Times New Roman"/>
                          <a:cs typeface="Times New Roman"/>
                        </a:rPr>
                        <a:t>+Бәдертдин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6618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>
                          <a:latin typeface="Times New Roman"/>
                          <a:ea typeface="Times New Roman"/>
                          <a:cs typeface="Times New Roman"/>
                        </a:rPr>
                        <a:t>- әйбәт укучы- табигать баласы, ул матурлыкны күрә һәм саклый белә.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 b="1" dirty="0">
                          <a:latin typeface="Times New Roman"/>
                          <a:ea typeface="Times New Roman"/>
                          <a:cs typeface="Times New Roman"/>
                        </a:rPr>
                        <a:t>+Мәхмүт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7175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 b="1">
                          <a:latin typeface="Times New Roman"/>
                          <a:ea typeface="Times New Roman"/>
                          <a:cs typeface="Times New Roman"/>
                        </a:rPr>
                        <a:t>+Шәйхи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t-RU" sz="800" b="1" dirty="0">
                          <a:latin typeface="Times New Roman"/>
                          <a:ea typeface="Times New Roman"/>
                          <a:cs typeface="Times New Roman"/>
                        </a:rPr>
                        <a:t>+шәкертләр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949" marR="329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tt-RU" dirty="0" smtClean="0"/>
              <a:t>. 1)Мәктәпкә соңга калмый килә, яхшы укый."Таш яуса да, мәктәпкә соңарырга ярамый миңа. Чөнки узган көз үземне укырга алганда, мин- директога сәбәпсез дәрес калдырмаска, тәртипле булырга, яхшы укырга вәгъдә иткән кеше.",-ди ул. </a:t>
            </a:r>
            <a:endParaRPr lang="ru-RU" dirty="0" smtClean="0"/>
          </a:p>
          <a:p>
            <a:r>
              <a:rPr lang="tt-RU" dirty="0" smtClean="0"/>
              <a:t>2)Авыр хәлдән чыгу юлын үзе таба, сүзендә тора " Юк,болай ятып эш чыкмаячак: утын үзеннән-үзе килмәячәк, ә дәрес калачак. Ни булса да булыр, барып карарга кирәк.",- дигән юллар шуңа дәлил булып тора.</a:t>
            </a:r>
            <a:endParaRPr lang="ru-RU" dirty="0" smtClean="0"/>
          </a:p>
          <a:p>
            <a:r>
              <a:rPr lang="tt-RU" dirty="0" smtClean="0"/>
              <a:t>3) Аны өлкәннәр мактый,хөрмәт итә -"Анысын да үзең әйбәт булганга, җәйге каникул вакытында калхузга булышкан өчен генә бирәм."Бу юлларны автор председатель Мөбин абый авызыннан әйттерә.</a:t>
            </a:r>
            <a:endParaRPr lang="ru-RU" dirty="0" smtClean="0"/>
          </a:p>
          <a:p>
            <a:endParaRPr lang="ru-RU" sz="29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2000" dirty="0" smtClean="0"/>
              <a:t>Иң әйбәт укучы - В.Нуруллинның "Бүреләр, үгез һәм без" әсәрендәге Нәҗимов.        Ул   сигез  сыйфатның алтысына(75%) ия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tt-RU" dirty="0" smtClean="0"/>
              <a:t>4)Ул иң элек башкалар турында уйлый,ярдәмчел була "Әле күптән түгел генә Мәхмүткә тиресләрен түгештем. Ә Гәрәйләргә узган ял көнендә генә утын кисешкән идем.“</a:t>
            </a:r>
          </a:p>
          <a:p>
            <a:r>
              <a:rPr lang="tt-RU" dirty="0" smtClean="0"/>
              <a:t>5) Киләчәге турында алдан ук хыяллана, хыялын тормышка ашыру өчен тырыша ."Бу мәсьәлә минем өчен күптән хәл ителгән: милиционер булмакчы идем мин. Әйбәтләп укып чыгып, милиционер булырга һәм дөньяда гаделлек урнаштырырга телим ".</a:t>
            </a:r>
            <a:endParaRPr lang="ru-RU" dirty="0" smtClean="0"/>
          </a:p>
          <a:p>
            <a:r>
              <a:rPr lang="tt-RU" dirty="0" smtClean="0"/>
              <a:t>6)Әти-әнисе,туганнары,якыннары турында кайгырта,аларның кадерен белә."Мин  әнине бер дә рәнҗетергә теләмим,кимендә йөзгә кадәр яшәтергә тиеш мин аны. Әтием өчен дә яшәргә тиеш ул"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66</TotalTime>
  <Words>912</Words>
  <Application>Microsoft Office PowerPoint</Application>
  <PresentationFormat>Экран (4:3)</PresentationFormat>
  <Paragraphs>126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Ләке төп гомуми белем бирү мәктәбе</vt:lpstr>
      <vt:lpstr>"Әйбәт укучы" </vt:lpstr>
      <vt:lpstr>Максат:</vt:lpstr>
      <vt:lpstr>Ә кемнәр соң ул чын кешеләр,әйбәт укучылар? </vt:lpstr>
      <vt:lpstr>Әдәби уку дәреслегендә укучыларга хас сыйфатларны яктырткан авторларның әсәрләре </vt:lpstr>
      <vt:lpstr>Презентация PowerPoint</vt:lpstr>
      <vt:lpstr>Презентация PowerPoint</vt:lpstr>
      <vt:lpstr>Иң әйбәт укучы - В.Нуруллинның "Бүреләр, үгез һәм без" әсәрендәге Нәҗимов.        Ул   сигез  сыйфатның алтысына(75%) ия </vt:lpstr>
      <vt:lpstr>Презентация PowerPoint</vt:lpstr>
      <vt:lpstr>Анкета сораулары </vt:lpstr>
      <vt:lpstr>Җавапларның кайберләре:</vt:lpstr>
      <vt:lpstr>Нәтиҗә: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Альфия</cp:lastModifiedBy>
  <cp:revision>9</cp:revision>
  <dcterms:created xsi:type="dcterms:W3CDTF">2016-02-15T17:36:45Z</dcterms:created>
  <dcterms:modified xsi:type="dcterms:W3CDTF">2016-03-17T08:37:28Z</dcterms:modified>
</cp:coreProperties>
</file>