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60" r:id="rId4"/>
    <p:sldId id="262" r:id="rId5"/>
    <p:sldId id="261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33"/>
    <a:srgbClr val="FFFFFF"/>
    <a:srgbClr val="000000"/>
    <a:srgbClr val="DCE6F2"/>
    <a:srgbClr val="0016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71" autoAdjust="0"/>
    <p:restoredTop sz="94660"/>
  </p:normalViewPr>
  <p:slideViewPr>
    <p:cSldViewPr>
      <p:cViewPr varScale="1">
        <p:scale>
          <a:sx n="69" d="100"/>
          <a:sy n="69" d="100"/>
        </p:scale>
        <p:origin x="-12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B376-4417-4BC4-8291-9432563C2C66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B376-4417-4BC4-8291-9432563C2C66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B376-4417-4BC4-8291-9432563C2C66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B376-4417-4BC4-8291-9432563C2C66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B376-4417-4BC4-8291-9432563C2C66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B376-4417-4BC4-8291-9432563C2C66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B376-4417-4BC4-8291-9432563C2C66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B376-4417-4BC4-8291-9432563C2C66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B376-4417-4BC4-8291-9432563C2C66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B376-4417-4BC4-8291-9432563C2C66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1B376-4417-4BC4-8291-9432563C2C66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66D1E-136D-43A1-B7A6-505469BF150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Группа 13"/>
          <p:cNvGrpSpPr/>
          <p:nvPr userDrawn="1"/>
        </p:nvGrpSpPr>
        <p:grpSpPr>
          <a:xfrm>
            <a:off x="179512" y="188640"/>
            <a:ext cx="8928992" cy="6624736"/>
            <a:chOff x="179512" y="188640"/>
            <a:chExt cx="8928992" cy="6624736"/>
          </a:xfrm>
          <a:solidFill>
            <a:srgbClr val="FFFFFF">
              <a:alpha val="84706"/>
            </a:srgbClr>
          </a:solidFill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79512" y="188640"/>
              <a:ext cx="8784976" cy="6480720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3" name="Picture 2" descr="http://scifiart.narod.ru/Kits/2/Picts/2-05.jpg"/>
            <p:cNvPicPr>
              <a:picLocks noChangeAspect="1" noChangeArrowheads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920883" y="5676394"/>
              <a:ext cx="1187621" cy="1136982"/>
            </a:xfrm>
            <a:prstGeom prst="roundRect">
              <a:avLst/>
            </a:prstGeom>
            <a:grpFill/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Интерактивное занятие </a:t>
            </a:r>
            <a:b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1 «Б» классе</a:t>
            </a:r>
            <a:b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Луна близкая и далёкая. </a:t>
            </a: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3429000"/>
            <a:ext cx="8229600" cy="28083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Информационно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исследовательский 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Михеенко Елена Анатольевна</a:t>
            </a:r>
          </a:p>
          <a:p>
            <a:pPr algn="ctr">
              <a:buNone/>
              <a:defRPr/>
            </a:pPr>
            <a:r>
              <a:rPr lang="ru-RU" sz="24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>
              <a:buNone/>
              <a:defRPr/>
            </a:pPr>
            <a:r>
              <a:rPr lang="ru-RU" sz="24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ГБОУ Школа №1460</a:t>
            </a:r>
          </a:p>
          <a:p>
            <a:pPr algn="ctr">
              <a:buNone/>
              <a:defRPr/>
            </a:pPr>
            <a:r>
              <a:rPr lang="ru-RU" sz="2400" b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/>
          <a:lstStyle/>
          <a:p>
            <a:r>
              <a:rPr lang="ru-RU" b="1" dirty="0">
                <a:solidFill>
                  <a:srgbClr val="0070C0"/>
                </a:solidFill>
              </a:rPr>
              <a:t>Мотивационный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b="1" dirty="0">
                <a:solidFill>
                  <a:srgbClr val="0070C0"/>
                </a:solidFill>
              </a:rPr>
              <a:t>этап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196752"/>
            <a:ext cx="6400800" cy="1152128"/>
          </a:xfrm>
        </p:spPr>
        <p:txBody>
          <a:bodyPr>
            <a:normAutofit lnSpcReduction="10000"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«Познание начинается с </a:t>
            </a:r>
            <a:endParaRPr lang="ru-RU" b="1" i="1" dirty="0" smtClean="0">
              <a:solidFill>
                <a:srgbClr val="C00000"/>
              </a:solidFill>
            </a:endParaRPr>
          </a:p>
          <a:p>
            <a:r>
              <a:rPr lang="ru-RU" b="1" i="1" dirty="0" smtClean="0">
                <a:solidFill>
                  <a:srgbClr val="C00000"/>
                </a:solidFill>
              </a:rPr>
              <a:t>удивления</a:t>
            </a:r>
            <a:r>
              <a:rPr lang="ru-RU" b="1" i="1" dirty="0">
                <a:solidFill>
                  <a:srgbClr val="C00000"/>
                </a:solidFill>
              </a:rPr>
              <a:t>»  Аристотель</a:t>
            </a:r>
            <a:endParaRPr lang="ru-RU" dirty="0">
              <a:solidFill>
                <a:srgbClr val="C00000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356992"/>
            <a:ext cx="35283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посещение музея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(удивление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интерес)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формулируется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и определяется результат, продукт.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348880"/>
            <a:ext cx="2281912" cy="4066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2346726"/>
            <a:ext cx="2283123" cy="4068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Подготовительный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b="1" dirty="0">
                <a:solidFill>
                  <a:srgbClr val="0070C0"/>
                </a:solidFill>
              </a:rPr>
              <a:t>этап</a:t>
            </a:r>
            <a:br>
              <a:rPr lang="ru-RU" b="1" dirty="0">
                <a:solidFill>
                  <a:srgbClr val="0070C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3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Идёт разработка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замысла проекта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формулируются задачи,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согласовываются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совместной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(формы учебного сотрудничества :учитель – ученик – родители),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делятся на группы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&amp;Bcy;&amp;lcy;&amp;iecy;&amp;scy;&amp;tcy;&amp;yacy;&amp;shcy;&amp;kcy;&amp;icy; &amp;Zcy;&amp;vcy;&amp;iecy;&amp;zcy;&amp;dcy;&amp;ocy;&amp;chcy;&amp;kcy;&amp;icy;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573016"/>
            <a:ext cx="302433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47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22114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Информационно-операционный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Объект 4"/>
          <p:cNvSpPr txBox="1">
            <a:spLocks/>
          </p:cNvSpPr>
          <p:nvPr/>
        </p:nvSpPr>
        <p:spPr>
          <a:xfrm>
            <a:off x="251520" y="1340768"/>
            <a:ext cx="6120680" cy="53327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>
                <a:solidFill>
                  <a:srgbClr val="FF0000"/>
                </a:solidFill>
              </a:rPr>
              <a:t>Подготовка к интерактивному занятию </a:t>
            </a:r>
            <a:r>
              <a:rPr lang="ru-RU" sz="2000" b="1" dirty="0">
                <a:solidFill>
                  <a:srgbClr val="FF0000"/>
                </a:solidFill>
              </a:rPr>
              <a:t>«Луна далёкая и близкая»</a:t>
            </a:r>
          </a:p>
          <a:p>
            <a:r>
              <a:rPr lang="ru-RU" sz="2000" dirty="0"/>
              <a:t>Решение проблемного вопроса «Для чего </a:t>
            </a:r>
            <a:r>
              <a:rPr lang="ru-RU" sz="2000" dirty="0" smtClean="0"/>
              <a:t>люди </a:t>
            </a:r>
            <a:r>
              <a:rPr lang="ru-RU" sz="2000" dirty="0"/>
              <a:t>исследуют Луну» - групповая работа.</a:t>
            </a:r>
          </a:p>
          <a:p>
            <a:r>
              <a:rPr lang="ru-RU" sz="2000" dirty="0" smtClean="0"/>
              <a:t>Подготовка презентации </a:t>
            </a:r>
            <a:r>
              <a:rPr lang="ru-RU" sz="2000" dirty="0"/>
              <a:t>родителей </a:t>
            </a:r>
            <a:endParaRPr lang="ru-RU" sz="2000" dirty="0" smtClean="0"/>
          </a:p>
          <a:p>
            <a:r>
              <a:rPr lang="ru-RU" sz="2000" dirty="0" smtClean="0"/>
              <a:t>« </a:t>
            </a:r>
            <a:r>
              <a:rPr lang="ru-RU" sz="2000" dirty="0"/>
              <a:t>Исследование Луны»</a:t>
            </a:r>
          </a:p>
          <a:p>
            <a:r>
              <a:rPr lang="ru-RU" sz="2000" dirty="0" smtClean="0"/>
              <a:t>Создание проектов детей.</a:t>
            </a:r>
            <a:endParaRPr lang="ru-RU" sz="2000" dirty="0"/>
          </a:p>
          <a:p>
            <a:r>
              <a:rPr lang="ru-RU" sz="2000" dirty="0" smtClean="0"/>
              <a:t>Работа группы детей по исследовательскому </a:t>
            </a:r>
            <a:r>
              <a:rPr lang="ru-RU" sz="2000" dirty="0"/>
              <a:t>мини - </a:t>
            </a:r>
            <a:r>
              <a:rPr lang="ru-RU" sz="2000" dirty="0" smtClean="0"/>
              <a:t>проекту </a:t>
            </a:r>
            <a:r>
              <a:rPr lang="ru-RU" sz="2000" dirty="0"/>
              <a:t>«Море Москвы»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Урок по окружающему миру «Почему Луна бывает разной»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Посещение </a:t>
            </a:r>
            <a:r>
              <a:rPr lang="ru-RU" sz="2000" b="1" dirty="0" smtClean="0">
                <a:solidFill>
                  <a:srgbClr val="FF0000"/>
                </a:solidFill>
              </a:rPr>
              <a:t>планетария. </a:t>
            </a:r>
            <a:r>
              <a:rPr lang="ru-RU" sz="2000" b="1" dirty="0">
                <a:solidFill>
                  <a:srgbClr val="FF0000"/>
                </a:solidFill>
              </a:rPr>
              <a:t>Интерактивный музей "</a:t>
            </a:r>
            <a:r>
              <a:rPr lang="ru-RU" sz="2000" b="1" dirty="0" err="1">
                <a:solidFill>
                  <a:srgbClr val="FF0000"/>
                </a:solidFill>
              </a:rPr>
              <a:t>Лунариум</a:t>
            </a:r>
            <a:r>
              <a:rPr lang="ru-RU" sz="2000" b="1" dirty="0">
                <a:solidFill>
                  <a:srgbClr val="FF0000"/>
                </a:solidFill>
              </a:rPr>
              <a:t>" </a:t>
            </a:r>
          </a:p>
        </p:txBody>
      </p:sp>
      <p:pic>
        <p:nvPicPr>
          <p:cNvPr id="2052" name="Picture 4" descr="I:\Фильм\WP_20150218_0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3776" y="2991851"/>
            <a:ext cx="2266550" cy="3317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I:\Фильм\WP_20150218_00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1281" y="1268760"/>
            <a:ext cx="2573493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725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Рефлексивно- </a:t>
            </a:r>
            <a:r>
              <a:rPr lang="ru-RU" b="1" dirty="0">
                <a:solidFill>
                  <a:srgbClr val="0070C0"/>
                </a:solidFill>
              </a:rPr>
              <a:t>оценочный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b="1" dirty="0">
                <a:solidFill>
                  <a:srgbClr val="0070C0"/>
                </a:solidFill>
              </a:rPr>
              <a:t>этап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112568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Интерактивное занятие «Луна далёкая и близкая»</a:t>
            </a:r>
          </a:p>
          <a:p>
            <a:r>
              <a:rPr lang="ru-RU" sz="2400" smtClean="0"/>
              <a:t>Презентация </a:t>
            </a:r>
            <a:r>
              <a:rPr lang="ru-RU" sz="2400" dirty="0"/>
              <a:t>родителей « Исследование Луны»</a:t>
            </a:r>
          </a:p>
          <a:p>
            <a:r>
              <a:rPr lang="ru-RU" sz="2400" dirty="0"/>
              <a:t>Показ продукта( проектов детей)</a:t>
            </a:r>
          </a:p>
          <a:p>
            <a:r>
              <a:rPr lang="ru-RU" sz="2400" dirty="0"/>
              <a:t>Исследовательский мини - проект «Море Москвы</a:t>
            </a:r>
            <a:r>
              <a:rPr lang="ru-RU" sz="2400" dirty="0" smtClean="0"/>
              <a:t>»</a:t>
            </a:r>
          </a:p>
          <a:p>
            <a:r>
              <a:rPr lang="ru-RU" sz="2400" b="1" dirty="0"/>
              <a:t>Рефлексия</a:t>
            </a:r>
            <a:r>
              <a:rPr lang="ru-RU" sz="2400" b="1" dirty="0" smtClean="0"/>
              <a:t>. </a:t>
            </a:r>
            <a:r>
              <a:rPr lang="ru-RU" sz="2400" b="1" dirty="0" smtClean="0">
                <a:solidFill>
                  <a:srgbClr val="FF0000"/>
                </a:solidFill>
              </a:rPr>
              <a:t>Звёзды.</a:t>
            </a:r>
            <a:endParaRPr lang="ru-RU" sz="2400" b="1" dirty="0">
              <a:solidFill>
                <a:srgbClr val="FF0000"/>
              </a:solidFill>
            </a:endParaRPr>
          </a:p>
          <a:p>
            <a:endParaRPr lang="ru-RU" sz="2400" dirty="0"/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Апрель</a:t>
            </a:r>
            <a:r>
              <a:rPr lang="ru-RU" sz="2400" b="1" dirty="0"/>
              <a:t> </a:t>
            </a:r>
            <a:endParaRPr lang="ru-RU" sz="2400" b="1" dirty="0" smtClean="0"/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Создание  мини – музея класса и фильма  «</a:t>
            </a:r>
            <a:r>
              <a:rPr lang="ru-RU" sz="2400" b="1" dirty="0">
                <a:solidFill>
                  <a:srgbClr val="FF0000"/>
                </a:solidFill>
              </a:rPr>
              <a:t>Луна </a:t>
            </a:r>
            <a:r>
              <a:rPr lang="ru-RU" sz="2400" b="1" dirty="0" smtClean="0">
                <a:solidFill>
                  <a:srgbClr val="FF0000"/>
                </a:solidFill>
              </a:rPr>
              <a:t>близкая и   далёкая» ко </a:t>
            </a:r>
            <a:r>
              <a:rPr lang="ru-RU" sz="2400" b="1" dirty="0">
                <a:solidFill>
                  <a:srgbClr val="FF0000"/>
                </a:solidFill>
              </a:rPr>
              <a:t>Д</a:t>
            </a:r>
            <a:r>
              <a:rPr lang="ru-RU" sz="2400" b="1" dirty="0" smtClean="0">
                <a:solidFill>
                  <a:srgbClr val="FF0000"/>
                </a:solidFill>
              </a:rPr>
              <a:t>ню космонавтики.</a:t>
            </a:r>
          </a:p>
          <a:p>
            <a:r>
              <a:rPr lang="ru-RU" sz="2400" dirty="0"/>
              <a:t>Применение приобретённых знаний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творческие </a:t>
            </a:r>
            <a:r>
              <a:rPr lang="ru-RU" sz="2400" dirty="0"/>
              <a:t>задания: придумать символ станции; составить обращение к жителям Лунной </a:t>
            </a:r>
            <a:r>
              <a:rPr lang="ru-RU" sz="2400" dirty="0" smtClean="0"/>
              <a:t>Станции;</a:t>
            </a:r>
          </a:p>
          <a:p>
            <a:pPr marL="0" indent="0">
              <a:buNone/>
            </a:pPr>
            <a:r>
              <a:rPr lang="ru-RU" sz="2400" b="1" dirty="0" smtClean="0"/>
              <a:t>Рефлексия. </a:t>
            </a:r>
            <a:r>
              <a:rPr lang="ru-RU" sz="2400" b="1" dirty="0" smtClean="0">
                <a:solidFill>
                  <a:srgbClr val="FF0000"/>
                </a:solidFill>
              </a:rPr>
              <a:t>Интервью.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0078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Выводы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в школьном музее может быть наиболее последовательно воплощена идея сотворчества учащихся, учителей и родителей. Привлечение учащихся к поисковой и исследовательской деятельности позволяет сделать детей заинтересованными участниками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процесса.</a:t>
            </a:r>
          </a:p>
          <a:p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школьный музей способен в полной мере реализовать принцип «Музеи для детей и руками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595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:\4 и 12014 2015 класс\Луна\DSC_0408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856984" cy="64807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556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1344</TotalTime>
  <Words>262</Words>
  <Application>Microsoft Office PowerPoint</Application>
  <PresentationFormat>Экран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  Интерактивное занятие  в 1 «Б» классе «Луна близкая и далёкая. »</vt:lpstr>
      <vt:lpstr>Мотивационный этап</vt:lpstr>
      <vt:lpstr>Подготовительный этап </vt:lpstr>
      <vt:lpstr>Информационно-операционный</vt:lpstr>
      <vt:lpstr> Рефлексивно- оценочный этап </vt:lpstr>
      <vt:lpstr>Выводы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Гость</dc:creator>
  <cp:lastModifiedBy>Иван</cp:lastModifiedBy>
  <cp:revision>76</cp:revision>
  <dcterms:created xsi:type="dcterms:W3CDTF">2014-07-09T13:24:30Z</dcterms:created>
  <dcterms:modified xsi:type="dcterms:W3CDTF">2017-09-24T20:08:35Z</dcterms:modified>
</cp:coreProperties>
</file>