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8011616" cy="252028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latin typeface="Gabriola" pitchFamily="82" charset="0"/>
              </a:rPr>
              <a:t>ИЗМЕРЕНИЕ ОТРЕЗКОВ</a:t>
            </a:r>
            <a:endParaRPr lang="ru-RU" sz="6000" b="1" dirty="0">
              <a:solidFill>
                <a:schemeClr val="accent3">
                  <a:lumMod val="50000"/>
                </a:schemeClr>
              </a:solidFill>
              <a:latin typeface="Gabriola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6050037"/>
            <a:ext cx="3343672" cy="6858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Приготовила Алехина И.В., учитель  математики МБОУ ЦО № 20  г.Тулы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Gabriola" pitchFamily="82" charset="0"/>
              </a:rPr>
              <a:t>Основные сведения.</a:t>
            </a:r>
            <a:endParaRPr lang="ru-RU" b="1" i="1" dirty="0">
              <a:latin typeface="Gabriola" pitchFamily="82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6084168" y="2060848"/>
            <a:ext cx="2448272" cy="165618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6516216" y="3356992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236296" y="2852936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516216" y="3429000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7236296" y="2996952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8244408" y="227687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39552" y="2204864"/>
            <a:ext cx="3240360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755576" y="2276872"/>
            <a:ext cx="28803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Точка А принадлежит отрезку ВС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3995936" y="2780928"/>
            <a:ext cx="57606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39552" y="4509120"/>
            <a:ext cx="3312368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А  С  ВС</a:t>
            </a:r>
            <a:endParaRPr lang="ru-RU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H="1">
            <a:off x="2267744" y="5229200"/>
            <a:ext cx="72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1979712" y="522920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1979712" y="5229200"/>
            <a:ext cx="2160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Стрелка вправо 32"/>
          <p:cNvSpPr/>
          <p:nvPr/>
        </p:nvSpPr>
        <p:spPr>
          <a:xfrm>
            <a:off x="4067944" y="5085184"/>
            <a:ext cx="50405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148064" y="4509120"/>
            <a:ext cx="2952328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ВС  =  ВА  +  АС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1" i="1" dirty="0" smtClean="0">
                <a:latin typeface="Gabriola" pitchFamily="82" charset="0"/>
              </a:rPr>
              <a:t>Задача. </a:t>
            </a:r>
            <a:endParaRPr lang="ru-RU" b="1" i="1" dirty="0">
              <a:latin typeface="Gabriola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492896"/>
            <a:ext cx="770485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Gabriola" pitchFamily="82" charset="0"/>
              </a:rPr>
              <a:t>Точка </a:t>
            </a:r>
            <a:r>
              <a:rPr lang="en-US" sz="4000" dirty="0" smtClean="0">
                <a:latin typeface="Gabriola" pitchFamily="82" charset="0"/>
              </a:rPr>
              <a:t>N</a:t>
            </a:r>
            <a:r>
              <a:rPr lang="ru-RU" sz="4000" dirty="0" smtClean="0">
                <a:latin typeface="Gabriola" pitchFamily="82" charset="0"/>
              </a:rPr>
              <a:t> лежит на прямой МК, причем точки М и К лежат по разные стороны от точки </a:t>
            </a:r>
            <a:r>
              <a:rPr lang="en-US" sz="4000" dirty="0" smtClean="0">
                <a:latin typeface="Gabriola" pitchFamily="82" charset="0"/>
              </a:rPr>
              <a:t>N</a:t>
            </a:r>
            <a:r>
              <a:rPr lang="ru-RU" sz="4000" dirty="0" smtClean="0">
                <a:latin typeface="Gabriola" pitchFamily="82" charset="0"/>
              </a:rPr>
              <a:t>. Найдите длины отрезков </a:t>
            </a:r>
            <a:r>
              <a:rPr lang="en-US" sz="4000" dirty="0" smtClean="0">
                <a:latin typeface="Gabriola" pitchFamily="82" charset="0"/>
              </a:rPr>
              <a:t>MN</a:t>
            </a:r>
            <a:r>
              <a:rPr lang="ru-RU" sz="4000" dirty="0" smtClean="0">
                <a:latin typeface="Gabriola" pitchFamily="82" charset="0"/>
              </a:rPr>
              <a:t> и</a:t>
            </a:r>
            <a:r>
              <a:rPr lang="en-US" sz="4000" dirty="0" smtClean="0">
                <a:latin typeface="Gabriola" pitchFamily="82" charset="0"/>
              </a:rPr>
              <a:t> NK</a:t>
            </a:r>
            <a:r>
              <a:rPr lang="ru-RU" sz="4000" dirty="0" smtClean="0">
                <a:latin typeface="Gabriola" pitchFamily="82" charset="0"/>
              </a:rPr>
              <a:t>, если:</a:t>
            </a:r>
          </a:p>
          <a:p>
            <a:r>
              <a:rPr lang="ru-RU" sz="4000" dirty="0" smtClean="0">
                <a:latin typeface="Gabriola" pitchFamily="82" charset="0"/>
              </a:rPr>
              <a:t>а</a:t>
            </a:r>
            <a:r>
              <a:rPr lang="ru-RU" sz="4000" dirty="0" smtClean="0">
                <a:latin typeface="Gabriola" pitchFamily="82" charset="0"/>
              </a:rPr>
              <a:t>) </a:t>
            </a:r>
            <a:r>
              <a:rPr lang="en-US" sz="4000" dirty="0" smtClean="0">
                <a:latin typeface="Gabriola" pitchFamily="82" charset="0"/>
              </a:rPr>
              <a:t>MN </a:t>
            </a:r>
            <a:r>
              <a:rPr lang="ru-RU" sz="4000" dirty="0" smtClean="0">
                <a:latin typeface="Gabriola" pitchFamily="82" charset="0"/>
              </a:rPr>
              <a:t>в 3 раза длиннее, чем </a:t>
            </a:r>
            <a:r>
              <a:rPr lang="en-US" sz="4000" dirty="0" smtClean="0">
                <a:latin typeface="Gabriola" pitchFamily="82" charset="0"/>
              </a:rPr>
              <a:t>NK</a:t>
            </a:r>
            <a:r>
              <a:rPr lang="ru-RU" sz="4000" dirty="0" smtClean="0">
                <a:latin typeface="Gabriola" pitchFamily="82" charset="0"/>
              </a:rPr>
              <a:t>, а МК = 8 см;</a:t>
            </a:r>
          </a:p>
          <a:p>
            <a:r>
              <a:rPr lang="ru-RU" sz="4000" dirty="0" smtClean="0">
                <a:latin typeface="Gabriola" pitchFamily="82" charset="0"/>
              </a:rPr>
              <a:t>б) </a:t>
            </a:r>
            <a:r>
              <a:rPr lang="en-US" sz="4000" dirty="0" smtClean="0">
                <a:latin typeface="Gabriola" pitchFamily="82" charset="0"/>
              </a:rPr>
              <a:t>NK </a:t>
            </a:r>
            <a:r>
              <a:rPr lang="ru-RU" sz="4000" dirty="0" smtClean="0">
                <a:latin typeface="Gabriola" pitchFamily="82" charset="0"/>
              </a:rPr>
              <a:t>на 3 см короче, чем </a:t>
            </a:r>
            <a:r>
              <a:rPr lang="en-US" sz="4000" dirty="0" smtClean="0">
                <a:latin typeface="Gabriola" pitchFamily="82" charset="0"/>
              </a:rPr>
              <a:t>MN</a:t>
            </a:r>
            <a:r>
              <a:rPr lang="ru-RU" sz="4000" dirty="0" smtClean="0">
                <a:latin typeface="Gabriola" pitchFamily="82" charset="0"/>
              </a:rPr>
              <a:t>, а МК = 15 см.</a:t>
            </a:r>
            <a:endParaRPr lang="ru-RU" sz="4000" dirty="0"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Gabriola" pitchFamily="82" charset="0"/>
              </a:rPr>
              <a:t>а) </a:t>
            </a:r>
            <a:r>
              <a:rPr lang="en-US" b="1" dirty="0" smtClean="0">
                <a:latin typeface="Gabriola" pitchFamily="82" charset="0"/>
              </a:rPr>
              <a:t>MN </a:t>
            </a:r>
            <a:r>
              <a:rPr lang="ru-RU" b="1" dirty="0" smtClean="0">
                <a:latin typeface="Gabriola" pitchFamily="82" charset="0"/>
              </a:rPr>
              <a:t>в 3 раза длиннее, чем </a:t>
            </a:r>
            <a:r>
              <a:rPr lang="en-US" b="1" dirty="0" smtClean="0">
                <a:latin typeface="Gabriola" pitchFamily="82" charset="0"/>
              </a:rPr>
              <a:t>NK</a:t>
            </a:r>
            <a:r>
              <a:rPr lang="ru-RU" b="1" dirty="0" smtClean="0">
                <a:latin typeface="Gabriola" pitchFamily="82" charset="0"/>
              </a:rPr>
              <a:t>, а МК = 8 </a:t>
            </a:r>
            <a:r>
              <a:rPr lang="ru-RU" b="1" dirty="0" smtClean="0">
                <a:latin typeface="Gabriola" pitchFamily="82" charset="0"/>
              </a:rPr>
              <a:t>см</a:t>
            </a:r>
            <a:r>
              <a:rPr lang="ru-RU" b="1" dirty="0" smtClean="0">
                <a:latin typeface="Gabriola" pitchFamily="82" charset="0"/>
              </a:rPr>
              <a:t>.</a:t>
            </a:r>
            <a:r>
              <a:rPr lang="ru-RU" b="1" dirty="0" smtClean="0">
                <a:latin typeface="Gabriola" pitchFamily="82" charset="0"/>
              </a:rPr>
              <a:t/>
            </a:r>
            <a:br>
              <a:rPr lang="ru-RU" b="1" dirty="0" smtClean="0">
                <a:latin typeface="Gabriola" pitchFamily="82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1844824"/>
            <a:ext cx="381642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MN + NK = MK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6300192" y="2852936"/>
            <a:ext cx="2016224" cy="7200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6660232" y="3429000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028384" y="292494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452320" y="3140968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 rot="10800000" flipV="1">
            <a:off x="6588224" y="3573016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380312" y="3212976"/>
            <a:ext cx="482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8028384" y="2996952"/>
            <a:ext cx="383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K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755576" y="2996952"/>
            <a:ext cx="33884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NK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см,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огда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MN = 3x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584" y="4005064"/>
            <a:ext cx="489654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MN + NK =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MK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3х  +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=  8,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4х = 8,</a:t>
            </a:r>
          </a:p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2 (см) –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NK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3х = 6 (см) –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NK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= 2 см,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= 6 см.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32240" y="285293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3х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96336" y="2564904"/>
            <a:ext cx="340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00B050"/>
                </a:solidFill>
              </a:rPr>
              <a:t>х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15616" y="548680"/>
            <a:ext cx="66247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abriola" pitchFamily="82" charset="0"/>
              </a:rPr>
              <a:t>Так как точка </a:t>
            </a:r>
            <a:r>
              <a:rPr lang="en-US" sz="3200" b="1" dirty="0" smtClean="0">
                <a:latin typeface="Gabriola" pitchFamily="82" charset="0"/>
              </a:rPr>
              <a:t>N</a:t>
            </a:r>
            <a:r>
              <a:rPr lang="ru-RU" sz="3200" b="1" dirty="0" smtClean="0">
                <a:latin typeface="Gabriola" pitchFamily="82" charset="0"/>
              </a:rPr>
              <a:t> принадлежит отрезку МК, то</a:t>
            </a:r>
            <a:r>
              <a:rPr lang="ru-RU" sz="3200" dirty="0" smtClean="0">
                <a:latin typeface="Gabriola" pitchFamily="82" charset="0"/>
              </a:rPr>
              <a:t/>
            </a:r>
            <a:br>
              <a:rPr lang="ru-RU" sz="3200" dirty="0" smtClean="0">
                <a:latin typeface="Gabriola" pitchFamily="82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Gabriola" pitchFamily="82" charset="0"/>
              </a:rPr>
              <a:t>б) </a:t>
            </a:r>
            <a:r>
              <a:rPr lang="en-US" b="1" dirty="0" smtClean="0">
                <a:latin typeface="Gabriola" pitchFamily="82" charset="0"/>
              </a:rPr>
              <a:t>NK </a:t>
            </a:r>
            <a:r>
              <a:rPr lang="ru-RU" b="1" dirty="0" smtClean="0">
                <a:latin typeface="Gabriola" pitchFamily="82" charset="0"/>
              </a:rPr>
              <a:t>на 3 см короче, чем </a:t>
            </a:r>
            <a:r>
              <a:rPr lang="en-US" b="1" dirty="0" smtClean="0">
                <a:latin typeface="Gabriola" pitchFamily="82" charset="0"/>
              </a:rPr>
              <a:t>MN</a:t>
            </a:r>
            <a:r>
              <a:rPr lang="ru-RU" b="1" dirty="0" smtClean="0">
                <a:latin typeface="Gabriola" pitchFamily="82" charset="0"/>
              </a:rPr>
              <a:t>, а МК = 15 см</a:t>
            </a:r>
            <a:endParaRPr lang="ru-RU" b="1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V="1">
            <a:off x="6372200" y="2852936"/>
            <a:ext cx="2016224" cy="7200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Овал 3"/>
          <p:cNvSpPr/>
          <p:nvPr/>
        </p:nvSpPr>
        <p:spPr>
          <a:xfrm>
            <a:off x="6516216" y="3501008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524328" y="3140968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100392" y="292494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10800000" flipH="1" flipV="1">
            <a:off x="6372200" y="3567500"/>
            <a:ext cx="5040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M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452320" y="321297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N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028384" y="2996952"/>
            <a:ext cx="3545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K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67744" y="1844824"/>
            <a:ext cx="381642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MN + NK = MK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20339414">
            <a:off x="7668344" y="2564904"/>
            <a:ext cx="3497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 smtClean="0">
                <a:solidFill>
                  <a:srgbClr val="00B050"/>
                </a:solidFill>
              </a:rPr>
              <a:t>х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 rot="20611891">
            <a:off x="6516216" y="2780928"/>
            <a:ext cx="8755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 smtClean="0">
                <a:solidFill>
                  <a:srgbClr val="00B050"/>
                </a:solidFill>
              </a:rPr>
              <a:t>х</a:t>
            </a:r>
            <a:r>
              <a:rPr lang="ru-RU" sz="2800" b="1" dirty="0" smtClean="0">
                <a:solidFill>
                  <a:srgbClr val="00B050"/>
                </a:solidFill>
              </a:rPr>
              <a:t> + 3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3105835"/>
            <a:ext cx="45365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NK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см,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тогда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MN =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+ 3)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9552" y="4077072"/>
            <a:ext cx="58326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MN + NK = MK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+3)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+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=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15,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12,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= 6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(см) –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NK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+ 3 = 9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(см) –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NK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см,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см.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Gabriola" pitchFamily="82" charset="0"/>
              </a:rPr>
              <a:t>Задачи.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2708920"/>
            <a:ext cx="8754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abriola" pitchFamily="82" charset="0"/>
              </a:rPr>
              <a:t>1. Точка К принадлежит отрезку </a:t>
            </a:r>
            <a:r>
              <a:rPr lang="en-US" sz="3200" b="1" dirty="0" smtClean="0">
                <a:latin typeface="Gabriola" pitchFamily="82" charset="0"/>
              </a:rPr>
              <a:t>DE</a:t>
            </a:r>
            <a:r>
              <a:rPr lang="ru-RU" sz="3200" b="1" dirty="0" smtClean="0">
                <a:latin typeface="Gabriola" pitchFamily="82" charset="0"/>
              </a:rPr>
              <a:t>, равному 36 см. Найдите длины отрезков </a:t>
            </a:r>
            <a:r>
              <a:rPr lang="en-US" sz="3200" b="1" dirty="0" smtClean="0">
                <a:latin typeface="Gabriola" pitchFamily="82" charset="0"/>
              </a:rPr>
              <a:t>DK </a:t>
            </a:r>
            <a:r>
              <a:rPr lang="ru-RU" sz="3200" b="1" dirty="0" smtClean="0">
                <a:latin typeface="Gabriola" pitchFamily="82" charset="0"/>
              </a:rPr>
              <a:t>и</a:t>
            </a:r>
            <a:r>
              <a:rPr lang="en-US" sz="3200" b="1" dirty="0" smtClean="0">
                <a:latin typeface="Gabriola" pitchFamily="82" charset="0"/>
              </a:rPr>
              <a:t> EK</a:t>
            </a:r>
            <a:r>
              <a:rPr lang="ru-RU" sz="3200" b="1" dirty="0" smtClean="0">
                <a:latin typeface="Gabriola" pitchFamily="82" charset="0"/>
              </a:rPr>
              <a:t>, если отрезок</a:t>
            </a:r>
            <a:r>
              <a:rPr lang="en-US" sz="3200" b="1" dirty="0" smtClean="0">
                <a:latin typeface="Gabriola" pitchFamily="82" charset="0"/>
              </a:rPr>
              <a:t> DK</a:t>
            </a:r>
            <a:r>
              <a:rPr lang="ru-RU" sz="3200" b="1" dirty="0" smtClean="0">
                <a:latin typeface="Gabriola" pitchFamily="82" charset="0"/>
              </a:rPr>
              <a:t>:</a:t>
            </a:r>
          </a:p>
          <a:p>
            <a:r>
              <a:rPr lang="ru-RU" sz="3200" b="1" dirty="0" smtClean="0">
                <a:latin typeface="Gabriola" pitchFamily="82" charset="0"/>
              </a:rPr>
              <a:t>а</a:t>
            </a:r>
            <a:r>
              <a:rPr lang="ru-RU" sz="3200" b="1" dirty="0" smtClean="0">
                <a:latin typeface="Gabriola" pitchFamily="82" charset="0"/>
              </a:rPr>
              <a:t>) в 8 раз меньше отрезка ЕК;  б) в 5 раз больше отрезка ЕК.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Gabriola" pitchFamily="82" charset="0"/>
              </a:rPr>
              <a:t>Задачи.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1" y="3356992"/>
            <a:ext cx="878497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abriola" pitchFamily="82" charset="0"/>
              </a:rPr>
              <a:t>2. Точки М,К и О принадлежат одной прямой, причем точки М и К  лежат по разные стороны от точки О. Найдите длины отрезков ОМ и ОК, если МК = 48 см, а отрезок ОМ:</a:t>
            </a:r>
          </a:p>
          <a:p>
            <a:r>
              <a:rPr lang="ru-RU" sz="3200" b="1" dirty="0" smtClean="0">
                <a:latin typeface="Gabriola" pitchFamily="82" charset="0"/>
              </a:rPr>
              <a:t>а</a:t>
            </a:r>
            <a:r>
              <a:rPr lang="ru-RU" sz="3200" b="1" dirty="0" smtClean="0">
                <a:latin typeface="Gabriola" pitchFamily="82" charset="0"/>
              </a:rPr>
              <a:t>) на 12 см короче отрезка ОК;      б) на 4 см длиннее отрезка ОК.</a:t>
            </a:r>
            <a:endParaRPr lang="ru-RU" sz="3200" b="1" dirty="0"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Gabriola" pitchFamily="82" charset="0"/>
              </a:rPr>
              <a:t>Задачи.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4005064"/>
            <a:ext cx="86464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Gabriola" pitchFamily="82" charset="0"/>
              </a:rPr>
              <a:t>3. Точка А лежит на прямой ВС. Найдите длину отрезка АС, если АВ = 23 м, ВС = 9 м. Сколько решений имеет задача? </a:t>
            </a:r>
            <a:endParaRPr lang="ru-RU" sz="3600" b="1" dirty="0"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216</TotalTime>
  <Words>422</Words>
  <Application>Microsoft Office PowerPoint</Application>
  <PresentationFormat>Экран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Обычная</vt:lpstr>
      <vt:lpstr>ИЗМЕРЕНИЕ ОТРЕЗКОВ</vt:lpstr>
      <vt:lpstr>Основные сведения.</vt:lpstr>
      <vt:lpstr> Задача. </vt:lpstr>
      <vt:lpstr>а) MN в 3 раза длиннее, чем NK, а МК = 8 см. </vt:lpstr>
      <vt:lpstr>б) NK на 3 см короче, чем MN, а МК = 15 см</vt:lpstr>
      <vt:lpstr>Задачи. </vt:lpstr>
      <vt:lpstr>Задачи.</vt:lpstr>
      <vt:lpstr>Задачи.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ИЗМЕРЕНИЕ ОТРЕЗКОВ</dc:title>
  <dc:creator>Ирина Алехина</dc:creator>
  <cp:lastModifiedBy>irina_000</cp:lastModifiedBy>
  <cp:revision>23</cp:revision>
  <dcterms:created xsi:type="dcterms:W3CDTF">2017-08-07T05:05:28Z</dcterms:created>
  <dcterms:modified xsi:type="dcterms:W3CDTF">2017-08-07T09:02:02Z</dcterms:modified>
</cp:coreProperties>
</file>