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0" r:id="rId3"/>
    <p:sldId id="263" r:id="rId4"/>
    <p:sldId id="277" r:id="rId5"/>
    <p:sldId id="276" r:id="rId6"/>
    <p:sldId id="256" r:id="rId7"/>
    <p:sldId id="278" r:id="rId8"/>
    <p:sldId id="279" r:id="rId9"/>
    <p:sldId id="261" r:id="rId10"/>
    <p:sldId id="281" r:id="rId11"/>
    <p:sldId id="280" r:id="rId12"/>
    <p:sldId id="284" r:id="rId13"/>
    <p:sldId id="285" r:id="rId14"/>
    <p:sldId id="286" r:id="rId15"/>
    <p:sldId id="287" r:id="rId16"/>
    <p:sldId id="291" r:id="rId17"/>
    <p:sldId id="290" r:id="rId18"/>
    <p:sldId id="266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Admin\&#1056;&#1072;&#1073;&#1086;&#1095;&#1080;&#1081;%20&#1089;&#1090;&#1086;&#1083;\&#1076;&#1077;&#1090;&#1080;\62151199_29gif.gif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Users\1\Desktop\&#1053;&#1086;&#1074;&#1072;&#1103;%20&#1087;&#1072;&#1087;&#1082;&#1072;\&#1053;&#1086;&#1074;&#1072;&#1103;%20&#1087;&#1072;&#1087;&#1082;&#1072;%20(2)\&#1076;&#1077;&#1090;&#1080;\62150912_19.gi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900igr.net/datai/fizkultura/Zdorovesberezhenie-v-nachalnoj-shkole/0002-002-TSe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206936" cy="7101408"/>
          </a:xfrm>
          <a:prstGeom prst="rect">
            <a:avLst/>
          </a:prstGeom>
          <a:noFill/>
        </p:spPr>
      </p:pic>
      <p:pic>
        <p:nvPicPr>
          <p:cNvPr id="3" name="62151199_29gif.gif" descr="C:\Documents and Settings\Admin\Рабочий стол\дети\62151199_29gif.gif"/>
          <p:cNvPicPr>
            <a:picLocks noChangeAspect="1"/>
          </p:cNvPicPr>
          <p:nvPr/>
        </p:nvPicPr>
        <p:blipFill>
          <a:blip r:embed="rId3" r:link="rId4" cstate="screen"/>
          <a:stretch>
            <a:fillRect/>
          </a:stretch>
        </p:blipFill>
        <p:spPr>
          <a:xfrm>
            <a:off x="2123728" y="1484784"/>
            <a:ext cx="4176464" cy="44186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332656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kern="1800" dirty="0" smtClean="0">
                <a:solidFill>
                  <a:srgbClr val="00206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</a:p>
          <a:p>
            <a:pPr algn="ctr"/>
            <a:r>
              <a:rPr lang="ru-RU" sz="2800" b="1" i="1" kern="1800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«Гендерное воспитание в детском саду, что это и для чего»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5589240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Воспитатели: Кононенко И.Л.</a:t>
            </a:r>
          </a:p>
          <a:p>
            <a:pPr algn="ctr"/>
            <a:r>
              <a:rPr lang="ru-RU" b="1" i="1" dirty="0" smtClean="0"/>
              <a:t>                              Ситникова Т.Н.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6165304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Мегион,2015 г.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i/fizkultura/Zdorovesberezhenie-v-nachalnoj-shkole/0002-002-TSe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74345"/>
            <a:ext cx="820891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indent="2540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Девочки при организации прогулки</a:t>
            </a:r>
          </a:p>
          <a:p>
            <a:pPr marL="76200" marR="76200" indent="254000" algn="just" fontAlgn="t">
              <a:spcBef>
                <a:spcPts val="0"/>
              </a:spcBef>
              <a:spcAft>
                <a:spcPts val="0"/>
              </a:spcAft>
            </a:pPr>
            <a:endParaRPr lang="ru-RU" sz="2400" b="1" u="sng" dirty="0" smtClean="0">
              <a:solidFill>
                <a:srgbClr val="FF0000"/>
              </a:solidFill>
              <a:latin typeface="Constantia" pitchFamily="18" charset="0"/>
              <a:ea typeface="Times New Roman" panose="02020603050405020304" pitchFamily="18" charset="0"/>
            </a:endParaRPr>
          </a:p>
          <a:p>
            <a:pPr marL="285750" indent="-285750" fontAlgn="t">
              <a:buFontTx/>
              <a:buChar char="-"/>
            </a:pPr>
            <a:r>
              <a:rPr lang="ru-RU" sz="2400" dirty="0" smtClean="0">
                <a:latin typeface="Constantia" pitchFamily="18" charset="0"/>
              </a:rPr>
              <a:t>Любят помогать воспитателю в том, чтобы «площадка нашей группы стала самой красивой, подметают веранду и т.д.»</a:t>
            </a:r>
            <a:r>
              <a:rPr lang="ru-RU" sz="2400" b="1" i="1" dirty="0" smtClean="0">
                <a:latin typeface="Constantia" pitchFamily="18" charset="0"/>
              </a:rPr>
              <a:t>Сам результат: как стало чисто и аккуратно</a:t>
            </a:r>
            <a:r>
              <a:rPr lang="ru-RU" sz="2400" dirty="0" smtClean="0">
                <a:latin typeface="Constantia" pitchFamily="18" charset="0"/>
              </a:rPr>
              <a:t>.</a:t>
            </a:r>
          </a:p>
          <a:p>
            <a:pPr fontAlgn="t"/>
            <a:r>
              <a:rPr lang="ru-RU" sz="2400" dirty="0" smtClean="0">
                <a:latin typeface="Constantia" pitchFamily="18" charset="0"/>
              </a:rPr>
              <a:t>- Удивляют цветущие растения.</a:t>
            </a:r>
          </a:p>
          <a:p>
            <a:pPr fontAlgn="t"/>
            <a:r>
              <a:rPr lang="ru-RU" sz="2400" dirty="0" smtClean="0">
                <a:latin typeface="Constantia" pitchFamily="18" charset="0"/>
              </a:rPr>
              <a:t>- Стремятся подобрать образные сравнения.</a:t>
            </a:r>
          </a:p>
          <a:p>
            <a:pPr fontAlgn="t"/>
            <a:r>
              <a:rPr lang="ru-RU" sz="2400" dirty="0" smtClean="0">
                <a:latin typeface="Constantia" pitchFamily="18" charset="0"/>
              </a:rPr>
              <a:t>- Девочки — сбором гербария, или изготовлением куличиков и пирожков из песка или снега в рамках более ограниченного пространства — им может быть достаточно веранды или песочницы.</a:t>
            </a:r>
          </a:p>
          <a:p>
            <a:r>
              <a:rPr lang="ru-RU" sz="2400" dirty="0" smtClean="0">
                <a:latin typeface="Constantia" pitchFamily="18" charset="0"/>
              </a:rPr>
              <a:t>- Девочки «ведут себя тихо», и любят общаться на прогулке друг с другом, однако для этого им требуется, чтобы воспитатель находился в непосредственной близости и тогда им будет спокойно.</a:t>
            </a:r>
            <a:endParaRPr lang="ru-RU" sz="2400" b="1" u="sng" dirty="0" smtClean="0">
              <a:solidFill>
                <a:srgbClr val="FF0000"/>
              </a:solidFill>
              <a:latin typeface="Constantia" pitchFamily="18" charset="0"/>
              <a:ea typeface="Times New Roman" panose="02020603050405020304" pitchFamily="18" charset="0"/>
            </a:endParaRPr>
          </a:p>
          <a:p>
            <a:pPr marL="76200" marR="76200" indent="254000" algn="just" fontAlgn="t">
              <a:spcBef>
                <a:spcPts val="0"/>
              </a:spcBef>
              <a:spcAft>
                <a:spcPts val="0"/>
              </a:spcAft>
            </a:pPr>
            <a:endParaRPr lang="ru-RU" b="1" u="sng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412776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При организации питания</a:t>
            </a:r>
            <a:r>
              <a:rPr lang="ru-RU" sz="2400" b="1" i="1" dirty="0" smtClean="0">
                <a:solidFill>
                  <a:srgbClr val="FF0000"/>
                </a:solidFill>
                <a:latin typeface="Constantia" pitchFamily="18" charset="0"/>
                <a:ea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Constantia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Мальчики часто едят быстро, торопятся, поэтому надо напоминать о правилах поведения за столом.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64904"/>
            <a:ext cx="48965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При организации сна детей</a:t>
            </a:r>
          </a:p>
          <a:p>
            <a:pPr algn="ctr"/>
            <a:endParaRPr lang="ru-RU" sz="2400" i="1" dirty="0" smtClean="0">
              <a:solidFill>
                <a:srgbClr val="000000"/>
              </a:solidFill>
              <a:latin typeface="Constantia" pitchFamily="18" charset="0"/>
              <a:ea typeface="Times New Roman" panose="02020603050405020304" pitchFamily="18" charset="0"/>
            </a:endParaRPr>
          </a:p>
          <a:p>
            <a:pPr algn="just" fontAlgn="t"/>
            <a:r>
              <a:rPr lang="ru-RU" sz="2400" b="1" i="1" u="sng" dirty="0" smtClean="0">
                <a:solidFill>
                  <a:srgbClr val="7030A0"/>
                </a:solidFill>
                <a:latin typeface="Constantia" pitchFamily="18" charset="0"/>
              </a:rPr>
              <a:t>Мальчикам</a:t>
            </a:r>
            <a:r>
              <a:rPr lang="ru-RU" sz="2400" dirty="0" smtClean="0">
                <a:latin typeface="Constantia" pitchFamily="18" charset="0"/>
              </a:rPr>
              <a:t> требуется больше времени для засыпания, поскольку их нервная система перевозбуждена после насыщенной двигательной активностью прогулки.</a:t>
            </a:r>
          </a:p>
          <a:p>
            <a:pPr algn="just"/>
            <a:r>
              <a:rPr lang="ru-RU" sz="2400" dirty="0" smtClean="0">
                <a:latin typeface="Constantia" pitchFamily="18" charset="0"/>
              </a:rPr>
              <a:t>Они же, по наблюдениям педагогов, просыпаются тяжелее.</a:t>
            </a:r>
            <a:endParaRPr lang="ru-RU" sz="2400" i="1" dirty="0" smtClean="0">
              <a:solidFill>
                <a:srgbClr val="000000"/>
              </a:solidFill>
              <a:latin typeface="Constantia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3284984"/>
            <a:ext cx="3096344" cy="2749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u="sng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Девочки,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 как правило, засыпают быстрее</a:t>
            </a:r>
            <a:b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требуется больше времени на приведение себя в порядок после сна.</a:t>
            </a:r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i/fizkultura/Zdorovesberezhenie-v-nachalnoj-shkole/0002-002-TSe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G:\DCIM\129___08\IMG_20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764704"/>
            <a:ext cx="2736304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G:\DCIM\129___08\IMG_20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836712"/>
            <a:ext cx="2664296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 descr="G:\DCIM\129___08\IMG_208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3789040"/>
            <a:ext cx="2664296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7" descr="G:\DCIM\129___08\IMG_208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168" y="3717032"/>
            <a:ext cx="2808312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 descr="G:\DCIM\129___08\IMG_207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03848" y="2204864"/>
            <a:ext cx="2664296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340769"/>
            <a:ext cx="7200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nstantia" pitchFamily="18" charset="0"/>
                <a:ea typeface="Times New Roman" panose="02020603050405020304" pitchFamily="18" charset="0"/>
              </a:rPr>
              <a:t>При создании рукотворной игрушки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Мальчики</a:t>
            </a:r>
            <a:endParaRPr lang="ru-RU" sz="2400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204864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Создаю</a:t>
            </a:r>
            <a:r>
              <a:rPr lang="ru-RU" sz="2000" dirty="0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игрушки, изображающие транспорт, инструменты, предметы, необходимые для игр</a:t>
            </a:r>
            <a:endParaRPr lang="ru-RU" sz="20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6200"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изготовлении </a:t>
            </a: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игрушки используют коробки, упаковки, проволоку, бытовой и бросовый материал.</a:t>
            </a:r>
            <a:endParaRPr lang="ru-RU" sz="20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6200"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Охотно</a:t>
            </a: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осваивают мужские инструменты (молоток, отвертку и т.д.)</a:t>
            </a:r>
            <a:endParaRPr lang="ru-RU" sz="20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6200"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Стремятся</a:t>
            </a: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быстро сделать игрушку, чтобы начать игру, поэтому часто не обращают внимание на аккуратность.</a:t>
            </a:r>
            <a:endParaRPr lang="ru-RU" sz="20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6200"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</a:t>
            </a: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большое пространство для развития игры, ориентированы на расширение территории и активное перемещение. Осваивают вертикальное пространство.</a:t>
            </a:r>
            <a:endParaRPr lang="ru-RU" sz="20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Интерес вызывает </a:t>
            </a: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разработка правил. В играх присутствует соревновательное начало, нередко ссоры и конфликты.</a:t>
            </a:r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i/fizkultura/Zdorovesberezhenie-v-nachalnoj-shkole/0002-002-TSe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289679"/>
            <a:ext cx="820891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fontAlgn="t">
              <a:spcBef>
                <a:spcPts val="0"/>
              </a:spcBef>
              <a:spcAft>
                <a:spcPts val="0"/>
              </a:spcAft>
            </a:pPr>
            <a:r>
              <a:rPr lang="ru-RU" sz="2800" b="1" i="1" u="sng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Девочки:</a:t>
            </a:r>
            <a:endParaRPr lang="ru-RU" sz="2800" dirty="0" smtClean="0">
              <a:solidFill>
                <a:srgbClr val="7030A0"/>
              </a:solidFill>
              <a:latin typeface="Constantia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6200"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Создают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условия для проявления отношений, поэтому прежде всего создают действующих лиц.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 изготовлении игрушки </a:t>
            </a:r>
            <a:r>
              <a:rPr lang="ru-RU" sz="2400" b="1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предпочитают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природный материал, маленькие коробочки, ткань, ленты, тесьму, бумагу красивой расцветки. 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Любят всё мелкое и изящное.</a:t>
            </a:r>
            <a:endParaRPr lang="ru-RU" sz="2400" b="1" i="1" dirty="0" smtClean="0">
              <a:solidFill>
                <a:srgbClr val="7030A0"/>
              </a:solidFill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Используют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кусочки ткани, нитки и ленты.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6200"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Долго, терпеливо и аккуратно вою игрушку, забывая о последующей игре. мастерят с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6200"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«Обживают» и обустраивают 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небольшое пространство.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- Правило считается настолько хорошим, насколько оно удовлетворяет играющих. Терпимы к исключениям и легче мирятся с нововведениями.</a:t>
            </a:r>
            <a:b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При конфликте обращаются за помощью к воспитателю</a:t>
            </a:r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G:\DCIM\129___08\IMG_20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484784"/>
            <a:ext cx="3456384" cy="20968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G:\DCIM\130___09\IMG_21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1412776"/>
            <a:ext cx="3227851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G:\DCIM\129___08\IMG_209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7584" y="4005064"/>
            <a:ext cx="3312368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G:\DCIM\129___08\IMG_208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08104" y="4005064"/>
            <a:ext cx="3168352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i/fizkultura/Zdorovesberezhenie-v-nachalnoj-shkole/0002-002-TSe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476672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Constantia" pitchFamily="18" charset="0"/>
                <a:ea typeface="Times New Roman" panose="02020603050405020304" pitchFamily="18" charset="0"/>
              </a:rPr>
              <a:t>В сюжетно-ролевых играх</a:t>
            </a:r>
            <a:endParaRPr lang="ru-RU" sz="2800" dirty="0"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39604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76200" algn="ctr" fontAlgn="t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Мальчики</a:t>
            </a:r>
            <a:endParaRPr lang="ru-RU" sz="2400" dirty="0" smtClean="0">
              <a:solidFill>
                <a:srgbClr val="7030A0"/>
              </a:solidFill>
              <a:latin typeface="Constantia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Предпочитают игровые сюжеты, отражающие мужские черты (смелость, героизм).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Мальчики любят быть в главной роли  даже если это роль для девочек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762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Важно наличие разнообразной предметно-игровой среды.</a:t>
            </a:r>
            <a:endParaRPr lang="ru-RU" sz="2400" dirty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980728"/>
            <a:ext cx="3816424" cy="4990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algn="ctr" fontAlgn="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Девочки</a:t>
            </a:r>
          </a:p>
          <a:p>
            <a:pPr marL="76200" marR="76200" algn="just" fontAlgn="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Предпочитают игровые сюжеты, отражающие женские интересы: моду, домашние дела, обязанности женщин..</a:t>
            </a:r>
            <a:b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Необходимо оборудование (аналоги предметов взрослого мира).</a:t>
            </a:r>
            <a:endParaRPr lang="ru-RU" sz="2400" dirty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62150912_19.gif" descr="C:\Users\1\Desktop\Новая папка\Новая папка (2)\дети\62150912_19.gif"/>
          <p:cNvPicPr>
            <a:picLocks noChangeAspect="1"/>
          </p:cNvPicPr>
          <p:nvPr/>
        </p:nvPicPr>
        <p:blipFill>
          <a:blip r:embed="rId3" r:link="rId4" cstate="screen"/>
          <a:stretch>
            <a:fillRect/>
          </a:stretch>
        </p:blipFill>
        <p:spPr>
          <a:xfrm>
            <a:off x="2843808" y="4293096"/>
            <a:ext cx="2376264" cy="256490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64088" y="1124744"/>
            <a:ext cx="3528392" cy="5473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indent="254000" algn="just" fontAlgn="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Дошкольный возраст </a:t>
            </a: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тот период, в процессе которого мы должны понять ребёнка и помочь ему раскрывать те уникальные возможности, которые даны ему своим </a:t>
            </a:r>
            <a:r>
              <a:rPr lang="ru-RU" sz="2000" dirty="0" err="1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полом.Мальчика</a:t>
            </a:r>
            <a:r>
              <a:rPr lang="ru-RU" sz="20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девочку ни в коем случае нельзя воспитывать одинаково. Потому, что они по-разному смотрят и видят, слушают и слышат, по-разному говорят и молчат, чувствуют и переживают.</a:t>
            </a:r>
            <a:endParaRPr lang="ru-RU" sz="2000" dirty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772816"/>
            <a:ext cx="2376264" cy="17281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772816"/>
            <a:ext cx="2232248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149080"/>
            <a:ext cx="2376264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4221088"/>
            <a:ext cx="2232250" cy="17461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i/fizkultura/Zdorovesberezhenie-v-nachalnoj-shkole/0002-002-TSe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620688"/>
            <a:ext cx="2736304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3501008"/>
            <a:ext cx="2520280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G:\DCIM\131___10\IMG_215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1124744"/>
            <a:ext cx="2664296" cy="21328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933056"/>
            <a:ext cx="2880320" cy="21573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692696"/>
            <a:ext cx="2448272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G:\DCIM\130___09\IMG_211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156176" y="3861048"/>
            <a:ext cx="2664296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://www.edu54.ru/sites/default/files/userfiles/image/matematika_carica_nauk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96752"/>
            <a:ext cx="9144000" cy="53285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10800000" flipV="1">
            <a:off x="6300192" y="3068960"/>
            <a:ext cx="2664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Constantia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8" name="Picture 2" descr="C:\Users\ирина\Pictures\1295104657_23263589_12071200_deuxbebes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2780928"/>
            <a:ext cx="3024336" cy="31374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1484784"/>
            <a:ext cx="820891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формирование понятия </a:t>
            </a:r>
            <a:r>
              <a:rPr lang="ru-RU" sz="2400" dirty="0" err="1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гендерное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воспитание, его значение в жизни дошкольника.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 smtClean="0">
              <a:solidFill>
                <a:srgbClr val="FF0000"/>
              </a:solidFill>
              <a:latin typeface="Constantia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b="1" i="1" dirty="0" err="1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Гендер</a:t>
            </a:r>
            <a:r>
              <a:rPr lang="ru-RU" sz="2400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(от англ. </a:t>
            </a:r>
            <a:r>
              <a:rPr lang="ru-RU" sz="2400" dirty="0" err="1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gender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 – род, пол) – социально-биологическая характеристика, с помощью которой люди дают определение «мужчина» и «женщина». 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Гендерный подход</a:t>
            </a:r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  <a:ea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– это учет социально-биологической характеристики пола в воспитательно-образовательном процесс, т. е, в основе гендерного подхода лежит дифференциация по признаку пола.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fizkultura/Zdorovesberezhenie-v-nachalnoj-shkole/0002-002-TSe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206936" cy="71014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404664"/>
            <a:ext cx="73448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У девочек раньше</a:t>
            </a:r>
            <a:r>
              <a:rPr lang="ru-RU" sz="28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чем у мальчиков, формируются области левого полушария, ответственные за речь, рационально-логическое мышление. 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</a:br>
            <a:endParaRPr lang="ru-RU" sz="2800" dirty="0" smtClean="0">
              <a:solidFill>
                <a:srgbClr val="000000"/>
              </a:solidFill>
              <a:latin typeface="Constantia" pitchFamily="18" charset="0"/>
              <a:ea typeface="Times New Roman" panose="02020603050405020304" pitchFamily="18" charset="0"/>
            </a:endParaRPr>
          </a:p>
          <a:p>
            <a:pPr algn="just"/>
            <a:endParaRPr lang="ru-RU" sz="2800" b="1" i="1" dirty="0" smtClean="0">
              <a:solidFill>
                <a:srgbClr val="000000"/>
              </a:solidFill>
              <a:latin typeface="Constantia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У мальчиков</a:t>
            </a:r>
            <a:r>
              <a:rPr lang="ru-RU" sz="2800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</a:rPr>
              <a:t>логическое левое полушарие медленнее развивается и как бы немножечко отстает. Вследствие этого, у мальчиков до определенного возраста доминирует образно-чувственная сфера. </a:t>
            </a:r>
            <a:endParaRPr lang="ru-RU" sz="2400" dirty="0">
              <a:latin typeface="Constantia" pitchFamily="18" charset="0"/>
            </a:endParaRPr>
          </a:p>
        </p:txBody>
      </p:sp>
      <p:pic>
        <p:nvPicPr>
          <p:cNvPr id="5" name="Рисунок 4" descr="C:\Users\ирина\Pictures\1302675668_7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4941168"/>
            <a:ext cx="187220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://korkinodetsad.ru/i/img/295bc3faaaf4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700808"/>
            <a:ext cx="1728192" cy="165883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305342"/>
            <a:ext cx="849694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indent="254000" algn="ctr" fontAlgn="t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Различия в умственной деятельности девочек и мальчиков</a:t>
            </a:r>
            <a:endParaRPr lang="ru-RU" sz="2800" b="1" dirty="0" smtClean="0">
              <a:latin typeface="Constantia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6200" marR="76200" indent="2540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800" b="1" i="1" u="sng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Девочки:</a:t>
            </a:r>
            <a:endParaRPr lang="ru-RU" sz="2800" b="1" u="sng" dirty="0" smtClean="0">
              <a:solidFill>
                <a:srgbClr val="7030A0"/>
              </a:solidFill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быстрее схватывают новый материал;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легче усваивают алгоритмы и правила;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любят задания на повторение;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воспринимают все более детализировано.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 обучаются последовательно — “от простого к сложному”;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новую информацию анализируют с помощью левого полушария.</a:t>
            </a:r>
            <a:endParaRPr lang="ru-RU" sz="2400" dirty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mama-pomogi.ru/wordpress/wp-content/uploads/2013/08/423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1700808"/>
            <a:ext cx="129614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i/fizkultura/Zdorovesberezhenie-v-nachalnoj-shkole/0002-002-TSe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206936" cy="7101408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476672"/>
            <a:ext cx="3384376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G:\DCIM\132___11\IMG_22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3645024"/>
            <a:ext cx="3312368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 descr="G:\DCIM\129___08\IMG_20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548680"/>
            <a:ext cx="3528392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G:\DCIM\129___08\IMG_209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3568" y="3429000"/>
            <a:ext cx="3384376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484784"/>
            <a:ext cx="75608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indent="254000" algn="just" fontAlgn="t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Мальчики:</a:t>
            </a:r>
            <a:endParaRPr lang="ru-RU" sz="2800" b="1" i="1" dirty="0" smtClean="0">
              <a:solidFill>
                <a:srgbClr val="7030A0"/>
              </a:solidFill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труднее выполняют сложные (многоэтапные) поручения взрослых;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 важно понять смысл задания и труднее воспринимать объяснения «от простого к сложному»;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 выполняют задания на сообразительность;</a:t>
            </a:r>
            <a:endParaRPr lang="ru-RU" sz="2400" dirty="0" smtClean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терпят однообразия.</a:t>
            </a:r>
            <a:endParaRPr lang="ru-RU" sz="2400" dirty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://mama-pomogi.ru/wordpress/wp-content/uploads/2013/08/423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4077072"/>
            <a:ext cx="1457325" cy="233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484784"/>
            <a:ext cx="2880320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G:\DCIM\129___08\IMG_20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1412776"/>
            <a:ext cx="2592288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G:\DCIM\130___09\IMG_21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91880" y="2636912"/>
            <a:ext cx="2520280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G:\DCIM\129___08\IMG_209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4077072"/>
            <a:ext cx="2880320" cy="2204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 descr="G:\DCIM\129___08\IMG_204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28184" y="4077072"/>
            <a:ext cx="2664296" cy="21328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196753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Гендерные</a:t>
            </a:r>
            <a:r>
              <a:rPr lang="ru-RU" sz="2400" b="1" i="1" dirty="0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особенности детей дошкольного возраста»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44824"/>
            <a:ext cx="87849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solidFill>
                  <a:srgbClr val="7030A0"/>
                </a:solidFill>
                <a:latin typeface="Constantia" pitchFamily="18" charset="0"/>
                <a:ea typeface="Times New Roman" panose="02020603050405020304" pitchFamily="18" charset="0"/>
              </a:rPr>
              <a:t>Мальчики при организации прогулки</a:t>
            </a:r>
          </a:p>
          <a:p>
            <a:endParaRPr lang="ru-RU" sz="2000" i="1" dirty="0" smtClean="0">
              <a:solidFill>
                <a:srgbClr val="000000"/>
              </a:solidFill>
              <a:latin typeface="Constantia" pitchFamily="18" charset="0"/>
            </a:endParaRPr>
          </a:p>
          <a:p>
            <a:pPr marL="285750" indent="-285750" algn="just" fontAlgn="t">
              <a:buFontTx/>
              <a:buChar char="-"/>
            </a:pPr>
            <a:r>
              <a:rPr lang="ru-RU" sz="2000" dirty="0" smtClean="0">
                <a:latin typeface="Constantia" pitchFamily="18" charset="0"/>
              </a:rPr>
              <a:t>Требуют какой-нибудь идеи, позволяющей выплеснуть накопившуюся двигательную активность и реализовать свою потребность в конкуренции и соперничестве</a:t>
            </a:r>
          </a:p>
          <a:p>
            <a:pPr marL="285750" indent="-285750" algn="just" fontAlgn="t">
              <a:buFontTx/>
              <a:buChar char="-"/>
            </a:pPr>
            <a:r>
              <a:rPr lang="ru-RU" sz="2000" dirty="0" smtClean="0">
                <a:latin typeface="Constantia" pitchFamily="18" charset="0"/>
              </a:rPr>
              <a:t>Их увлекает сам процесс работы с инструментами ( позволив им проявить свою «мужскую силу»(например, поработать граблями).</a:t>
            </a:r>
          </a:p>
          <a:p>
            <a:pPr marL="285750" indent="-285750" algn="just" fontAlgn="t">
              <a:buFontTx/>
              <a:buChar char="-"/>
            </a:pPr>
            <a:r>
              <a:rPr lang="ru-RU" sz="2000" dirty="0" smtClean="0">
                <a:latin typeface="Constantia" pitchFamily="18" charset="0"/>
              </a:rPr>
              <a:t>Интересует наблюдение за насекомыми. Стремятся сделать при этом логические выводы</a:t>
            </a:r>
          </a:p>
          <a:p>
            <a:pPr algn="just" fontAlgn="t"/>
            <a:r>
              <a:rPr lang="ru-RU" sz="2000" dirty="0" smtClean="0">
                <a:latin typeface="Constantia" pitchFamily="18" charset="0"/>
              </a:rPr>
              <a:t>- Занимают себя строительством или подвижными играми, устраивают «автогонки», осваивая  большие территории- все пространство игровой площадки, часто — участка детского сада;</a:t>
            </a:r>
            <a:r>
              <a:rPr lang="ru-RU" sz="2000" b="1" dirty="0" smtClean="0">
                <a:latin typeface="Constantia" pitchFamily="18" charset="0"/>
              </a:rPr>
              <a:t>                                                                        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 smtClean="0">
                <a:latin typeface="Constantia" pitchFamily="18" charset="0"/>
              </a:rPr>
              <a:t>- Мальчики бегают  много. Поэтому  с ними нужно повторять правила безопасности, учить прогнозировать свое поведение и ситуацию.</a:t>
            </a:r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fizkultura/Zdorovesberezhenie-v-nachalnoj-shkole/0002-002-TSe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404664"/>
            <a:ext cx="457200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indent="254000" algn="ctr" fontAlgn="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ru-RU" b="1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G:\DCIM\129___08\IMG_20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980728"/>
            <a:ext cx="3312368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 descr="G:\DCIM\129___08\IMG_20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1052736"/>
            <a:ext cx="3312368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4" descr="G:\DCIM\129___08\IMG_20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560" y="3933056"/>
            <a:ext cx="3456384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5" descr="G:\DCIM\129___08\IMG_206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064" y="3933056"/>
            <a:ext cx="3312368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674</Words>
  <Application>Microsoft Office PowerPoint</Application>
  <PresentationFormat>Экран (4:3)</PresentationFormat>
  <Paragraphs>70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18</cp:revision>
  <dcterms:created xsi:type="dcterms:W3CDTF">2015-11-15T08:14:21Z</dcterms:created>
  <dcterms:modified xsi:type="dcterms:W3CDTF">2017-01-13T14:53:21Z</dcterms:modified>
</cp:coreProperties>
</file>