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tags/tag5.xml" ContentType="application/vnd.openxmlformats-officedocument.presentationml.tags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6"/>
  </p:notesMasterIdLst>
  <p:sldIdLst>
    <p:sldId id="283" r:id="rId2"/>
    <p:sldId id="349" r:id="rId3"/>
    <p:sldId id="361" r:id="rId4"/>
    <p:sldId id="359" r:id="rId5"/>
    <p:sldId id="360" r:id="rId6"/>
    <p:sldId id="325" r:id="rId7"/>
    <p:sldId id="366" r:id="rId8"/>
    <p:sldId id="365" r:id="rId9"/>
    <p:sldId id="369" r:id="rId10"/>
    <p:sldId id="371" r:id="rId11"/>
    <p:sldId id="367" r:id="rId12"/>
    <p:sldId id="374" r:id="rId13"/>
    <p:sldId id="375" r:id="rId14"/>
    <p:sldId id="376" r:id="rId15"/>
    <p:sldId id="414" r:id="rId16"/>
    <p:sldId id="406" r:id="rId17"/>
    <p:sldId id="377" r:id="rId18"/>
    <p:sldId id="404" r:id="rId19"/>
    <p:sldId id="380" r:id="rId20"/>
    <p:sldId id="412" r:id="rId21"/>
    <p:sldId id="413" r:id="rId22"/>
    <p:sldId id="402" r:id="rId23"/>
    <p:sldId id="401" r:id="rId24"/>
    <p:sldId id="379" r:id="rId25"/>
    <p:sldId id="333" r:id="rId26"/>
    <p:sldId id="381" r:id="rId27"/>
    <p:sldId id="385" r:id="rId28"/>
    <p:sldId id="383" r:id="rId29"/>
    <p:sldId id="386" r:id="rId30"/>
    <p:sldId id="389" r:id="rId31"/>
    <p:sldId id="351" r:id="rId32"/>
    <p:sldId id="417" r:id="rId33"/>
    <p:sldId id="390" r:id="rId34"/>
    <p:sldId id="392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  <a:srgbClr val="00CC00"/>
    <a:srgbClr val="FF3300"/>
    <a:srgbClr val="FF6600"/>
    <a:srgbClr val="FFFFCC"/>
    <a:srgbClr val="66FF99"/>
    <a:srgbClr val="33CC33"/>
    <a:srgbClr val="000099"/>
    <a:srgbClr val="003399"/>
    <a:srgbClr val="66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4713" autoAdjust="0"/>
  </p:normalViewPr>
  <p:slideViewPr>
    <p:cSldViewPr>
      <p:cViewPr varScale="1">
        <p:scale>
          <a:sx n="126" d="100"/>
          <a:sy n="126" d="100"/>
        </p:scale>
        <p:origin x="-2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F5FB4D-4E1F-49BE-91A1-E7D46C58C6D3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10B0308-DC96-4AC1-AB5D-7109A1CAF4AD}">
      <dgm:prSet phldrT="[Текст]" custT="1"/>
      <dgm:spPr/>
      <dgm:t>
        <a:bodyPr/>
        <a:lstStyle/>
        <a:p>
          <a:pPr algn="l">
            <a:lnSpc>
              <a:spcPct val="100000"/>
            </a:lnSpc>
          </a:pPr>
          <a:r>
            <a:rPr lang="ru-RU" sz="3200" b="1" u="none" dirty="0" smtClean="0">
              <a:latin typeface="Bookman Old Style" pitchFamily="18" charset="0"/>
            </a:rPr>
            <a:t>  </a:t>
          </a:r>
          <a:r>
            <a:rPr lang="ru-RU" sz="3600" b="1" u="none" dirty="0" smtClean="0">
              <a:latin typeface="Bookman Old Style" pitchFamily="18" charset="0"/>
            </a:rPr>
            <a:t>1</a:t>
          </a:r>
          <a:r>
            <a:rPr lang="ru-RU" sz="2800" b="1" u="none" dirty="0" smtClean="0">
              <a:latin typeface="Bookman Old Style" pitchFamily="18" charset="0"/>
            </a:rPr>
            <a:t>. </a:t>
          </a:r>
          <a:r>
            <a:rPr lang="ru-RU" sz="3600" b="1" u="none" dirty="0" smtClean="0">
              <a:latin typeface="Bookman Old Style" pitchFamily="18" charset="0"/>
            </a:rPr>
            <a:t>У</a:t>
          </a:r>
          <a:r>
            <a:rPr lang="ru-RU" sz="3600" b="1" dirty="0" smtClean="0">
              <a:latin typeface="Bookman Old Style" pitchFamily="18" charset="0"/>
            </a:rPr>
            <a:t>читывая   особенность  зрительного восприятия детей, не следует  перегружать   сцену декорациями; </a:t>
          </a:r>
          <a:endParaRPr lang="ru-RU" sz="3600" b="1" u="none" dirty="0">
            <a:latin typeface="Bookman Old Style" pitchFamily="18" charset="0"/>
          </a:endParaRPr>
        </a:p>
      </dgm:t>
    </dgm:pt>
    <dgm:pt modelId="{DCC98B4F-CE46-4DE8-9BCB-148078B1FE8B}" type="parTrans" cxnId="{38CA0208-EFE8-4A3D-8ACF-E281BB490A48}">
      <dgm:prSet/>
      <dgm:spPr/>
      <dgm:t>
        <a:bodyPr/>
        <a:lstStyle/>
        <a:p>
          <a:endParaRPr lang="ru-RU"/>
        </a:p>
      </dgm:t>
    </dgm:pt>
    <dgm:pt modelId="{87C6FAF4-26EE-4DF5-9D0E-D5AE69F760E1}" type="sibTrans" cxnId="{38CA0208-EFE8-4A3D-8ACF-E281BB490A48}">
      <dgm:prSet/>
      <dgm:spPr/>
      <dgm:t>
        <a:bodyPr/>
        <a:lstStyle/>
        <a:p>
          <a:endParaRPr lang="ru-RU"/>
        </a:p>
      </dgm:t>
    </dgm:pt>
    <dgm:pt modelId="{DB0E8803-780A-4C88-9D00-299B49F0897E}" type="pres">
      <dgm:prSet presAssocID="{35F5FB4D-4E1F-49BE-91A1-E7D46C58C6D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D04EA2B-6199-4737-B01A-1EF30ADB7822}" type="pres">
      <dgm:prSet presAssocID="{710B0308-DC96-4AC1-AB5D-7109A1CAF4AD}" presName="parentLin" presStyleCnt="0"/>
      <dgm:spPr/>
    </dgm:pt>
    <dgm:pt modelId="{B1426F2A-DE90-4CD7-86D6-0E764A4166AF}" type="pres">
      <dgm:prSet presAssocID="{710B0308-DC96-4AC1-AB5D-7109A1CAF4AD}" presName="parentLeftMargin" presStyleLbl="node1" presStyleIdx="0" presStyleCnt="1"/>
      <dgm:spPr/>
      <dgm:t>
        <a:bodyPr/>
        <a:lstStyle/>
        <a:p>
          <a:endParaRPr lang="ru-RU"/>
        </a:p>
      </dgm:t>
    </dgm:pt>
    <dgm:pt modelId="{C2D311D0-0A89-4478-9975-712517400773}" type="pres">
      <dgm:prSet presAssocID="{710B0308-DC96-4AC1-AB5D-7109A1CAF4AD}" presName="parentText" presStyleLbl="node1" presStyleIdx="0" presStyleCnt="1" custScaleX="144837" custScaleY="457335" custLinFactNeighborX="-41406" custLinFactNeighborY="2725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E6DDB0-B78F-4B27-A955-3DFF02843496}" type="pres">
      <dgm:prSet presAssocID="{710B0308-DC96-4AC1-AB5D-7109A1CAF4AD}" presName="negativeSpace" presStyleCnt="0"/>
      <dgm:spPr/>
    </dgm:pt>
    <dgm:pt modelId="{BF3B0E5B-A514-48C8-ACEF-6D0355E8A14A}" type="pres">
      <dgm:prSet presAssocID="{710B0308-DC96-4AC1-AB5D-7109A1CAF4AD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38CA0208-EFE8-4A3D-8ACF-E281BB490A48}" srcId="{35F5FB4D-4E1F-49BE-91A1-E7D46C58C6D3}" destId="{710B0308-DC96-4AC1-AB5D-7109A1CAF4AD}" srcOrd="0" destOrd="0" parTransId="{DCC98B4F-CE46-4DE8-9BCB-148078B1FE8B}" sibTransId="{87C6FAF4-26EE-4DF5-9D0E-D5AE69F760E1}"/>
    <dgm:cxn modelId="{E85F8BC1-3B36-496B-ACC3-74DAD589FB08}" type="presOf" srcId="{710B0308-DC96-4AC1-AB5D-7109A1CAF4AD}" destId="{B1426F2A-DE90-4CD7-86D6-0E764A4166AF}" srcOrd="0" destOrd="0" presId="urn:microsoft.com/office/officeart/2005/8/layout/list1"/>
    <dgm:cxn modelId="{37FDD4C5-A777-494D-970F-FD0252853FC5}" type="presOf" srcId="{35F5FB4D-4E1F-49BE-91A1-E7D46C58C6D3}" destId="{DB0E8803-780A-4C88-9D00-299B49F0897E}" srcOrd="0" destOrd="0" presId="urn:microsoft.com/office/officeart/2005/8/layout/list1"/>
    <dgm:cxn modelId="{E8D63BFA-2721-477A-84CF-D05F0F967EB0}" type="presOf" srcId="{710B0308-DC96-4AC1-AB5D-7109A1CAF4AD}" destId="{C2D311D0-0A89-4478-9975-712517400773}" srcOrd="1" destOrd="0" presId="urn:microsoft.com/office/officeart/2005/8/layout/list1"/>
    <dgm:cxn modelId="{47350518-D50E-4DD0-939B-18DBA5B2C46E}" type="presParOf" srcId="{DB0E8803-780A-4C88-9D00-299B49F0897E}" destId="{9D04EA2B-6199-4737-B01A-1EF30ADB7822}" srcOrd="0" destOrd="0" presId="urn:microsoft.com/office/officeart/2005/8/layout/list1"/>
    <dgm:cxn modelId="{C3C5B7D4-67D0-4A5E-BCFC-5C1ADE7D5499}" type="presParOf" srcId="{9D04EA2B-6199-4737-B01A-1EF30ADB7822}" destId="{B1426F2A-DE90-4CD7-86D6-0E764A4166AF}" srcOrd="0" destOrd="0" presId="urn:microsoft.com/office/officeart/2005/8/layout/list1"/>
    <dgm:cxn modelId="{79AFF826-84FD-49F0-A92D-487C2E01E6A7}" type="presParOf" srcId="{9D04EA2B-6199-4737-B01A-1EF30ADB7822}" destId="{C2D311D0-0A89-4478-9975-712517400773}" srcOrd="1" destOrd="0" presId="urn:microsoft.com/office/officeart/2005/8/layout/list1"/>
    <dgm:cxn modelId="{6A4FD7B8-F933-45F9-A72C-99C7ADA0CA95}" type="presParOf" srcId="{DB0E8803-780A-4C88-9D00-299B49F0897E}" destId="{C8E6DDB0-B78F-4B27-A955-3DFF02843496}" srcOrd="1" destOrd="0" presId="urn:microsoft.com/office/officeart/2005/8/layout/list1"/>
    <dgm:cxn modelId="{43C62772-ABB1-4B5B-A0C5-F1E1175D7440}" type="presParOf" srcId="{DB0E8803-780A-4C88-9D00-299B49F0897E}" destId="{BF3B0E5B-A514-48C8-ACEF-6D0355E8A14A}" srcOrd="2" destOrd="0" presId="urn:microsoft.com/office/officeart/2005/8/layout/list1"/>
  </dgm:cxnLst>
  <dgm:bg>
    <a:solidFill>
      <a:schemeClr val="accent5">
        <a:lumMod val="75000"/>
      </a:schemeClr>
    </a:soli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5F5FB4D-4E1F-49BE-91A1-E7D46C58C6D3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B0E8803-780A-4C88-9D00-299B49F0897E}" type="pres">
      <dgm:prSet presAssocID="{35F5FB4D-4E1F-49BE-91A1-E7D46C58C6D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06F6146A-5952-4794-8FEB-BF327D71693E}" type="presOf" srcId="{35F5FB4D-4E1F-49BE-91A1-E7D46C58C6D3}" destId="{DB0E8803-780A-4C88-9D00-299B49F0897E}" srcOrd="0" destOrd="0" presId="urn:microsoft.com/office/officeart/2005/8/layout/list1"/>
  </dgm:cxnLst>
  <dgm:bg>
    <a:solidFill>
      <a:schemeClr val="accent5">
        <a:lumMod val="75000"/>
      </a:schemeClr>
    </a:soli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5F5FB4D-4E1F-49BE-91A1-E7D46C58C6D3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B0E8803-780A-4C88-9D00-299B49F0897E}" type="pres">
      <dgm:prSet presAssocID="{35F5FB4D-4E1F-49BE-91A1-E7D46C58C6D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C0B963EB-317B-48F6-BA8D-48DC09FD63E7}" type="presOf" srcId="{35F5FB4D-4E1F-49BE-91A1-E7D46C58C6D3}" destId="{DB0E8803-780A-4C88-9D00-299B49F0897E}" srcOrd="0" destOrd="0" presId="urn:microsoft.com/office/officeart/2005/8/layout/list1"/>
  </dgm:cxnLst>
  <dgm:bg>
    <a:solidFill>
      <a:schemeClr val="accent5">
        <a:lumMod val="75000"/>
      </a:schemeClr>
    </a:soli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5F5FB4D-4E1F-49BE-91A1-E7D46C58C6D3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B0E8803-780A-4C88-9D00-299B49F0897E}" type="pres">
      <dgm:prSet presAssocID="{35F5FB4D-4E1F-49BE-91A1-E7D46C58C6D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1EA4B522-7B2D-4B4A-8625-43C14AE3123D}" type="presOf" srcId="{35F5FB4D-4E1F-49BE-91A1-E7D46C58C6D3}" destId="{DB0E8803-780A-4C88-9D00-299B49F0897E}" srcOrd="0" destOrd="0" presId="urn:microsoft.com/office/officeart/2005/8/layout/list1"/>
  </dgm:cxnLst>
  <dgm:bg>
    <a:solidFill>
      <a:schemeClr val="accent5">
        <a:lumMod val="75000"/>
      </a:schemeClr>
    </a:soli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5F5FB4D-4E1F-49BE-91A1-E7D46C58C6D3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B0E8803-780A-4C88-9D00-299B49F0897E}" type="pres">
      <dgm:prSet presAssocID="{35F5FB4D-4E1F-49BE-91A1-E7D46C58C6D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C8E00A96-4E0A-494C-B2EE-1B8C3823E065}" type="presOf" srcId="{35F5FB4D-4E1F-49BE-91A1-E7D46C58C6D3}" destId="{DB0E8803-780A-4C88-9D00-299B49F0897E}" srcOrd="0" destOrd="0" presId="urn:microsoft.com/office/officeart/2005/8/layout/list1"/>
  </dgm:cxnLst>
  <dgm:bg>
    <a:solidFill>
      <a:schemeClr val="accent5">
        <a:lumMod val="75000"/>
      </a:schemeClr>
    </a:soli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5F5FB4D-4E1F-49BE-91A1-E7D46C58C6D3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B0E8803-780A-4C88-9D00-299B49F0897E}" type="pres">
      <dgm:prSet presAssocID="{35F5FB4D-4E1F-49BE-91A1-E7D46C58C6D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14551C16-D147-4DAC-8FF8-DE165D87E785}" type="presOf" srcId="{35F5FB4D-4E1F-49BE-91A1-E7D46C58C6D3}" destId="{DB0E8803-780A-4C88-9D00-299B49F0897E}" srcOrd="0" destOrd="0" presId="urn:microsoft.com/office/officeart/2005/8/layout/list1"/>
  </dgm:cxnLst>
  <dgm:bg>
    <a:solidFill>
      <a:schemeClr val="accent5">
        <a:lumMod val="75000"/>
      </a:schemeClr>
    </a:soli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F3B0E5B-A514-48C8-ACEF-6D0355E8A14A}">
      <dsp:nvSpPr>
        <dsp:cNvPr id="0" name=""/>
        <dsp:cNvSpPr/>
      </dsp:nvSpPr>
      <dsp:spPr>
        <a:xfrm>
          <a:off x="0" y="3315111"/>
          <a:ext cx="7786742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D311D0-0A89-4478-9975-712517400773}">
      <dsp:nvSpPr>
        <dsp:cNvPr id="0" name=""/>
        <dsp:cNvSpPr/>
      </dsp:nvSpPr>
      <dsp:spPr>
        <a:xfrm>
          <a:off x="214315" y="285753"/>
          <a:ext cx="7416661" cy="36451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024" tIns="0" rIns="206024" bIns="0" numCol="1" spcCol="1270" anchor="ctr" anchorCtr="0">
          <a:noAutofit/>
        </a:bodyPr>
        <a:lstStyle/>
        <a:p>
          <a:pPr lvl="0" algn="l" defTabSz="14224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u="none" kern="1200" dirty="0" smtClean="0">
              <a:latin typeface="Bookman Old Style" pitchFamily="18" charset="0"/>
            </a:rPr>
            <a:t>  </a:t>
          </a:r>
          <a:r>
            <a:rPr lang="ru-RU" sz="3600" b="1" u="none" kern="1200" dirty="0" smtClean="0">
              <a:latin typeface="Bookman Old Style" pitchFamily="18" charset="0"/>
            </a:rPr>
            <a:t>1</a:t>
          </a:r>
          <a:r>
            <a:rPr lang="ru-RU" sz="2800" b="1" u="none" kern="1200" dirty="0" smtClean="0">
              <a:latin typeface="Bookman Old Style" pitchFamily="18" charset="0"/>
            </a:rPr>
            <a:t>. </a:t>
          </a:r>
          <a:r>
            <a:rPr lang="ru-RU" sz="3600" b="1" u="none" kern="1200" dirty="0" smtClean="0">
              <a:latin typeface="Bookman Old Style" pitchFamily="18" charset="0"/>
            </a:rPr>
            <a:t>У</a:t>
          </a:r>
          <a:r>
            <a:rPr lang="ru-RU" sz="3600" b="1" kern="1200" dirty="0" smtClean="0">
              <a:latin typeface="Bookman Old Style" pitchFamily="18" charset="0"/>
            </a:rPr>
            <a:t>читывая   особенность  зрительного восприятия детей, не следует  перегружать   сцену декорациями; </a:t>
          </a:r>
          <a:endParaRPr lang="ru-RU" sz="3600" b="1" u="none" kern="1200" dirty="0">
            <a:latin typeface="Bookman Old Style" pitchFamily="18" charset="0"/>
          </a:endParaRPr>
        </a:p>
      </dsp:txBody>
      <dsp:txXfrm>
        <a:off x="214315" y="285753"/>
        <a:ext cx="7416661" cy="364514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5AF299-D13B-4C73-8937-8BBA9CBB62F6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188FE9-0491-4116-97E8-FE60FF2CE6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79916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88FE9-0491-4116-97E8-FE60FF2CE6B7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88FE9-0491-4116-97E8-FE60FF2CE6B7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282E7-618E-4B06-A9FA-B84AF9EA2A01}" type="datetime1">
              <a:rPr lang="ru-RU" smtClean="0"/>
              <a:pPr/>
              <a:t>24.09.2017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Старший  воспитатель Никишина  Я.А.</a:t>
            </a: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6C462-F4F2-42D1-8AA4-479D7E668B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60B4C-822E-4FF1-B000-824E89AB8DF4}" type="datetime1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Старший  воспитатель Никишина  Я.А.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6C462-F4F2-42D1-8AA4-479D7E668B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1E67A-73BD-4EA8-A685-6DD9FE5FB9B5}" type="datetime1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Старший  воспитатель Никишина  Я.А.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6C462-F4F2-42D1-8AA4-479D7E668B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39A9A-CF05-4172-A795-04F00F76D055}" type="datetime1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Старший  воспитатель Никишина  Я.А.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6C462-F4F2-42D1-8AA4-479D7E668B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79A96-A69C-4A06-A72D-FEF3D01C6B77}" type="datetime1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Старший  воспитатель Никишина  Я.А.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6C462-F4F2-42D1-8AA4-479D7E668B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1B0BC-B3F9-4790-B051-24B78FE74DE8}" type="datetime1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Старший  воспитатель Никишина  Я.А.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6C462-F4F2-42D1-8AA4-479D7E668B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D0BCE-F79D-43B8-8B78-43F6FF20F002}" type="datetime1">
              <a:rPr lang="ru-RU" smtClean="0"/>
              <a:pPr/>
              <a:t>24.09.2017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Старший  воспитатель Никишина  Я.А.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6C462-F4F2-42D1-8AA4-479D7E668B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D9A2C-BAB8-4417-895F-642BB8FCF7E9}" type="datetime1">
              <a:rPr lang="ru-RU" smtClean="0"/>
              <a:pPr/>
              <a:t>24.09.2017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Старший  воспитатель Никишина  Я.А.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6C462-F4F2-42D1-8AA4-479D7E668B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A9CED-CE56-4A5E-8F4D-FCFFEFC82C05}" type="datetime1">
              <a:rPr lang="ru-RU" smtClean="0"/>
              <a:pPr/>
              <a:t>24.09.2017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Старший  воспитатель Никишина  Я.А.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6C462-F4F2-42D1-8AA4-479D7E668B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1F400-1FED-49F0-8A7A-0A3057230B58}" type="datetime1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Старший  воспитатель Никишина  Я.А.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6C462-F4F2-42D1-8AA4-479D7E668B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6DAF8-B116-4C36-8BDA-468A81C0B65E}" type="datetime1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Старший  воспитатель Никишина  Я.А.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676C462-F4F2-42D1-8AA4-479D7E668B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2350462-77A5-4CBD-9363-B120A2568282}" type="datetime1">
              <a:rPr lang="ru-RU" smtClean="0"/>
              <a:pPr/>
              <a:t>24.09.2017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ru-RU" smtClean="0"/>
              <a:t>Старший  воспитатель Никишина  Я.А.</a:t>
            </a: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676C462-F4F2-42D1-8AA4-479D7E668B2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ipe dir="d"/>
  </p:transition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857232"/>
            <a:ext cx="8229600" cy="857256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Bookman Old Style" pitchFamily="18" charset="0"/>
              </a:rPr>
              <a:t/>
            </a:r>
            <a:br>
              <a:rPr lang="ru-RU" sz="2400" dirty="0" smtClean="0">
                <a:latin typeface="Bookman Old Style" pitchFamily="18" charset="0"/>
              </a:rPr>
            </a:br>
            <a:r>
              <a:rPr lang="ru-RU" sz="2400" dirty="0" smtClean="0">
                <a:latin typeface="Bookman Old Style" pitchFamily="18" charset="0"/>
              </a:rPr>
              <a:t/>
            </a:r>
            <a:br>
              <a:rPr lang="ru-RU" sz="2400" dirty="0" smtClean="0">
                <a:latin typeface="Bookman Old Style" pitchFamily="18" charset="0"/>
              </a:rPr>
            </a:br>
            <a:r>
              <a:rPr lang="ru-RU" sz="2400" dirty="0" smtClean="0">
                <a:latin typeface="Bookman Old Style" pitchFamily="18" charset="0"/>
              </a:rPr>
              <a:t/>
            </a:r>
            <a:br>
              <a:rPr lang="ru-RU" sz="2400" dirty="0" smtClean="0">
                <a:latin typeface="Bookman Old Style" pitchFamily="18" charset="0"/>
              </a:rPr>
            </a:br>
            <a:r>
              <a:rPr lang="ru-RU" sz="2400" dirty="0" smtClean="0">
                <a:latin typeface="Bookman Old Style" pitchFamily="18" charset="0"/>
              </a:rPr>
              <a:t/>
            </a:r>
            <a:br>
              <a:rPr lang="ru-RU" sz="2400" dirty="0" smtClean="0">
                <a:latin typeface="Bookman Old Style" pitchFamily="18" charset="0"/>
              </a:rPr>
            </a:br>
            <a:r>
              <a:rPr lang="ru-RU" sz="2400" dirty="0" smtClean="0">
                <a:latin typeface="Bookman Old Style" pitchFamily="18" charset="0"/>
              </a:rPr>
              <a:t/>
            </a:r>
            <a:br>
              <a:rPr lang="ru-RU" sz="2400" dirty="0" smtClean="0">
                <a:latin typeface="Bookman Old Style" pitchFamily="18" charset="0"/>
              </a:rPr>
            </a:br>
            <a:r>
              <a:rPr lang="ru-RU" sz="2400" dirty="0" smtClean="0">
                <a:latin typeface="Bookman Old Style" pitchFamily="18" charset="0"/>
              </a:rPr>
              <a:t/>
            </a:r>
            <a:br>
              <a:rPr lang="ru-RU" sz="2400" dirty="0" smtClean="0">
                <a:latin typeface="Bookman Old Style" pitchFamily="18" charset="0"/>
              </a:rPr>
            </a:br>
            <a:r>
              <a:rPr lang="ru-RU" sz="2400" dirty="0" smtClean="0">
                <a:latin typeface="Bookman Old Style" pitchFamily="18" charset="0"/>
              </a:rPr>
              <a:t/>
            </a:r>
            <a:br>
              <a:rPr lang="ru-RU" sz="2400" dirty="0" smtClean="0">
                <a:latin typeface="Bookman Old Style" pitchFamily="18" charset="0"/>
              </a:rPr>
            </a:br>
            <a:r>
              <a:rPr lang="ru-RU" sz="2400" dirty="0" smtClean="0">
                <a:latin typeface="Bookman Old Style" pitchFamily="18" charset="0"/>
              </a:rPr>
              <a:t/>
            </a:r>
            <a:br>
              <a:rPr lang="ru-RU" sz="2400" dirty="0" smtClean="0">
                <a:latin typeface="Bookman Old Style" pitchFamily="18" charset="0"/>
              </a:rPr>
            </a:br>
            <a:r>
              <a:rPr lang="ru-RU" sz="2400" dirty="0" smtClean="0">
                <a:latin typeface="Bookman Old Style" pitchFamily="18" charset="0"/>
              </a:rPr>
              <a:t/>
            </a:r>
            <a:br>
              <a:rPr lang="ru-RU" sz="2400" dirty="0" smtClean="0">
                <a:latin typeface="Bookman Old Style" pitchFamily="18" charset="0"/>
              </a:rPr>
            </a:br>
            <a:r>
              <a:rPr lang="ru-RU" sz="2400" dirty="0" smtClean="0">
                <a:latin typeface="Bookman Old Style" pitchFamily="18" charset="0"/>
              </a:rPr>
              <a:t/>
            </a:r>
            <a:br>
              <a:rPr lang="ru-RU" sz="2400" dirty="0" smtClean="0">
                <a:latin typeface="Bookman Old Style" pitchFamily="18" charset="0"/>
              </a:rPr>
            </a:br>
            <a:r>
              <a:rPr lang="ru-RU" sz="2400" dirty="0" smtClean="0">
                <a:latin typeface="Bookman Old Style" pitchFamily="18" charset="0"/>
              </a:rPr>
              <a:t/>
            </a:r>
            <a:br>
              <a:rPr lang="ru-RU" sz="2400" dirty="0" smtClean="0">
                <a:latin typeface="Bookman Old Style" pitchFamily="18" charset="0"/>
              </a:rPr>
            </a:br>
            <a:r>
              <a:rPr lang="ru-RU" sz="2400" dirty="0" smtClean="0">
                <a:latin typeface="Bookman Old Style" pitchFamily="18" charset="0"/>
              </a:rPr>
              <a:t/>
            </a:r>
            <a:br>
              <a:rPr lang="ru-RU" sz="2400" dirty="0" smtClean="0">
                <a:latin typeface="Bookman Old Style" pitchFamily="18" charset="0"/>
              </a:rPr>
            </a:br>
            <a:r>
              <a:rPr lang="ru-RU" sz="2400" dirty="0" smtClean="0">
                <a:latin typeface="Bookman Old Style" pitchFamily="18" charset="0"/>
              </a:rPr>
              <a:t/>
            </a:r>
            <a:br>
              <a:rPr lang="ru-RU" sz="2400" dirty="0" smtClean="0">
                <a:latin typeface="Bookman Old Style" pitchFamily="18" charset="0"/>
              </a:rPr>
            </a:br>
            <a:r>
              <a:rPr lang="ru-RU" sz="2400" dirty="0" smtClean="0">
                <a:latin typeface="Bookman Old Style" pitchFamily="18" charset="0"/>
              </a:rPr>
              <a:t/>
            </a:r>
            <a:br>
              <a:rPr lang="ru-RU" sz="2400" dirty="0" smtClean="0">
                <a:latin typeface="Bookman Old Style" pitchFamily="18" charset="0"/>
              </a:rPr>
            </a:br>
            <a:r>
              <a:rPr lang="ru-RU" sz="2400" dirty="0" smtClean="0">
                <a:latin typeface="Bookman Old Style" pitchFamily="18" charset="0"/>
              </a:rPr>
              <a:t/>
            </a:r>
            <a:br>
              <a:rPr lang="ru-RU" sz="2400" dirty="0" smtClean="0">
                <a:latin typeface="Bookman Old Style" pitchFamily="18" charset="0"/>
              </a:rPr>
            </a:br>
            <a:r>
              <a:rPr lang="ru-RU" sz="2400" dirty="0" smtClean="0">
                <a:latin typeface="Bookman Old Style" pitchFamily="18" charset="0"/>
              </a:rPr>
              <a:t/>
            </a:r>
            <a:br>
              <a:rPr lang="ru-RU" sz="2400" dirty="0" smtClean="0">
                <a:latin typeface="Bookman Old Style" pitchFamily="18" charset="0"/>
              </a:rPr>
            </a:br>
            <a:r>
              <a:rPr lang="ru-RU" sz="2400" dirty="0" smtClean="0">
                <a:latin typeface="Bookman Old Style" pitchFamily="18" charset="0"/>
              </a:rPr>
              <a:t/>
            </a:r>
            <a:br>
              <a:rPr lang="ru-RU" sz="2400" dirty="0" smtClean="0">
                <a:latin typeface="Bookman Old Style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Bookman Old Style" pitchFamily="18" charset="0"/>
              </a:rPr>
              <a:t>МБДОУ г.Керчи РК </a:t>
            </a:r>
            <a:br>
              <a:rPr lang="ru-RU" sz="1800" dirty="0" smtClean="0">
                <a:solidFill>
                  <a:schemeClr val="tx1"/>
                </a:solidFill>
                <a:latin typeface="Bookman Old Style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Bookman Old Style" pitchFamily="18" charset="0"/>
              </a:rPr>
              <a:t>«Детский  сад компенсирующего вида </a:t>
            </a:r>
            <a:br>
              <a:rPr lang="ru-RU" sz="1800" dirty="0" smtClean="0">
                <a:solidFill>
                  <a:schemeClr val="tx1"/>
                </a:solidFill>
                <a:latin typeface="Bookman Old Style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Bookman Old Style" pitchFamily="18" charset="0"/>
              </a:rPr>
              <a:t>для детей с нарушениями зрения  № 46 «Солнышко»</a:t>
            </a: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26" y="1571612"/>
            <a:ext cx="8786874" cy="307183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600" dirty="0" smtClean="0"/>
              <a:t>Театрализованная деятельность детей  с  нарушениями  зрения </a:t>
            </a:r>
          </a:p>
          <a:p>
            <a:pPr algn="ctr">
              <a:buNone/>
            </a:pPr>
            <a:r>
              <a:rPr lang="ru-RU" sz="4600" dirty="0" smtClean="0"/>
              <a:t>как средство обучения и коррекции.</a:t>
            </a:r>
            <a:r>
              <a:rPr lang="ru-RU" sz="4600" b="1" dirty="0" smtClean="0"/>
              <a:t> </a:t>
            </a:r>
            <a:endParaRPr lang="ru-RU" sz="4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4929199"/>
            <a:ext cx="8286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latin typeface="Bookman Old Style" pitchFamily="18" charset="0"/>
            </a:endParaRPr>
          </a:p>
          <a:p>
            <a:pPr algn="ctr"/>
            <a:endParaRPr lang="ru-RU" b="1" dirty="0" smtClean="0">
              <a:latin typeface="Bookman Old Style" pitchFamily="18" charset="0"/>
            </a:endParaRPr>
          </a:p>
          <a:p>
            <a:pPr algn="ctr"/>
            <a:r>
              <a:rPr lang="ru-RU" dirty="0" smtClean="0">
                <a:latin typeface="Bookman Old Style" pitchFamily="18" charset="0"/>
              </a:rPr>
              <a:t>Презентация   подготовлена </a:t>
            </a:r>
          </a:p>
          <a:p>
            <a:pPr algn="ctr"/>
            <a:r>
              <a:rPr lang="ru-RU" dirty="0" smtClean="0">
                <a:latin typeface="Bookman Old Style" pitchFamily="18" charset="0"/>
              </a:rPr>
              <a:t>старшим  воспитателем  МБДОУ № 46 «Солнышко» Никишиной  Я.А.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57620" y="6072206"/>
            <a:ext cx="12858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200" dirty="0" smtClean="0">
              <a:latin typeface="Bookman Old Style" pitchFamily="18" charset="0"/>
            </a:endParaRPr>
          </a:p>
          <a:p>
            <a:pPr algn="ctr"/>
            <a:r>
              <a:rPr lang="ru-RU" sz="1200" dirty="0" smtClean="0">
                <a:latin typeface="Bookman Old Style" pitchFamily="18" charset="0"/>
              </a:rPr>
              <a:t>г.Керчь,</a:t>
            </a:r>
          </a:p>
          <a:p>
            <a:pPr algn="ctr"/>
            <a:r>
              <a:rPr lang="ru-RU" sz="1200" dirty="0" smtClean="0">
                <a:latin typeface="Bookman Old Style" pitchFamily="18" charset="0"/>
              </a:rPr>
              <a:t>2016г.</a:t>
            </a:r>
            <a:endParaRPr lang="ru-RU" sz="1200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ru-RU" smtClean="0">
                <a:solidFill>
                  <a:schemeClr val="tx1"/>
                </a:solidFill>
              </a:rPr>
              <a:t>Старший  воспитатель Никишина  Я.А.</a:t>
            </a:r>
            <a:endParaRPr lang="ru-RU">
              <a:solidFill>
                <a:schemeClr val="tx1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20701">
            <a:off x="6367592" y="3225295"/>
            <a:ext cx="2272771" cy="3140969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67585" name="Rectangle 1"/>
          <p:cNvSpPr>
            <a:spLocks noChangeArrowheads="1"/>
          </p:cNvSpPr>
          <p:nvPr/>
        </p:nvSpPr>
        <p:spPr bwMode="auto">
          <a:xfrm>
            <a:off x="357158" y="1214422"/>
            <a:ext cx="5715040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узнавать себя в зеркале, на фотографии, в видеофильме; 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Bookman Old Style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распознавать и оценивать эмоциональное состояние свое и своих товарищей; 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выражать с помощью мимики и пантомимики эмоциональные состояния: радость, гнев, удивление, испуг, огорчение; 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Bookman Old Style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эмоционального общения детей друг с другом и взрослыми. 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</a:endParaRPr>
          </a:p>
        </p:txBody>
      </p:sp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0" y="0"/>
            <a:ext cx="5643569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дошкольников формируются и развиваются  следующие 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умения и навыки: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480683">
            <a:off x="6300192" y="332656"/>
            <a:ext cx="2232249" cy="3209421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1000"/>
                                        <p:tgtEl>
                                          <p:spTgt spid="67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5" grpId="0"/>
      <p:bldP spid="6758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85720" y="428604"/>
            <a:ext cx="3429024" cy="5572163"/>
          </a:xfrm>
        </p:spPr>
        <p:txBody>
          <a:bodyPr>
            <a:noAutofit/>
          </a:bodyPr>
          <a:lstStyle/>
          <a:p>
            <a:pPr hangingPunct="0"/>
            <a:r>
              <a:rPr lang="ru-RU" sz="2800" dirty="0" smtClean="0"/>
              <a:t>Участие в </a:t>
            </a:r>
            <a:r>
              <a:rPr lang="ru-RU" sz="2800" dirty="0" err="1" smtClean="0"/>
              <a:t>инсценировании</a:t>
            </a:r>
            <a:r>
              <a:rPr lang="ru-RU" sz="2800" dirty="0" smtClean="0"/>
              <a:t>  знакомых сказок развивает умение выражать </a:t>
            </a:r>
          </a:p>
          <a:p>
            <a:r>
              <a:rPr lang="ru-RU" sz="2800" dirty="0" smtClean="0"/>
              <a:t> свои чувства и настроение в соответствии с заданной </a:t>
            </a:r>
          </a:p>
          <a:p>
            <a:r>
              <a:rPr lang="ru-RU" sz="2800" dirty="0" smtClean="0"/>
              <a:t>сказочной ситуацией</a:t>
            </a:r>
            <a:endParaRPr lang="ru-RU" sz="28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Старший  воспитатель Никишина  Я.А.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9" name="Picture 4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383379">
            <a:off x="3643306" y="285728"/>
            <a:ext cx="5119429" cy="5820444"/>
          </a:xfrm>
          <a:prstGeom prst="rect">
            <a:avLst/>
          </a:prstGeom>
          <a:noFill/>
          <a:ln w="50800" cmpd="sng">
            <a:solidFill>
              <a:srgbClr val="FF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 advTm="1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7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50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50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50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7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50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50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50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50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500174"/>
            <a:ext cx="8501122" cy="2143140"/>
          </a:xfrm>
          <a:solidFill>
            <a:srgbClr val="FFFFCC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man Old Style" pitchFamily="18" charset="0"/>
              </a:rPr>
              <a:t>Обучение детей </a:t>
            </a:r>
            <a:br>
              <a:rPr lang="ru-RU" sz="3600" b="1" dirty="0" smtClean="0">
                <a:solidFill>
                  <a:schemeClr val="tx1"/>
                </a:solidFill>
                <a:latin typeface="Bookman Old Style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Bookman Old Style" pitchFamily="18" charset="0"/>
              </a:rPr>
              <a:t>театрализованной  деятельности предполагает знакомство </a:t>
            </a:r>
            <a:br>
              <a:rPr lang="ru-RU" sz="3600" b="1" dirty="0" smtClean="0">
                <a:solidFill>
                  <a:schemeClr val="tx1"/>
                </a:solidFill>
                <a:latin typeface="Bookman Old Style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Bookman Old Style" pitchFamily="18" charset="0"/>
              </a:rPr>
              <a:t>с различными  видами  театров.</a:t>
            </a:r>
            <a:endParaRPr lang="ru-RU" sz="36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Старший  воспитатель Никишина  Я.А.</a:t>
            </a:r>
            <a:endParaRPr lang="ru-RU"/>
          </a:p>
        </p:txBody>
      </p:sp>
      <p:pic>
        <p:nvPicPr>
          <p:cNvPr id="5" name="Picture 3" descr="D:\_rezerv_\ЯНА  ИТОГИ\мне 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4500570"/>
            <a:ext cx="2857520" cy="18288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" dur="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4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40" y="285728"/>
            <a:ext cx="5614998" cy="8469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</a:t>
            </a:r>
            <a:br>
              <a:rPr lang="ru-RU" dirty="0" smtClean="0"/>
            </a:br>
            <a:r>
              <a:rPr lang="ru-RU" dirty="0" smtClean="0"/>
              <a:t>        </a:t>
            </a:r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Виды   театра.</a:t>
            </a:r>
            <a:endParaRPr lang="ru-RU" sz="4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071802" y="1071546"/>
            <a:ext cx="5614998" cy="5283379"/>
          </a:xfrm>
          <a:solidFill>
            <a:schemeClr val="accent5">
              <a:lumMod val="60000"/>
              <a:lumOff val="40000"/>
            </a:schemeClr>
          </a:solidFill>
          <a:ln w="38100">
            <a:solidFill>
              <a:schemeClr val="accent5">
                <a:lumMod val="75000"/>
              </a:schemeClr>
            </a:solidFill>
          </a:ln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ru-RU" sz="3200" b="1" dirty="0" smtClean="0">
              <a:latin typeface="Bookman Old Style" pitchFamily="18" charset="0"/>
            </a:endParaRPr>
          </a:p>
          <a:p>
            <a:pPr algn="ctr">
              <a:buNone/>
            </a:pPr>
            <a:r>
              <a:rPr lang="ru-RU" sz="3200" b="1" dirty="0" smtClean="0">
                <a:latin typeface="Bookman Old Style" pitchFamily="18" charset="0"/>
              </a:rPr>
              <a:t>Театр на </a:t>
            </a:r>
            <a:r>
              <a:rPr lang="ru-RU" sz="3200" b="1" dirty="0" err="1" smtClean="0">
                <a:latin typeface="Bookman Old Style" pitchFamily="18" charset="0"/>
              </a:rPr>
              <a:t>фланелеграфе</a:t>
            </a:r>
            <a:r>
              <a:rPr lang="ru-RU" sz="3200" b="1" dirty="0" smtClean="0">
                <a:latin typeface="Bookman Old Style" pitchFamily="18" charset="0"/>
              </a:rPr>
              <a:t>.</a:t>
            </a:r>
          </a:p>
          <a:p>
            <a:pPr>
              <a:buNone/>
            </a:pPr>
            <a:r>
              <a:rPr lang="ru-RU" sz="3200" b="1" dirty="0" smtClean="0">
                <a:latin typeface="Bookman Old Style" pitchFamily="18" charset="0"/>
              </a:rPr>
              <a:t> </a:t>
            </a:r>
          </a:p>
          <a:p>
            <a:pPr algn="ctr">
              <a:lnSpc>
                <a:spcPct val="110000"/>
              </a:lnSpc>
              <a:buNone/>
            </a:pPr>
            <a:r>
              <a:rPr lang="ru-RU" sz="3000" b="1" dirty="0" smtClean="0">
                <a:latin typeface="Bookman Old Style" pitchFamily="18" charset="0"/>
              </a:rPr>
              <a:t>   Для  этого  используется двухцветный</a:t>
            </a:r>
          </a:p>
          <a:p>
            <a:pPr algn="ctr">
              <a:lnSpc>
                <a:spcPct val="110000"/>
              </a:lnSpc>
              <a:buNone/>
            </a:pPr>
            <a:r>
              <a:rPr lang="ru-RU" sz="3000" b="1" dirty="0" smtClean="0">
                <a:latin typeface="Bookman Old Style" pitchFamily="18" charset="0"/>
              </a:rPr>
              <a:t> (темная и светлая сторона) </a:t>
            </a:r>
            <a:r>
              <a:rPr lang="ru-RU" sz="3000" b="1" dirty="0" err="1" smtClean="0">
                <a:latin typeface="Bookman Old Style" pitchFamily="18" charset="0"/>
              </a:rPr>
              <a:t>фланелеграф</a:t>
            </a:r>
            <a:r>
              <a:rPr lang="ru-RU" sz="3000" b="1" dirty="0" smtClean="0">
                <a:latin typeface="Bookman Old Style" pitchFamily="18" charset="0"/>
              </a:rPr>
              <a:t> и цветные или силуэтные фигурки. </a:t>
            </a:r>
            <a:endParaRPr lang="ru-RU" sz="3000" b="1" dirty="0">
              <a:latin typeface="Bookman Old Style" pitchFamily="18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ru-RU" smtClean="0">
                <a:solidFill>
                  <a:schemeClr val="tx1"/>
                </a:solidFill>
              </a:rPr>
              <a:t>Старший  воспитатель Никишина  Я.А.</a:t>
            </a: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Старший  воспитатель Никишина  Я.А.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143240" y="285728"/>
            <a:ext cx="5614998" cy="846980"/>
          </a:xfrm>
          <a:prstGeom prst="rect">
            <a:avLst/>
          </a:prstGeom>
        </p:spPr>
        <p:txBody>
          <a:bodyPr>
            <a:normAutofit fontScale="4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</a:t>
            </a:r>
            <a:br>
              <a:rPr kumimoji="0" lang="ru-RU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</a:t>
            </a:r>
            <a:r>
              <a:rPr kumimoji="0" lang="ru-RU" sz="8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Виды   театра.</a:t>
            </a:r>
            <a:endParaRPr kumimoji="0" lang="ru-RU" sz="8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3071802" y="1071546"/>
            <a:ext cx="5614998" cy="528337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8100">
            <a:solidFill>
              <a:schemeClr val="accent5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Теневой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    театр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.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  <a:p>
            <a:pPr marL="274320" indent="-274320" algn="ctr">
              <a:lnSpc>
                <a:spcPct val="150000"/>
              </a:lnSpc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</a:rPr>
              <a:t> </a:t>
            </a:r>
            <a:r>
              <a:rPr lang="ru-RU" sz="2800" b="1" dirty="0" smtClean="0"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Наиболее отвечает требованиям развития зрительного восприятия детей и формирования у них предметных представлений.</a:t>
            </a:r>
            <a:endParaRPr lang="ru-RU" sz="2800" b="1" dirty="0" smtClean="0">
              <a:latin typeface="Bookman Old Style" pitchFamily="18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Старший  воспитатель Никишина  Я.А.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6146" name="Picture 2" descr="F:\ФОТО 10.10.16\DSC_464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285728"/>
            <a:ext cx="5186358" cy="3472223"/>
          </a:xfrm>
          <a:prstGeom prst="rect">
            <a:avLst/>
          </a:prstGeom>
          <a:noFill/>
          <a:ln w="63500">
            <a:solidFill>
              <a:srgbClr val="3366FF"/>
            </a:solidFill>
          </a:ln>
        </p:spPr>
      </p:pic>
      <p:pic>
        <p:nvPicPr>
          <p:cNvPr id="6147" name="Picture 3" descr="F:\ФОТО 10.10.16\DSC_464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2" y="3357562"/>
            <a:ext cx="4400540" cy="2946124"/>
          </a:xfrm>
          <a:prstGeom prst="rect">
            <a:avLst/>
          </a:prstGeom>
          <a:noFill/>
          <a:ln w="63500">
            <a:solidFill>
              <a:srgbClr val="00CC00"/>
            </a:solidFill>
          </a:ln>
        </p:spPr>
      </p:pic>
    </p:spTree>
  </p:cSld>
  <p:clrMapOvr>
    <a:masterClrMapping/>
  </p:clrMapOvr>
  <p:transition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Театр  «Живых    теней»</a:t>
            </a:r>
            <a:endParaRPr lang="ru-RU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Старший  воспитатель Никишина  Я.А.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Picture 6" descr="F:\ТЕАТР\театр пед маст\c3bafb12202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14612" y="2000240"/>
            <a:ext cx="3357586" cy="4071965"/>
          </a:xfrm>
          <a:prstGeom prst="rect">
            <a:avLst/>
          </a:prstGeom>
          <a:noFill/>
          <a:ln w="50800" cmpd="tri">
            <a:solidFill>
              <a:srgbClr val="3366FF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Старший  воспитатель Никишина  Я.А.</a:t>
            </a:r>
            <a:endParaRPr lang="ru-RU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786182" y="357166"/>
            <a:ext cx="43781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3600" b="1" dirty="0" smtClean="0">
                <a:latin typeface="Bookman Old Style" pitchFamily="18" charset="0"/>
              </a:rPr>
              <a:t>   Виды   театра.</a:t>
            </a:r>
            <a:endParaRPr lang="ru-RU" sz="3600" b="1" dirty="0">
              <a:latin typeface="Bookman Old Style" pitchFamily="18" charset="0"/>
            </a:endParaRPr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3071802" y="1071546"/>
            <a:ext cx="5614998" cy="528337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8100">
            <a:solidFill>
              <a:schemeClr val="accent5">
                <a:lumMod val="75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lang="ru-RU" sz="3200" b="1" dirty="0" smtClean="0">
              <a:latin typeface="Bookman Old Style" pitchFamily="18" charset="0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3200" b="1" dirty="0" smtClean="0">
                <a:latin typeface="Bookman Old Style" pitchFamily="18" charset="0"/>
              </a:rPr>
              <a:t>Пальчиковый 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 театр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.</a:t>
            </a:r>
          </a:p>
          <a:p>
            <a:endParaRPr lang="ru-RU" sz="2800" dirty="0" smtClean="0"/>
          </a:p>
          <a:p>
            <a:r>
              <a:rPr lang="ru-RU" sz="2800" dirty="0" smtClean="0"/>
              <a:t> </a:t>
            </a:r>
          </a:p>
          <a:p>
            <a:pPr algn="ctr" hangingPunct="0">
              <a:lnSpc>
                <a:spcPct val="150000"/>
              </a:lnSpc>
            </a:pPr>
            <a:r>
              <a:rPr lang="ru-RU" sz="3000" b="1" dirty="0" smtClean="0">
                <a:latin typeface="Bookman Old Style" pitchFamily="18" charset="0"/>
              </a:rPr>
              <a:t>Эффективен для развития мелкой моторики кистей рук, формирует умение сопрягать речь с движением.</a:t>
            </a:r>
          </a:p>
          <a:p>
            <a:pPr marL="274320" indent="-274320" algn="ctr">
              <a:lnSpc>
                <a:spcPct val="150000"/>
              </a:lnSpc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</a:rPr>
              <a:t> </a:t>
            </a:r>
            <a:endParaRPr lang="ru-RU" sz="2800" b="1" dirty="0" smtClean="0">
              <a:latin typeface="Bookman Old Style" pitchFamily="18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Старший  воспитатель Никишина  Я.А.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Picture 2" descr="F:\ФОТО 10.10.16\DSC_458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420000">
            <a:off x="4222877" y="1409709"/>
            <a:ext cx="4617720" cy="3931920"/>
          </a:xfrm>
          <a:prstGeom prst="rect">
            <a:avLst/>
          </a:prstGeom>
          <a:noFill/>
          <a:ln w="63500">
            <a:solidFill>
              <a:srgbClr val="C00000"/>
            </a:solidFill>
          </a:ln>
        </p:spPr>
      </p:pic>
      <p:pic>
        <p:nvPicPr>
          <p:cNvPr id="2050" name="Picture 2" descr="F:\ФОТО 10.10.16\DSC_462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642918"/>
            <a:ext cx="3643338" cy="2643206"/>
          </a:xfrm>
          <a:prstGeom prst="rect">
            <a:avLst/>
          </a:prstGeom>
          <a:noFill/>
          <a:ln w="63500">
            <a:solidFill>
              <a:srgbClr val="FF6600"/>
            </a:solidFill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28662" y="3143248"/>
            <a:ext cx="2643206" cy="3106720"/>
          </a:xfrm>
          <a:prstGeom prst="rect">
            <a:avLst/>
          </a:prstGeom>
          <a:noFill/>
          <a:ln w="63500">
            <a:solidFill>
              <a:srgbClr val="33CC33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Старший  воспитатель Никишина  Я.А.</a:t>
            </a:r>
            <a:endParaRPr lang="ru-RU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786182" y="357166"/>
            <a:ext cx="43781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3600" b="1" dirty="0" smtClean="0">
                <a:latin typeface="Bookman Old Style" pitchFamily="18" charset="0"/>
              </a:rPr>
              <a:t>   Виды   театра.</a:t>
            </a:r>
            <a:endParaRPr lang="ru-RU" sz="3600" b="1" dirty="0">
              <a:latin typeface="Bookman Old Style" pitchFamily="18" charset="0"/>
            </a:endParaRPr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3071802" y="1071546"/>
            <a:ext cx="5614998" cy="528337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8100">
            <a:solidFill>
              <a:schemeClr val="accent5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lang="ru-RU" sz="3200" b="1" dirty="0" smtClean="0">
              <a:latin typeface="Bookman Old Style" pitchFamily="18" charset="0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4000" b="1" dirty="0" smtClean="0">
                <a:latin typeface="Bookman Old Style" pitchFamily="18" charset="0"/>
              </a:rPr>
              <a:t>Настольный </a:t>
            </a: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театр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.</a:t>
            </a:r>
          </a:p>
          <a:p>
            <a:endParaRPr lang="ru-RU" sz="4000" dirty="0" smtClean="0"/>
          </a:p>
          <a:p>
            <a:r>
              <a:rPr lang="ru-RU" sz="4000" dirty="0" smtClean="0"/>
              <a:t> </a:t>
            </a:r>
          </a:p>
          <a:p>
            <a:pPr algn="ctr" hangingPunct="0">
              <a:lnSpc>
                <a:spcPct val="150000"/>
              </a:lnSpc>
            </a:pPr>
            <a:endParaRPr lang="ru-RU" sz="3000" b="1" dirty="0" smtClean="0">
              <a:latin typeface="Bookman Old Style" pitchFamily="18" charset="0"/>
            </a:endParaRPr>
          </a:p>
          <a:p>
            <a:pPr marL="274320" indent="-274320" algn="ctr">
              <a:lnSpc>
                <a:spcPct val="150000"/>
              </a:lnSpc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</a:rPr>
              <a:t> </a:t>
            </a:r>
            <a:endParaRPr lang="ru-RU" sz="2800" b="1" dirty="0" smtClean="0">
              <a:latin typeface="Bookman Old Style" pitchFamily="18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pic>
        <p:nvPicPr>
          <p:cNvPr id="6" name="Рисунок 12" descr="http://www.maaam.ru/upload/blogs/192b21f2a2cef3d893f679cba01d5310.jpg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98697" y="3297124"/>
            <a:ext cx="3812160" cy="2839646"/>
          </a:xfrm>
          <a:prstGeom prst="rect">
            <a:avLst/>
          </a:prstGeom>
          <a:noFill/>
          <a:ln w="38100">
            <a:solidFill>
              <a:srgbClr val="3366FF"/>
            </a:solidFill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Скачать обои Занавес, сцена, портьера, красный, штора - карт…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071678"/>
            <a:ext cx="8305800" cy="3132996"/>
          </a:xfrm>
        </p:spPr>
        <p:txBody>
          <a:bodyPr>
            <a:normAutofit fontScale="90000"/>
          </a:bodyPr>
          <a:lstStyle/>
          <a:p>
            <a:r>
              <a:rPr lang="ru-RU" sz="4400" b="1" i="1" dirty="0" smtClean="0">
                <a:solidFill>
                  <a:schemeClr val="bg1"/>
                </a:solidFill>
                <a:latin typeface="Bookman Old Style" pitchFamily="18" charset="0"/>
              </a:rPr>
              <a:t>Театр -это волшебный мир.</a:t>
            </a:r>
            <a:br>
              <a:rPr lang="ru-RU" sz="4400" b="1" i="1" dirty="0" smtClean="0">
                <a:solidFill>
                  <a:schemeClr val="bg1"/>
                </a:solidFill>
                <a:latin typeface="Bookman Old Style" pitchFamily="18" charset="0"/>
              </a:rPr>
            </a:br>
            <a:r>
              <a:rPr lang="ru-RU" sz="4400" b="1" i="1" dirty="0" smtClean="0">
                <a:solidFill>
                  <a:schemeClr val="bg1"/>
                </a:solidFill>
                <a:latin typeface="Bookman Old Style" pitchFamily="18" charset="0"/>
              </a:rPr>
              <a:t>Он  даёт   уроки  красоты,</a:t>
            </a:r>
            <a:br>
              <a:rPr lang="ru-RU" sz="4400" b="1" i="1" dirty="0" smtClean="0">
                <a:solidFill>
                  <a:schemeClr val="bg1"/>
                </a:solidFill>
                <a:latin typeface="Bookman Old Style" pitchFamily="18" charset="0"/>
              </a:rPr>
            </a:br>
            <a:r>
              <a:rPr lang="ru-RU" sz="4400" b="1" i="1" dirty="0" smtClean="0">
                <a:solidFill>
                  <a:schemeClr val="bg1"/>
                </a:solidFill>
                <a:latin typeface="Bookman Old Style" pitchFamily="18" charset="0"/>
              </a:rPr>
              <a:t>морали, нравственности  и</a:t>
            </a:r>
            <a:br>
              <a:rPr lang="ru-RU" sz="4400" b="1" i="1" dirty="0" smtClean="0">
                <a:solidFill>
                  <a:schemeClr val="bg1"/>
                </a:solidFill>
                <a:latin typeface="Bookman Old Style" pitchFamily="18" charset="0"/>
              </a:rPr>
            </a:br>
            <a:r>
              <a:rPr lang="ru-RU" sz="4400" b="1" i="1" dirty="0" smtClean="0">
                <a:solidFill>
                  <a:schemeClr val="bg1"/>
                </a:solidFill>
                <a:latin typeface="Bookman Old Style" pitchFamily="18" charset="0"/>
              </a:rPr>
              <a:t>общения. </a:t>
            </a:r>
            <a:r>
              <a:rPr lang="ru-RU" sz="5400" b="1" i="1" dirty="0" smtClean="0">
                <a:latin typeface="Bookman Old Style" pitchFamily="18" charset="0"/>
              </a:rPr>
              <a:t/>
            </a:r>
            <a:br>
              <a:rPr lang="ru-RU" sz="5400" b="1" i="1" dirty="0" smtClean="0">
                <a:latin typeface="Bookman Old Style" pitchFamily="18" charset="0"/>
              </a:rPr>
            </a:b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Старший  воспитатель Никишина  Я.А.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914400" y="4572008"/>
            <a:ext cx="7943880" cy="785818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274320" marR="0" lvl="0" indent="0" algn="r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43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Б.М.Теплов</a:t>
            </a:r>
          </a:p>
          <a:p>
            <a:pPr marL="274320" marR="0" lvl="0" indent="0" algn="just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3857628"/>
            <a:ext cx="4000528" cy="2419027"/>
          </a:xfrm>
          <a:prstGeom prst="rect">
            <a:avLst/>
          </a:prstGeom>
          <a:noFill/>
          <a:ln w="63500">
            <a:solidFill>
              <a:srgbClr val="3366FF"/>
            </a:solidFill>
            <a:miter lim="800000"/>
            <a:headEnd/>
            <a:tailEnd/>
          </a:ln>
          <a:effectLst/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Старший  воспитатель Никишина  Я.А.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420000">
            <a:off x="4151438" y="838206"/>
            <a:ext cx="4617720" cy="3931920"/>
          </a:xfrm>
          <a:prstGeom prst="rect">
            <a:avLst/>
          </a:prstGeom>
          <a:noFill/>
          <a:ln w="63500">
            <a:solidFill>
              <a:srgbClr val="33CC33"/>
            </a:solidFill>
            <a:miter lim="800000"/>
            <a:headEnd/>
            <a:tailEnd/>
          </a:ln>
          <a:effectLst/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34" y="785794"/>
            <a:ext cx="3214710" cy="2286016"/>
          </a:xfrm>
          <a:prstGeom prst="rect">
            <a:avLst/>
          </a:prstGeom>
          <a:noFill/>
          <a:ln w="63500">
            <a:solidFill>
              <a:srgbClr val="C0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Старший  воспитатель Никишина  Я.А.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285728"/>
            <a:ext cx="4357718" cy="2451623"/>
          </a:xfrm>
          <a:prstGeom prst="rect">
            <a:avLst/>
          </a:prstGeom>
          <a:noFill/>
          <a:ln w="63500">
            <a:solidFill>
              <a:srgbClr val="3366FF"/>
            </a:solidFill>
            <a:miter lim="800000"/>
            <a:headEnd/>
            <a:tailEnd/>
          </a:ln>
          <a:effectLst/>
        </p:spPr>
      </p:pic>
      <p:pic>
        <p:nvPicPr>
          <p:cNvPr id="3075" name="Picture 3" descr="F:\ФОТО 10.10.16\DSC_459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2066" y="357166"/>
            <a:ext cx="3929090" cy="2801432"/>
          </a:xfrm>
          <a:prstGeom prst="rect">
            <a:avLst/>
          </a:prstGeom>
          <a:noFill/>
          <a:ln w="63500">
            <a:solidFill>
              <a:srgbClr val="C00000"/>
            </a:solidFill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00694" y="3571876"/>
            <a:ext cx="3357586" cy="2876406"/>
          </a:xfrm>
          <a:prstGeom prst="rect">
            <a:avLst/>
          </a:prstGeom>
          <a:noFill/>
          <a:ln w="63500">
            <a:solidFill>
              <a:srgbClr val="00CC00"/>
            </a:solidFill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5720" y="3286124"/>
            <a:ext cx="4730734" cy="2791224"/>
          </a:xfrm>
          <a:prstGeom prst="rect">
            <a:avLst/>
          </a:prstGeom>
          <a:noFill/>
          <a:ln w="63500">
            <a:solidFill>
              <a:srgbClr val="FF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Старший  воспитатель Никишина  Я.А.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14744" y="142852"/>
            <a:ext cx="5213354" cy="2928958"/>
          </a:xfrm>
          <a:prstGeom prst="rect">
            <a:avLst/>
          </a:prstGeom>
          <a:noFill/>
          <a:ln w="63500">
            <a:solidFill>
              <a:srgbClr val="3366FF"/>
            </a:solidFill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6248" y="3214687"/>
            <a:ext cx="4071966" cy="3000396"/>
          </a:xfrm>
          <a:prstGeom prst="rect">
            <a:avLst/>
          </a:prstGeom>
          <a:noFill/>
          <a:ln w="63500">
            <a:solidFill>
              <a:srgbClr val="FF0000"/>
            </a:solidFill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58" y="2428868"/>
            <a:ext cx="3676650" cy="3204195"/>
          </a:xfrm>
          <a:prstGeom prst="rect">
            <a:avLst/>
          </a:prstGeom>
          <a:noFill/>
          <a:ln w="63500">
            <a:solidFill>
              <a:srgbClr val="FF66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Театр   из поролоновых губок</a:t>
            </a:r>
            <a:endParaRPr lang="ru-RU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Старший  воспитатель Никишина  Я.А.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Рисунок 1" descr="Театр из поролоновых губок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42976" y="1857364"/>
            <a:ext cx="6715172" cy="4572032"/>
          </a:xfrm>
          <a:prstGeom prst="rect">
            <a:avLst/>
          </a:prstGeom>
          <a:noFill/>
          <a:ln w="50800" cmpd="tri">
            <a:solidFill>
              <a:srgbClr val="FF33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305800" cy="3929090"/>
          </a:xfrm>
        </p:spPr>
        <p:txBody>
          <a:bodyPr>
            <a:normAutofit fontScale="90000"/>
          </a:bodyPr>
          <a:lstStyle/>
          <a:p>
            <a:pPr lvl="0" hangingPunct="0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; </a:t>
            </a:r>
            <a:br>
              <a:rPr lang="ru-RU" sz="3600" dirty="0" smtClean="0"/>
            </a:br>
            <a:r>
              <a:rPr lang="ru-RU" sz="3600" dirty="0" smtClean="0"/>
              <a:t> </a:t>
            </a:r>
            <a:br>
              <a:rPr lang="ru-RU" sz="3600" dirty="0" smtClean="0"/>
            </a:br>
            <a:r>
              <a:rPr lang="ru-RU" sz="4000" dirty="0" smtClean="0">
                <a:solidFill>
                  <a:srgbClr val="0000CC"/>
                </a:solidFill>
              </a:rPr>
              <a:t/>
            </a:r>
            <a:br>
              <a:rPr lang="ru-RU" sz="4000" dirty="0" smtClean="0">
                <a:solidFill>
                  <a:srgbClr val="0000CC"/>
                </a:solidFill>
              </a:rPr>
            </a:br>
            <a:endParaRPr lang="ru-RU" sz="4000" dirty="0">
              <a:solidFill>
                <a:srgbClr val="0000CC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Старший  воспитатель Никишина  Я.А.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4429132"/>
            <a:ext cx="671517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5777" name="Rectangle 1"/>
          <p:cNvSpPr>
            <a:spLocks noChangeArrowheads="1"/>
          </p:cNvSpPr>
          <p:nvPr/>
        </p:nvSpPr>
        <p:spPr bwMode="auto">
          <a:xfrm rot="10800000" flipV="1">
            <a:off x="0" y="315009"/>
            <a:ext cx="892971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Эти виды театра незаменимы в формировании  </a:t>
            </a:r>
            <a:r>
              <a:rPr lang="ru-RU" sz="3600" b="1" dirty="0" smtClean="0"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таких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 качеств, как: любознательность,</a:t>
            </a: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активность, эмоциональная отзывчивость, умение взаимодействовать со сверстниками.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5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8"/>
          <p:cNvSpPr>
            <a:spLocks noChangeArrowheads="1"/>
          </p:cNvSpPr>
          <p:nvPr/>
        </p:nvSpPr>
        <p:spPr bwMode="gray">
          <a:xfrm>
            <a:off x="428596" y="285728"/>
            <a:ext cx="8501122" cy="1377757"/>
          </a:xfrm>
          <a:prstGeom prst="roundRect">
            <a:avLst>
              <a:gd name="adj" fmla="val 50000"/>
            </a:avLst>
          </a:prstGeom>
          <a:solidFill>
            <a:srgbClr val="FF5050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86808" cy="21431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chemeClr val="tx1"/>
                </a:solidFill>
                <a:latin typeface="Bookman Old Style" pitchFamily="18" charset="0"/>
              </a:rPr>
              <a:t/>
            </a:r>
            <a:br>
              <a:rPr lang="ru-RU" sz="3100" b="1" dirty="0" smtClean="0">
                <a:solidFill>
                  <a:schemeClr val="tx1"/>
                </a:solidFill>
                <a:latin typeface="Bookman Old Style" pitchFamily="18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Bookman Old Style" pitchFamily="18" charset="0"/>
              </a:rPr>
              <a:t/>
            </a:r>
            <a:br>
              <a:rPr lang="ru-RU" sz="3100" b="1" dirty="0" smtClean="0">
                <a:solidFill>
                  <a:schemeClr val="tx1"/>
                </a:solidFill>
                <a:latin typeface="Bookman Old Style" pitchFamily="18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Bookman Old Style" pitchFamily="18" charset="0"/>
              </a:rPr>
              <a:t/>
            </a:r>
            <a:br>
              <a:rPr lang="ru-RU" sz="3100" b="1" dirty="0" smtClean="0">
                <a:solidFill>
                  <a:schemeClr val="tx1"/>
                </a:solidFill>
                <a:latin typeface="Bookman Old Style" pitchFamily="18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Bookman Old Style" pitchFamily="18" charset="0"/>
              </a:rPr>
              <a:t/>
            </a:r>
            <a:br>
              <a:rPr lang="ru-RU" sz="3100" b="1" dirty="0" smtClean="0">
                <a:solidFill>
                  <a:schemeClr val="tx1"/>
                </a:solidFill>
                <a:latin typeface="Bookman Old Style" pitchFamily="18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Bookman Old Style" pitchFamily="18" charset="0"/>
              </a:rPr>
              <a:t/>
            </a:r>
            <a:br>
              <a:rPr lang="ru-RU" sz="3100" b="1" dirty="0" smtClean="0">
                <a:solidFill>
                  <a:schemeClr val="tx1"/>
                </a:solidFill>
                <a:latin typeface="Bookman Old Style" pitchFamily="18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Bookman Old Style" pitchFamily="18" charset="0"/>
              </a:rPr>
              <a:t>При изготовлении театральных атрибутов необходимо учитывать ряд требований: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i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928926" y="6356350"/>
            <a:ext cx="4000528" cy="365125"/>
          </a:xfrm>
        </p:spPr>
        <p:txBody>
          <a:bodyPr/>
          <a:lstStyle/>
          <a:p>
            <a:r>
              <a:rPr lang="ru-RU" sz="1600" dirty="0" smtClean="0">
                <a:solidFill>
                  <a:schemeClr val="tx1"/>
                </a:solidFill>
              </a:rPr>
              <a:t>Старший  воспитатель   Никишина  Я.А.</a:t>
            </a:r>
            <a:endParaRPr lang="ru-RU" sz="1600" dirty="0">
              <a:solidFill>
                <a:schemeClr val="tx1"/>
              </a:solidFill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928662" y="2143116"/>
          <a:ext cx="778674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atin typeface="Bookman Old Style" pitchFamily="18" charset="0"/>
              </a:rPr>
              <a:t> 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Старший  воспитатель Никишина  Я.А.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642910" y="1285860"/>
          <a:ext cx="778674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Группа 4"/>
          <p:cNvGrpSpPr/>
          <p:nvPr/>
        </p:nvGrpSpPr>
        <p:grpSpPr>
          <a:xfrm>
            <a:off x="642910" y="1714488"/>
            <a:ext cx="7416661" cy="4143404"/>
            <a:chOff x="-6445" y="-491323"/>
            <a:chExt cx="7416661" cy="2786083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-6445" y="-491322"/>
              <a:ext cx="7416661" cy="2786082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Скругленный прямоугольник 4"/>
            <p:cNvSpPr/>
            <p:nvPr/>
          </p:nvSpPr>
          <p:spPr>
            <a:xfrm>
              <a:off x="207869" y="-491323"/>
              <a:ext cx="7149919" cy="246538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6024" tIns="0" rIns="206024" bIns="0" numCol="1" spcCol="1270" anchor="ctr" anchorCtr="0">
              <a:noAutofit/>
            </a:bodyPr>
            <a:lstStyle/>
            <a:p>
              <a:pPr lvl="0" algn="l" defTabSz="14224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600" b="1" u="none" kern="1200" dirty="0">
                <a:latin typeface="Bookman Old Style" pitchFamily="18" charset="0"/>
              </a:endParaRPr>
            </a:p>
          </p:txBody>
        </p:sp>
      </p:grpSp>
      <p:sp>
        <p:nvSpPr>
          <p:cNvPr id="78850" name="Rectangle 2"/>
          <p:cNvSpPr>
            <a:spLocks noChangeArrowheads="1"/>
          </p:cNvSpPr>
          <p:nvPr/>
        </p:nvSpPr>
        <p:spPr bwMode="auto">
          <a:xfrm>
            <a:off x="1071538" y="1857364"/>
            <a:ext cx="71438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2.При показе спектаклей предпочтение целесообразно  отдавать зеленому и  светло-желтому  фону;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atin typeface="Bookman Old Style" pitchFamily="18" charset="0"/>
              </a:rPr>
              <a:t> 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Старший  воспитатель Никишина  Я.А.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642910" y="1285860"/>
          <a:ext cx="778674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Группа 4"/>
          <p:cNvGrpSpPr/>
          <p:nvPr/>
        </p:nvGrpSpPr>
        <p:grpSpPr>
          <a:xfrm>
            <a:off x="642910" y="1714488"/>
            <a:ext cx="7416661" cy="4143404"/>
            <a:chOff x="-6445" y="-491323"/>
            <a:chExt cx="7416661" cy="2786083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-6445" y="-491322"/>
              <a:ext cx="7416661" cy="2786082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Скругленный прямоугольник 4"/>
            <p:cNvSpPr/>
            <p:nvPr/>
          </p:nvSpPr>
          <p:spPr>
            <a:xfrm>
              <a:off x="207869" y="-491323"/>
              <a:ext cx="7149919" cy="246538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6024" tIns="0" rIns="206024" bIns="0" numCol="1" spcCol="1270" anchor="ctr" anchorCtr="0">
              <a:noAutofit/>
            </a:bodyPr>
            <a:lstStyle/>
            <a:p>
              <a:pPr lvl="0" algn="l" defTabSz="14224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600" b="1" u="none" kern="1200" dirty="0">
                <a:latin typeface="Bookman Old Style" pitchFamily="18" charset="0"/>
              </a:endParaRPr>
            </a:p>
          </p:txBody>
        </p:sp>
      </p:grpSp>
      <p:sp>
        <p:nvSpPr>
          <p:cNvPr id="78850" name="Rectangle 2"/>
          <p:cNvSpPr>
            <a:spLocks noChangeArrowheads="1"/>
          </p:cNvSpPr>
          <p:nvPr/>
        </p:nvSpPr>
        <p:spPr bwMode="auto">
          <a:xfrm>
            <a:off x="1071538" y="1857364"/>
            <a:ext cx="71438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3600" b="1" dirty="0" smtClean="0">
                <a:solidFill>
                  <a:schemeClr val="bg1"/>
                </a:solidFill>
                <a:latin typeface="Bookman Old Style" pitchFamily="18" charset="0"/>
                <a:cs typeface="Times New Roman" pitchFamily="18" charset="0"/>
              </a:rPr>
              <a:t>3</a:t>
            </a:r>
            <a:r>
              <a:rPr lang="ru-RU" sz="3600" dirty="0" smtClean="0"/>
              <a:t> </a:t>
            </a:r>
            <a:r>
              <a:rPr lang="ru-RU" sz="3600" b="1" dirty="0" smtClean="0">
                <a:solidFill>
                  <a:schemeClr val="bg1"/>
                </a:solidFill>
                <a:latin typeface="Bookman Old Style" pitchFamily="18" charset="0"/>
              </a:rPr>
              <a:t>Атрибуты должны быть наполнены смысловым содержанием, от этого зависит успешность его восприятия и осмысления детьми;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atin typeface="Bookman Old Style" pitchFamily="18" charset="0"/>
              </a:rPr>
              <a:t> 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Старший  воспитатель Никишина  Я.А.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642910" y="642918"/>
          <a:ext cx="7786742" cy="47069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Группа 4"/>
          <p:cNvGrpSpPr/>
          <p:nvPr/>
        </p:nvGrpSpPr>
        <p:grpSpPr>
          <a:xfrm>
            <a:off x="642910" y="857232"/>
            <a:ext cx="7416661" cy="5715040"/>
            <a:chOff x="-6445" y="-491323"/>
            <a:chExt cx="7416661" cy="3095648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-6445" y="-491322"/>
              <a:ext cx="7416661" cy="3095647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Скругленный прямоугольник 4"/>
            <p:cNvSpPr/>
            <p:nvPr/>
          </p:nvSpPr>
          <p:spPr>
            <a:xfrm>
              <a:off x="207869" y="-491323"/>
              <a:ext cx="7149919" cy="246538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6024" tIns="0" rIns="206024" bIns="0" numCol="1" spcCol="1270" anchor="ctr" anchorCtr="0">
              <a:noAutofit/>
            </a:bodyPr>
            <a:lstStyle/>
            <a:p>
              <a:pPr lvl="0" algn="l" defTabSz="14224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600" b="1" u="none" kern="1200" dirty="0">
                <a:latin typeface="Bookman Old Style" pitchFamily="18" charset="0"/>
              </a:endParaRPr>
            </a:p>
          </p:txBody>
        </p:sp>
      </p:grpSp>
      <p:sp>
        <p:nvSpPr>
          <p:cNvPr id="78850" name="Rectangle 2"/>
          <p:cNvSpPr>
            <a:spLocks noChangeArrowheads="1"/>
          </p:cNvSpPr>
          <p:nvPr/>
        </p:nvSpPr>
        <p:spPr bwMode="auto">
          <a:xfrm>
            <a:off x="1000100" y="1142985"/>
            <a:ext cx="6929486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3600" b="1" dirty="0" smtClean="0">
                <a:solidFill>
                  <a:schemeClr val="bg1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lang="ru-RU" sz="3600" dirty="0" smtClean="0"/>
              <a:t> </a:t>
            </a:r>
            <a:r>
              <a:rPr lang="ru-RU" sz="3200" b="1" dirty="0" smtClean="0">
                <a:solidFill>
                  <a:schemeClr val="bg1"/>
                </a:solidFill>
                <a:latin typeface="Bookman Old Style" pitchFamily="18" charset="0"/>
              </a:rPr>
              <a:t>Учитывать возраст детей, на которых рассчитана наглядность, а также имеющиеся у них представления, т.е. эта наглядность (театральная атрибутика) должна быть доступной пониманию детей и соответствовать их интересам</a:t>
            </a:r>
            <a:r>
              <a:rPr lang="ru-RU" sz="2800" dirty="0" smtClean="0">
                <a:solidFill>
                  <a:schemeClr val="bg1"/>
                </a:solidFill>
                <a:latin typeface="Bookman Old Style" pitchFamily="18" charset="0"/>
              </a:rPr>
              <a:t>;</a:t>
            </a:r>
            <a:r>
              <a:rPr lang="ru-RU" sz="2800" dirty="0" smtClean="0"/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atin typeface="Bookman Old Style" pitchFamily="18" charset="0"/>
              </a:rPr>
              <a:t> 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Старший  воспитатель Никишина  Я.А.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642910" y="642918"/>
          <a:ext cx="7786742" cy="47069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Группа 4"/>
          <p:cNvGrpSpPr/>
          <p:nvPr/>
        </p:nvGrpSpPr>
        <p:grpSpPr>
          <a:xfrm>
            <a:off x="642910" y="857232"/>
            <a:ext cx="7416661" cy="5715040"/>
            <a:chOff x="-6445" y="-491323"/>
            <a:chExt cx="7416661" cy="3095648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-6445" y="-491322"/>
              <a:ext cx="7416661" cy="3095647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Скругленный прямоугольник 4"/>
            <p:cNvSpPr/>
            <p:nvPr/>
          </p:nvSpPr>
          <p:spPr>
            <a:xfrm>
              <a:off x="207869" y="-491323"/>
              <a:ext cx="7149919" cy="246538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6024" tIns="0" rIns="206024" bIns="0" numCol="1" spcCol="1270" anchor="ctr" anchorCtr="0">
              <a:noAutofit/>
            </a:bodyPr>
            <a:lstStyle/>
            <a:p>
              <a:pPr lvl="0" algn="l" defTabSz="14224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600" b="1" u="none" kern="1200" dirty="0">
                <a:latin typeface="Bookman Old Style" pitchFamily="18" charset="0"/>
              </a:endParaRPr>
            </a:p>
          </p:txBody>
        </p:sp>
      </p:grpSp>
      <p:sp>
        <p:nvSpPr>
          <p:cNvPr id="78850" name="Rectangle 2"/>
          <p:cNvSpPr>
            <a:spLocks noChangeArrowheads="1"/>
          </p:cNvSpPr>
          <p:nvPr/>
        </p:nvSpPr>
        <p:spPr bwMode="auto">
          <a:xfrm>
            <a:off x="1000100" y="1142985"/>
            <a:ext cx="721523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3600" b="1" dirty="0" smtClean="0">
                <a:solidFill>
                  <a:schemeClr val="bg1"/>
                </a:solidFill>
                <a:latin typeface="Bookman Old Style" pitchFamily="18" charset="0"/>
                <a:cs typeface="Times New Roman" pitchFamily="18" charset="0"/>
              </a:rPr>
              <a:t>5.</a:t>
            </a:r>
            <a:r>
              <a:rPr lang="ru-RU" sz="2800" dirty="0" smtClean="0"/>
              <a:t> </a:t>
            </a:r>
            <a:r>
              <a:rPr lang="ru-RU" sz="3600" b="1" dirty="0" smtClean="0">
                <a:solidFill>
                  <a:schemeClr val="bg1"/>
                </a:solidFill>
                <a:latin typeface="Bookman Old Style" pitchFamily="18" charset="0"/>
              </a:rPr>
              <a:t>Особое внимание следует уделить точной передаче формы изображенных предметов, как одной из информативных характеристик; форма предметов выделяется с помощью четкого контура</a:t>
            </a:r>
            <a:r>
              <a:rPr lang="ru-RU" sz="2800" dirty="0" smtClean="0">
                <a:solidFill>
                  <a:schemeClr val="bg1"/>
                </a:solidFill>
                <a:latin typeface="Bookman Old Style" pitchFamily="18" charset="0"/>
              </a:rPr>
              <a:t>;</a:t>
            </a:r>
            <a:r>
              <a:rPr lang="ru-RU" sz="2800" dirty="0" smtClean="0"/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Старший  воспитатель Никишина  Я.А.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1"/>
            <a:ext cx="5572164" cy="7817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400" b="1" dirty="0" smtClean="0">
                <a:solidFill>
                  <a:schemeClr val="bg1"/>
                </a:solidFill>
                <a:latin typeface="Bookman Old Style" pitchFamily="18" charset="0"/>
              </a:rPr>
              <a:t>Нормативные  документы  по организации театрализованной  деятельности  в дошкольном образовательном учреждении,  в соответствии  с  </a:t>
            </a:r>
          </a:p>
          <a:p>
            <a:r>
              <a:rPr lang="ru-RU" sz="3400" b="1" dirty="0" smtClean="0">
                <a:solidFill>
                  <a:schemeClr val="bg1"/>
                </a:solidFill>
                <a:latin typeface="Bookman Old Style" pitchFamily="18" charset="0"/>
              </a:rPr>
              <a:t>ФГОС ДО. </a:t>
            </a:r>
          </a:p>
          <a:p>
            <a:endParaRPr lang="ru-RU" sz="2400" b="1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sz="2400" b="1" dirty="0" smtClean="0">
              <a:latin typeface="Bookman Old Style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sz="2400" b="1" dirty="0" smtClean="0">
              <a:latin typeface="Bookman Old Style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b="1" dirty="0" smtClean="0">
              <a:latin typeface="Bookman Old Style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b="1" dirty="0" smtClean="0">
              <a:latin typeface="Bookman Old Style" pitchFamily="18" charset="0"/>
            </a:endParaRPr>
          </a:p>
          <a:p>
            <a:endParaRPr lang="ru-RU" dirty="0" smtClean="0">
              <a:latin typeface="Bookman Old Style" pitchFamily="18" charset="0"/>
            </a:endParaRPr>
          </a:p>
          <a:p>
            <a:r>
              <a:rPr lang="ru-RU" dirty="0" smtClean="0">
                <a:latin typeface="Bookman Old Style" pitchFamily="18" charset="0"/>
              </a:rPr>
              <a:t/>
            </a:r>
            <a:br>
              <a:rPr lang="ru-RU" dirty="0" smtClean="0">
                <a:latin typeface="Bookman Old Style" pitchFamily="18" charset="0"/>
              </a:rPr>
            </a:br>
            <a:endParaRPr lang="ru-RU" dirty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atin typeface="Bookman Old Style" pitchFamily="18" charset="0"/>
              </a:rPr>
              <a:t> 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Старший  воспитатель Никишина  Я.А.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642910" y="1285860"/>
          <a:ext cx="778674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Группа 4"/>
          <p:cNvGrpSpPr/>
          <p:nvPr/>
        </p:nvGrpSpPr>
        <p:grpSpPr>
          <a:xfrm>
            <a:off x="642910" y="1714488"/>
            <a:ext cx="7416661" cy="3429024"/>
            <a:chOff x="-6445" y="-491323"/>
            <a:chExt cx="7416661" cy="2786083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-6445" y="-491322"/>
              <a:ext cx="7416661" cy="2786082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Скругленный прямоугольник 4"/>
            <p:cNvSpPr/>
            <p:nvPr/>
          </p:nvSpPr>
          <p:spPr>
            <a:xfrm>
              <a:off x="207869" y="-491323"/>
              <a:ext cx="7149919" cy="246538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6024" tIns="0" rIns="206024" bIns="0" numCol="1" spcCol="1270" anchor="ctr" anchorCtr="0">
              <a:noAutofit/>
            </a:bodyPr>
            <a:lstStyle/>
            <a:p>
              <a:pPr lvl="0" algn="l" defTabSz="14224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600" b="1" u="none" kern="1200" dirty="0">
                <a:latin typeface="Bookman Old Style" pitchFamily="18" charset="0"/>
              </a:endParaRPr>
            </a:p>
          </p:txBody>
        </p:sp>
      </p:grpSp>
      <p:sp>
        <p:nvSpPr>
          <p:cNvPr id="78850" name="Rectangle 2"/>
          <p:cNvSpPr>
            <a:spLocks noChangeArrowheads="1"/>
          </p:cNvSpPr>
          <p:nvPr/>
        </p:nvSpPr>
        <p:spPr bwMode="auto">
          <a:xfrm>
            <a:off x="1071538" y="1857364"/>
            <a:ext cx="71438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3600" b="1" dirty="0" smtClean="0">
                <a:solidFill>
                  <a:schemeClr val="bg1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6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lang="ru-RU" sz="3600" dirty="0" smtClean="0"/>
              <a:t> </a:t>
            </a:r>
            <a:r>
              <a:rPr lang="ru-RU" sz="3600" b="1" dirty="0" smtClean="0">
                <a:solidFill>
                  <a:schemeClr val="bg1"/>
                </a:solidFill>
                <a:latin typeface="Bookman Old Style" pitchFamily="18" charset="0"/>
              </a:rPr>
              <a:t>Необходимо правильно передавать реальный цвет изображаемых предметов и явлений</a:t>
            </a:r>
            <a:r>
              <a:rPr lang="ru-RU" sz="3600" b="1" dirty="0" smtClean="0">
                <a:solidFill>
                  <a:schemeClr val="bg1"/>
                </a:solidFill>
                <a:latin typeface="Bookman Old Style" pitchFamily="18" charset="0"/>
                <a:cs typeface="Times New Roman" pitchFamily="18" charset="0"/>
              </a:rPr>
              <a:t>.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Старший  воспитатель Никишина  Я.А.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57290" y="1785926"/>
            <a:ext cx="6572296" cy="4643470"/>
          </a:xfrm>
          <a:prstGeom prst="rect">
            <a:avLst/>
          </a:prstGeom>
          <a:solidFill>
            <a:srgbClr val="FFCC66"/>
          </a:solidFill>
          <a:ln w="4445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hangingPunct="0"/>
            <a:r>
              <a:rPr lang="ru-RU" sz="3200" b="1" i="1" dirty="0" smtClean="0">
                <a:solidFill>
                  <a:schemeClr val="tx1"/>
                </a:solidFill>
              </a:rPr>
              <a:t>    В основу воспитания должна быть положена личная деятельность ученика, а всё искусство воспитателя должно сводиться только к тому, чтобы направлять и регулировать эту деятельность...»</a:t>
            </a:r>
            <a:endParaRPr lang="ru-RU" sz="3200" b="1" dirty="0" smtClean="0">
              <a:solidFill>
                <a:schemeClr val="tx1"/>
              </a:solidFill>
            </a:endParaRPr>
          </a:p>
          <a:p>
            <a:r>
              <a:rPr lang="ru-RU" sz="3200" b="1" dirty="0" smtClean="0"/>
              <a:t> </a:t>
            </a:r>
            <a:r>
              <a:rPr lang="ru-RU" sz="3200" b="1" dirty="0" smtClean="0">
                <a:solidFill>
                  <a:schemeClr val="tx1"/>
                </a:solidFill>
              </a:rPr>
              <a:t>                           </a:t>
            </a:r>
            <a:r>
              <a:rPr lang="ru-RU" sz="3200" b="1" i="1" dirty="0" smtClean="0">
                <a:solidFill>
                  <a:schemeClr val="tx1"/>
                </a:solidFill>
              </a:rPr>
              <a:t>Л.С. </a:t>
            </a:r>
            <a:r>
              <a:rPr lang="ru-RU" sz="3200" b="1" i="1" dirty="0" err="1" smtClean="0">
                <a:solidFill>
                  <a:schemeClr val="tx1"/>
                </a:solidFill>
              </a:rPr>
              <a:t>Выготский</a:t>
            </a:r>
            <a:endParaRPr lang="ru-RU" sz="3200" b="1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Старший  воспитатель Никишина  Я.А.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285728"/>
            <a:ext cx="4572032" cy="3286148"/>
          </a:xfrm>
          <a:prstGeom prst="rect">
            <a:avLst/>
          </a:prstGeom>
          <a:noFill/>
          <a:ln w="63500">
            <a:solidFill>
              <a:srgbClr val="FF0000"/>
            </a:solidFill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7686" y="3357562"/>
            <a:ext cx="4659294" cy="3119357"/>
          </a:xfrm>
          <a:prstGeom prst="rect">
            <a:avLst/>
          </a:prstGeom>
          <a:noFill/>
          <a:ln w="63500">
            <a:solidFill>
              <a:srgbClr val="00CC00"/>
            </a:solidFill>
            <a:miter lim="800000"/>
            <a:headEnd/>
            <a:tailEnd/>
          </a:ln>
          <a:effectLst/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14942" y="428604"/>
            <a:ext cx="3500462" cy="2796974"/>
          </a:xfrm>
          <a:prstGeom prst="rect">
            <a:avLst/>
          </a:prstGeom>
          <a:noFill/>
          <a:ln w="63500">
            <a:solidFill>
              <a:srgbClr val="FFC000"/>
            </a:solidFill>
            <a:miter lim="800000"/>
            <a:headEnd/>
            <a:tailEnd/>
          </a:ln>
          <a:effectLst/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8596" y="3786190"/>
            <a:ext cx="3730600" cy="2497605"/>
          </a:xfrm>
          <a:prstGeom prst="rect">
            <a:avLst/>
          </a:prstGeom>
          <a:noFill/>
          <a:ln w="63500">
            <a:solidFill>
              <a:srgbClr val="3366FF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2786050" y="6286520"/>
            <a:ext cx="3352800" cy="36512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Старший  воспитатель Никишина  Я.А.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85720" y="357166"/>
            <a:ext cx="8072494" cy="1143008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Bookman Old Style" pitchFamily="18" charset="0"/>
              </a:rPr>
              <a:t>Спасибо  за  внимание!!!!</a:t>
            </a:r>
            <a:endParaRPr lang="ru-RU" sz="40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Bookman Old Style" pitchFamily="18" charset="0"/>
              </a:rPr>
              <a:t>Старший  воспитатель Никишина  Я.А.</a:t>
            </a:r>
            <a:endParaRPr lang="ru-RU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420000">
            <a:off x="2222613" y="1624023"/>
            <a:ext cx="4617720" cy="3931920"/>
          </a:xfrm>
          <a:prstGeom prst="rect">
            <a:avLst/>
          </a:prstGeom>
          <a:noFill/>
          <a:ln w="63500" cmpd="thinThick">
            <a:solidFill>
              <a:srgbClr val="FFC000"/>
            </a:solidFill>
            <a:miter lim="800000"/>
            <a:headEnd/>
            <a:tailEnd/>
          </a:ln>
          <a:effectLst/>
        </p:spPr>
      </p:pic>
    </p:spTree>
    <p:custDataLst>
      <p:tags r:id="rId1"/>
    </p:custData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Старший  воспитатель Никишина  Я.А.</a:t>
            </a:r>
            <a:endParaRPr lang="ru-RU"/>
          </a:p>
        </p:txBody>
      </p:sp>
      <p:pic>
        <p:nvPicPr>
          <p:cNvPr id="11266" name="Picture 2" descr="D:\_rezerv_\ЯНА  ИТОГИ\мне 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24225" y="2514600"/>
            <a:ext cx="2495550" cy="1828800"/>
          </a:xfrm>
          <a:prstGeom prst="rect">
            <a:avLst/>
          </a:prstGeom>
          <a:noFill/>
        </p:spPr>
      </p:pic>
      <p:pic>
        <p:nvPicPr>
          <p:cNvPr id="7" name="Picture 2" descr="G:\fony-dlya-prezentaciy\Power-Point-Presentation-Background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43"/>
            <a:ext cx="9144000" cy="6855957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85720" y="500041"/>
            <a:ext cx="6357982" cy="84946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Bookman Old Style" pitchFamily="18" charset="0"/>
              </a:rPr>
              <a:t>Лицензия   на осуществление  образовательной деятельности от 30 июня 2016г.  № 0428;</a:t>
            </a:r>
          </a:p>
          <a:p>
            <a:pPr>
              <a:buFont typeface="Wingdings" pitchFamily="2" charset="2"/>
              <a:buChar char="Ø"/>
            </a:pPr>
            <a:endParaRPr lang="ru-RU" sz="2400" b="1" dirty="0" smtClean="0">
              <a:latin typeface="Bookman Old Style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Bookman Old Style" pitchFamily="18" charset="0"/>
              </a:rPr>
              <a:t>Устав МБДОУ г. Керчи  Республики  Крым «Детский сад компенсирующего вида  для детей  с  нарушениями  зрения  № 46 «Солнышко»;</a:t>
            </a:r>
          </a:p>
          <a:p>
            <a:pPr>
              <a:buFont typeface="Wingdings" pitchFamily="2" charset="2"/>
              <a:buChar char="Ø"/>
            </a:pPr>
            <a:endParaRPr lang="ru-RU" sz="2400" b="1" dirty="0" smtClean="0">
              <a:latin typeface="Bookman Old Style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Bookman Old Style" pitchFamily="18" charset="0"/>
              </a:rPr>
              <a:t> «Федеральный  государственный образовательный стандарт  ДО»</a:t>
            </a:r>
          </a:p>
          <a:p>
            <a:pPr>
              <a:buFont typeface="Wingdings" pitchFamily="2" charset="2"/>
              <a:buChar char="Ø"/>
            </a:pPr>
            <a:endParaRPr lang="ru-RU" sz="2400" b="1" dirty="0" smtClean="0">
              <a:latin typeface="Bookman Old Style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Bookman Old Style" pitchFamily="18" charset="0"/>
              </a:rPr>
              <a:t>Примерная образовательная программа  «От рождения  до школы»</a:t>
            </a:r>
          </a:p>
          <a:p>
            <a:pPr>
              <a:buFont typeface="Wingdings" pitchFamily="2" charset="2"/>
              <a:buChar char="Ø"/>
            </a:pPr>
            <a:endParaRPr lang="ru-RU" sz="2400" b="1" dirty="0" smtClean="0">
              <a:latin typeface="Bookman Old Style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sz="2400" b="1" dirty="0" smtClean="0">
              <a:latin typeface="Bookman Old Style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sz="2400" b="1" dirty="0" smtClean="0">
              <a:latin typeface="Bookman Old Style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b="1" dirty="0" smtClean="0">
              <a:latin typeface="Bookman Old Style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b="1" dirty="0" smtClean="0">
              <a:latin typeface="Bookman Old Style" pitchFamily="18" charset="0"/>
            </a:endParaRPr>
          </a:p>
          <a:p>
            <a:endParaRPr lang="ru-RU" dirty="0" smtClean="0">
              <a:latin typeface="Bookman Old Style" pitchFamily="18" charset="0"/>
            </a:endParaRPr>
          </a:p>
          <a:p>
            <a:r>
              <a:rPr lang="ru-RU" dirty="0" smtClean="0">
                <a:latin typeface="Bookman Old Style" pitchFamily="18" charset="0"/>
              </a:rPr>
              <a:t/>
            </a:r>
            <a:br>
              <a:rPr lang="ru-RU" dirty="0" smtClean="0">
                <a:latin typeface="Bookman Old Style" pitchFamily="18" charset="0"/>
              </a:rPr>
            </a:br>
            <a:endParaRPr lang="ru-RU" dirty="0"/>
          </a:p>
        </p:txBody>
      </p:sp>
      <p:pic>
        <p:nvPicPr>
          <p:cNvPr id="9" name="Рисунок 8" descr="F:\SCANFILE\SCAN0021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53205">
            <a:off x="6883143" y="145342"/>
            <a:ext cx="2044881" cy="2860766"/>
          </a:xfrm>
          <a:prstGeom prst="rect">
            <a:avLst/>
          </a:prstGeom>
          <a:noFill/>
          <a:ln w="25400" cmpd="sng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631797">
            <a:off x="6147903" y="1881310"/>
            <a:ext cx="2063648" cy="2582301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564106">
            <a:off x="6648231" y="3577293"/>
            <a:ext cx="2049747" cy="284788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Старший  воспитатель Никишина  Я.А.</a:t>
            </a:r>
            <a:endParaRPr lang="ru-RU"/>
          </a:p>
        </p:txBody>
      </p:sp>
      <p:pic>
        <p:nvPicPr>
          <p:cNvPr id="6" name="Picture 2" descr="G:\fony-dlya-prezentaciy\Power-Point-Presentation-Background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43"/>
            <a:ext cx="9144000" cy="685595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85720" y="571480"/>
            <a:ext cx="571504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latin typeface="Bookman Old Style" pitchFamily="18" charset="0"/>
              </a:rPr>
              <a:t>Основная адаптированная   образовательная  программа дошкольного образования  МБДОУ г. Керчи  Республики  Крым «Детский сад компенсирующего вида  для детей  с  нарушениями  зрения  № 46 «Солнышко»;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latin typeface="Bookman Old Style" pitchFamily="18" charset="0"/>
              </a:rPr>
              <a:t>Образовательная программа дополнительного образования МБДОУ г. Керчи  Республики  Крым «Детский сад компенсирующего вида  для детей  с  нарушениями  зрения  № 46 «Солнышко»;</a:t>
            </a:r>
            <a:endParaRPr lang="ru-RU" sz="2400" b="1" dirty="0"/>
          </a:p>
        </p:txBody>
      </p:sp>
      <p:pic>
        <p:nvPicPr>
          <p:cNvPr id="8" name="Рисунок 7" descr="C:\Users\User\AppData\Local\Microsoft\Windows\Temporary Internet Files\Content.Word\Scanitto_2015-12-09_00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910476">
            <a:off x="6420219" y="1724120"/>
            <a:ext cx="2102575" cy="2939143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5400" b="1" i="1" dirty="0" smtClean="0">
                <a:solidFill>
                  <a:schemeClr val="tx1"/>
                </a:solidFill>
                <a:latin typeface="Bookman Old Style" pitchFamily="18" charset="0"/>
              </a:rPr>
              <a:t> </a:t>
            </a:r>
            <a:br>
              <a:rPr lang="ru-RU" sz="5400" b="1" i="1" dirty="0" smtClean="0">
                <a:solidFill>
                  <a:schemeClr val="tx1"/>
                </a:solidFill>
                <a:latin typeface="Bookman Old Style" pitchFamily="18" charset="0"/>
              </a:rPr>
            </a:br>
            <a:r>
              <a:rPr lang="ru-RU" sz="3300" b="1" i="1" dirty="0" err="1" smtClean="0">
                <a:solidFill>
                  <a:schemeClr val="tx1"/>
                </a:solidFill>
                <a:latin typeface="Bookman Old Style" pitchFamily="18" charset="0"/>
              </a:rPr>
              <a:t>Воспитательно</a:t>
            </a:r>
            <a:r>
              <a:rPr lang="ru-RU" sz="3300" b="1" i="1" dirty="0" smtClean="0">
                <a:solidFill>
                  <a:schemeClr val="tx1"/>
                </a:solidFill>
                <a:latin typeface="Bookman Old Style" pitchFamily="18" charset="0"/>
              </a:rPr>
              <a:t> – образовательные задачи :</a:t>
            </a:r>
            <a:endParaRPr lang="ru-RU" sz="33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285984" y="6356350"/>
            <a:ext cx="4286280" cy="365125"/>
          </a:xfrm>
        </p:spPr>
        <p:txBody>
          <a:bodyPr/>
          <a:lstStyle/>
          <a:p>
            <a:r>
              <a:rPr lang="ru-RU" sz="1600" dirty="0" smtClean="0">
                <a:solidFill>
                  <a:schemeClr val="tx1"/>
                </a:solidFill>
                <a:latin typeface="Bookman Old Style" pitchFamily="18" charset="0"/>
              </a:rPr>
              <a:t>Старший  воспитатель Никишина  Я.А</a:t>
            </a:r>
            <a:r>
              <a:rPr lang="ru-RU" sz="1400" dirty="0" smtClean="0">
                <a:latin typeface="Bookman Old Style" pitchFamily="18" charset="0"/>
              </a:rPr>
              <a:t>.</a:t>
            </a:r>
            <a:endParaRPr lang="ru-RU" sz="1400" dirty="0">
              <a:latin typeface="Bookman Old Style" pitchFamily="18" charset="0"/>
            </a:endParaRPr>
          </a:p>
        </p:txBody>
      </p:sp>
      <p:grpSp>
        <p:nvGrpSpPr>
          <p:cNvPr id="6" name="Group 15"/>
          <p:cNvGrpSpPr>
            <a:grpSpLocks/>
          </p:cNvGrpSpPr>
          <p:nvPr/>
        </p:nvGrpSpPr>
        <p:grpSpPr bwMode="auto">
          <a:xfrm>
            <a:off x="214282" y="1357298"/>
            <a:ext cx="3572222" cy="2500918"/>
            <a:chOff x="576" y="1836"/>
            <a:chExt cx="1959" cy="2024"/>
          </a:xfrm>
        </p:grpSpPr>
        <p:sp>
          <p:nvSpPr>
            <p:cNvPr id="7" name="AutoShape 16"/>
            <p:cNvSpPr>
              <a:spLocks noChangeArrowheads="1"/>
            </p:cNvSpPr>
            <p:nvPr/>
          </p:nvSpPr>
          <p:spPr bwMode="auto">
            <a:xfrm>
              <a:off x="576" y="1942"/>
              <a:ext cx="1959" cy="1918"/>
            </a:xfrm>
            <a:prstGeom prst="roundRect">
              <a:avLst>
                <a:gd name="adj" fmla="val 4690"/>
              </a:avLst>
            </a:prstGeom>
            <a:noFill/>
            <a:ln w="69850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D2D8A8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AutoShape 17"/>
            <p:cNvSpPr>
              <a:spLocks noChangeArrowheads="1"/>
            </p:cNvSpPr>
            <p:nvPr/>
          </p:nvSpPr>
          <p:spPr bwMode="gray">
            <a:xfrm>
              <a:off x="1007" y="1836"/>
              <a:ext cx="1174" cy="18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0000"/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38824"/>
                    <a:invGamma/>
                  </a:schemeClr>
                </a:gs>
              </a:gsLst>
              <a:lin ang="5400000" scaled="1"/>
            </a:gradFill>
            <a:ln>
              <a:solidFill>
                <a:srgbClr val="CC0000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AutoShape 18"/>
            <p:cNvSpPr>
              <a:spLocks noChangeArrowheads="1"/>
            </p:cNvSpPr>
            <p:nvPr/>
          </p:nvSpPr>
          <p:spPr bwMode="auto">
            <a:xfrm flipH="1">
              <a:off x="1773" y="1897"/>
              <a:ext cx="45" cy="91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AutoShape 19"/>
            <p:cNvSpPr>
              <a:spLocks noChangeArrowheads="1"/>
            </p:cNvSpPr>
            <p:nvPr/>
          </p:nvSpPr>
          <p:spPr bwMode="auto">
            <a:xfrm>
              <a:off x="733" y="1948"/>
              <a:ext cx="43" cy="40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Text Box 20"/>
            <p:cNvSpPr txBox="1">
              <a:spLocks noChangeArrowheads="1"/>
            </p:cNvSpPr>
            <p:nvPr/>
          </p:nvSpPr>
          <p:spPr bwMode="gray">
            <a:xfrm>
              <a:off x="1235" y="1836"/>
              <a:ext cx="116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sz="1400" b="0" dirty="0"/>
            </a:p>
          </p:txBody>
        </p:sp>
      </p:grpSp>
      <p:grpSp>
        <p:nvGrpSpPr>
          <p:cNvPr id="14" name="Group 15"/>
          <p:cNvGrpSpPr>
            <a:grpSpLocks/>
          </p:cNvGrpSpPr>
          <p:nvPr/>
        </p:nvGrpSpPr>
        <p:grpSpPr bwMode="auto">
          <a:xfrm>
            <a:off x="214282" y="4071942"/>
            <a:ext cx="3643338" cy="2357454"/>
            <a:chOff x="576" y="1836"/>
            <a:chExt cx="1446" cy="2094"/>
          </a:xfrm>
        </p:grpSpPr>
        <p:sp>
          <p:nvSpPr>
            <p:cNvPr id="15" name="AutoShape 16"/>
            <p:cNvSpPr>
              <a:spLocks noChangeArrowheads="1"/>
            </p:cNvSpPr>
            <p:nvPr/>
          </p:nvSpPr>
          <p:spPr bwMode="auto">
            <a:xfrm>
              <a:off x="576" y="1942"/>
              <a:ext cx="1446" cy="1988"/>
            </a:xfrm>
            <a:prstGeom prst="roundRect">
              <a:avLst>
                <a:gd name="adj" fmla="val 4690"/>
              </a:avLst>
            </a:prstGeom>
            <a:noFill/>
            <a:ln w="57150">
              <a:solidFill>
                <a:srgbClr val="00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D2D8A8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AutoShape 17"/>
            <p:cNvSpPr>
              <a:spLocks noChangeArrowheads="1"/>
            </p:cNvSpPr>
            <p:nvPr/>
          </p:nvSpPr>
          <p:spPr bwMode="gray">
            <a:xfrm>
              <a:off x="712" y="1852"/>
              <a:ext cx="1174" cy="18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9900"/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38824"/>
                    <a:invGamma/>
                  </a:schemeClr>
                </a:gs>
              </a:gsLst>
              <a:lin ang="5400000" scaled="1"/>
            </a:gradFill>
            <a:ln>
              <a:solidFill>
                <a:srgbClr val="009900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" name="AutoShape 18"/>
            <p:cNvSpPr>
              <a:spLocks noChangeArrowheads="1"/>
            </p:cNvSpPr>
            <p:nvPr/>
          </p:nvSpPr>
          <p:spPr bwMode="auto">
            <a:xfrm flipH="1">
              <a:off x="1773" y="1897"/>
              <a:ext cx="45" cy="91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>
              <a:solidFill>
                <a:srgbClr val="009900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" name="AutoShape 19"/>
            <p:cNvSpPr>
              <a:spLocks noChangeArrowheads="1"/>
            </p:cNvSpPr>
            <p:nvPr/>
          </p:nvSpPr>
          <p:spPr bwMode="auto">
            <a:xfrm flipH="1">
              <a:off x="776" y="1897"/>
              <a:ext cx="46" cy="91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>
              <a:solidFill>
                <a:srgbClr val="009900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" name="Text Box 20"/>
            <p:cNvSpPr txBox="1">
              <a:spLocks noChangeArrowheads="1"/>
            </p:cNvSpPr>
            <p:nvPr/>
          </p:nvSpPr>
          <p:spPr bwMode="gray">
            <a:xfrm>
              <a:off x="1235" y="1836"/>
              <a:ext cx="116" cy="194"/>
            </a:xfrm>
            <a:prstGeom prst="rect">
              <a:avLst/>
            </a:prstGeom>
            <a:noFill/>
            <a:ln>
              <a:solidFill>
                <a:srgbClr val="009900"/>
              </a:solidFill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sz="1400" b="0" dirty="0"/>
            </a:p>
          </p:txBody>
        </p:sp>
      </p:grpSp>
      <p:sp>
        <p:nvSpPr>
          <p:cNvPr id="28" name="Прямоугольник 27"/>
          <p:cNvSpPr/>
          <p:nvPr/>
        </p:nvSpPr>
        <p:spPr>
          <a:xfrm>
            <a:off x="357158" y="4500571"/>
            <a:ext cx="33575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/>
          </a:p>
        </p:txBody>
      </p:sp>
      <p:grpSp>
        <p:nvGrpSpPr>
          <p:cNvPr id="32" name="Group 15"/>
          <p:cNvGrpSpPr>
            <a:grpSpLocks/>
          </p:cNvGrpSpPr>
          <p:nvPr/>
        </p:nvGrpSpPr>
        <p:grpSpPr bwMode="auto">
          <a:xfrm>
            <a:off x="5143504" y="1285860"/>
            <a:ext cx="3643338" cy="2428892"/>
            <a:chOff x="576" y="1836"/>
            <a:chExt cx="1446" cy="2094"/>
          </a:xfrm>
        </p:grpSpPr>
        <p:sp>
          <p:nvSpPr>
            <p:cNvPr id="33" name="AutoShape 16"/>
            <p:cNvSpPr>
              <a:spLocks noChangeArrowheads="1"/>
            </p:cNvSpPr>
            <p:nvPr/>
          </p:nvSpPr>
          <p:spPr bwMode="auto">
            <a:xfrm>
              <a:off x="576" y="1942"/>
              <a:ext cx="1446" cy="1988"/>
            </a:xfrm>
            <a:prstGeom prst="roundRect">
              <a:avLst>
                <a:gd name="adj" fmla="val 4690"/>
              </a:avLst>
            </a:prstGeom>
            <a:noFill/>
            <a:ln w="5715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D2D8A8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" name="AutoShape 17"/>
            <p:cNvSpPr>
              <a:spLocks noChangeArrowheads="1"/>
            </p:cNvSpPr>
            <p:nvPr/>
          </p:nvSpPr>
          <p:spPr bwMode="gray">
            <a:xfrm>
              <a:off x="712" y="1852"/>
              <a:ext cx="1174" cy="18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>
                    <a:lumMod val="75000"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38824"/>
                    <a:invGamma/>
                  </a:schemeClr>
                </a:gs>
              </a:gsLst>
              <a:lin ang="5400000" scaled="1"/>
            </a:gradFill>
            <a:ln>
              <a:solidFill>
                <a:schemeClr val="accent1">
                  <a:lumMod val="75000"/>
                </a:schemeClr>
              </a:solidFill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" name="AutoShape 18"/>
            <p:cNvSpPr>
              <a:spLocks noChangeArrowheads="1"/>
            </p:cNvSpPr>
            <p:nvPr/>
          </p:nvSpPr>
          <p:spPr bwMode="auto">
            <a:xfrm flipH="1">
              <a:off x="1773" y="1897"/>
              <a:ext cx="45" cy="91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>
              <a:solidFill>
                <a:schemeClr val="accent1">
                  <a:lumMod val="75000"/>
                </a:schemeClr>
              </a:solidFill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" name="AutoShape 19"/>
            <p:cNvSpPr>
              <a:spLocks noChangeArrowheads="1"/>
            </p:cNvSpPr>
            <p:nvPr/>
          </p:nvSpPr>
          <p:spPr bwMode="auto">
            <a:xfrm flipH="1">
              <a:off x="776" y="1897"/>
              <a:ext cx="46" cy="91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>
              <a:solidFill>
                <a:schemeClr val="accent1">
                  <a:lumMod val="75000"/>
                </a:schemeClr>
              </a:solidFill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7" name="Text Box 20"/>
            <p:cNvSpPr txBox="1">
              <a:spLocks noChangeArrowheads="1"/>
            </p:cNvSpPr>
            <p:nvPr/>
          </p:nvSpPr>
          <p:spPr bwMode="gray">
            <a:xfrm>
              <a:off x="1235" y="1836"/>
              <a:ext cx="116" cy="194"/>
            </a:xfrm>
            <a:prstGeom prst="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sz="1400" b="0" dirty="0"/>
            </a:p>
          </p:txBody>
        </p:sp>
      </p:grpSp>
      <p:sp>
        <p:nvSpPr>
          <p:cNvPr id="46" name="Прямоугольник 45"/>
          <p:cNvSpPr/>
          <p:nvPr/>
        </p:nvSpPr>
        <p:spPr>
          <a:xfrm>
            <a:off x="5143504" y="1500174"/>
            <a:ext cx="35719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ru-RU" sz="2800" dirty="0" smtClean="0"/>
              <a:t> Способствовать развитию художественных ,</a:t>
            </a:r>
          </a:p>
          <a:p>
            <a:pPr marL="0" lvl="1"/>
            <a:r>
              <a:rPr lang="ru-RU" sz="2800" dirty="0" smtClean="0"/>
              <a:t>индивидуальных  способностей  детей</a:t>
            </a:r>
          </a:p>
        </p:txBody>
      </p:sp>
      <p:grpSp>
        <p:nvGrpSpPr>
          <p:cNvPr id="47" name="Group 15"/>
          <p:cNvGrpSpPr>
            <a:grpSpLocks/>
          </p:cNvGrpSpPr>
          <p:nvPr/>
        </p:nvGrpSpPr>
        <p:grpSpPr bwMode="auto">
          <a:xfrm>
            <a:off x="5214942" y="4000504"/>
            <a:ext cx="3643338" cy="2357454"/>
            <a:chOff x="576" y="1836"/>
            <a:chExt cx="1446" cy="2094"/>
          </a:xfrm>
        </p:grpSpPr>
        <p:sp>
          <p:nvSpPr>
            <p:cNvPr id="48" name="AutoShape 16"/>
            <p:cNvSpPr>
              <a:spLocks noChangeArrowheads="1"/>
            </p:cNvSpPr>
            <p:nvPr/>
          </p:nvSpPr>
          <p:spPr bwMode="auto">
            <a:xfrm>
              <a:off x="576" y="1942"/>
              <a:ext cx="1446" cy="1988"/>
            </a:xfrm>
            <a:prstGeom prst="roundRect">
              <a:avLst>
                <a:gd name="adj" fmla="val 4690"/>
              </a:avLst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D2D8A8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" name="AutoShape 17"/>
            <p:cNvSpPr>
              <a:spLocks noChangeArrowheads="1"/>
            </p:cNvSpPr>
            <p:nvPr/>
          </p:nvSpPr>
          <p:spPr bwMode="gray">
            <a:xfrm>
              <a:off x="712" y="1852"/>
              <a:ext cx="1174" cy="18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0000"/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38824"/>
                    <a:invGamma/>
                  </a:schemeClr>
                </a:gs>
              </a:gsLst>
              <a:lin ang="5400000" scaled="1"/>
            </a:gradFill>
            <a:ln>
              <a:solidFill>
                <a:srgbClr val="FF0000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0" name="AutoShape 18"/>
            <p:cNvSpPr>
              <a:spLocks noChangeArrowheads="1"/>
            </p:cNvSpPr>
            <p:nvPr/>
          </p:nvSpPr>
          <p:spPr bwMode="auto">
            <a:xfrm flipH="1">
              <a:off x="1773" y="1897"/>
              <a:ext cx="45" cy="91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>
              <a:solidFill>
                <a:srgbClr val="FF0000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" name="AutoShape 19"/>
            <p:cNvSpPr>
              <a:spLocks noChangeArrowheads="1"/>
            </p:cNvSpPr>
            <p:nvPr/>
          </p:nvSpPr>
          <p:spPr bwMode="auto">
            <a:xfrm flipH="1">
              <a:off x="776" y="1897"/>
              <a:ext cx="46" cy="91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>
              <a:solidFill>
                <a:srgbClr val="FF0000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2" name="Text Box 20"/>
            <p:cNvSpPr txBox="1">
              <a:spLocks noChangeArrowheads="1"/>
            </p:cNvSpPr>
            <p:nvPr/>
          </p:nvSpPr>
          <p:spPr bwMode="gray">
            <a:xfrm>
              <a:off x="1235" y="1836"/>
              <a:ext cx="116" cy="19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sz="1400" b="0" dirty="0"/>
            </a:p>
          </p:txBody>
        </p:sp>
      </p:grpSp>
      <p:sp>
        <p:nvSpPr>
          <p:cNvPr id="53" name="Прямоугольник 52"/>
          <p:cNvSpPr/>
          <p:nvPr/>
        </p:nvSpPr>
        <p:spPr>
          <a:xfrm>
            <a:off x="5286380" y="4214818"/>
            <a:ext cx="385762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Учить детей умело  использовать  </a:t>
            </a:r>
          </a:p>
          <a:p>
            <a:r>
              <a:rPr lang="ru-RU" sz="2800" dirty="0" smtClean="0"/>
              <a:t>речевые приёмы,</a:t>
            </a:r>
          </a:p>
          <a:p>
            <a:r>
              <a:rPr lang="ru-RU" sz="2800" dirty="0" smtClean="0"/>
              <a:t>рассказывания, интонацию  и т.д.</a:t>
            </a:r>
            <a:endParaRPr lang="ru-RU" sz="2800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357158" y="1785926"/>
            <a:ext cx="335758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Развитие творческих способностей детей</a:t>
            </a:r>
          </a:p>
        </p:txBody>
      </p:sp>
      <p:grpSp>
        <p:nvGrpSpPr>
          <p:cNvPr id="38" name="Group 19"/>
          <p:cNvGrpSpPr>
            <a:grpSpLocks/>
          </p:cNvGrpSpPr>
          <p:nvPr/>
        </p:nvGrpSpPr>
        <p:grpSpPr bwMode="auto">
          <a:xfrm>
            <a:off x="4071934" y="2643182"/>
            <a:ext cx="857256" cy="2263780"/>
            <a:chOff x="2304" y="1344"/>
            <a:chExt cx="498" cy="1245"/>
          </a:xfrm>
        </p:grpSpPr>
        <p:sp>
          <p:nvSpPr>
            <p:cNvPr id="39" name="Freeform 20"/>
            <p:cNvSpPr>
              <a:spLocks/>
            </p:cNvSpPr>
            <p:nvPr/>
          </p:nvSpPr>
          <p:spPr bwMode="gray">
            <a:xfrm>
              <a:off x="2425" y="1344"/>
              <a:ext cx="233" cy="254"/>
            </a:xfrm>
            <a:custGeom>
              <a:avLst/>
              <a:gdLst/>
              <a:ahLst/>
              <a:cxnLst>
                <a:cxn ang="0">
                  <a:pos x="133" y="0"/>
                </a:cxn>
                <a:cxn ang="0">
                  <a:pos x="161" y="3"/>
                </a:cxn>
                <a:cxn ang="0">
                  <a:pos x="186" y="12"/>
                </a:cxn>
                <a:cxn ang="0">
                  <a:pos x="209" y="25"/>
                </a:cxn>
                <a:cxn ang="0">
                  <a:pos x="228" y="42"/>
                </a:cxn>
                <a:cxn ang="0">
                  <a:pos x="245" y="64"/>
                </a:cxn>
                <a:cxn ang="0">
                  <a:pos x="257" y="88"/>
                </a:cxn>
                <a:cxn ang="0">
                  <a:pos x="265" y="116"/>
                </a:cxn>
                <a:cxn ang="0">
                  <a:pos x="267" y="146"/>
                </a:cxn>
                <a:cxn ang="0">
                  <a:pos x="265" y="175"/>
                </a:cxn>
                <a:cxn ang="0">
                  <a:pos x="257" y="203"/>
                </a:cxn>
                <a:cxn ang="0">
                  <a:pos x="245" y="227"/>
                </a:cxn>
                <a:cxn ang="0">
                  <a:pos x="228" y="249"/>
                </a:cxn>
                <a:cxn ang="0">
                  <a:pos x="209" y="267"/>
                </a:cxn>
                <a:cxn ang="0">
                  <a:pos x="186" y="281"/>
                </a:cxn>
                <a:cxn ang="0">
                  <a:pos x="161" y="289"/>
                </a:cxn>
                <a:cxn ang="0">
                  <a:pos x="133" y="292"/>
                </a:cxn>
                <a:cxn ang="0">
                  <a:pos x="103" y="288"/>
                </a:cxn>
                <a:cxn ang="0">
                  <a:pos x="75" y="277"/>
                </a:cxn>
                <a:cxn ang="0">
                  <a:pos x="51" y="260"/>
                </a:cxn>
                <a:cxn ang="0">
                  <a:pos x="29" y="237"/>
                </a:cxn>
                <a:cxn ang="0">
                  <a:pos x="13" y="210"/>
                </a:cxn>
                <a:cxn ang="0">
                  <a:pos x="4" y="178"/>
                </a:cxn>
                <a:cxn ang="0">
                  <a:pos x="0" y="146"/>
                </a:cxn>
                <a:cxn ang="0">
                  <a:pos x="4" y="113"/>
                </a:cxn>
                <a:cxn ang="0">
                  <a:pos x="13" y="81"/>
                </a:cxn>
                <a:cxn ang="0">
                  <a:pos x="29" y="54"/>
                </a:cxn>
                <a:cxn ang="0">
                  <a:pos x="51" y="32"/>
                </a:cxn>
                <a:cxn ang="0">
                  <a:pos x="75" y="14"/>
                </a:cxn>
                <a:cxn ang="0">
                  <a:pos x="103" y="3"/>
                </a:cxn>
                <a:cxn ang="0">
                  <a:pos x="133" y="0"/>
                </a:cxn>
              </a:cxnLst>
              <a:rect l="0" t="0" r="r" b="b"/>
              <a:pathLst>
                <a:path w="267" h="292">
                  <a:moveTo>
                    <a:pt x="133" y="0"/>
                  </a:moveTo>
                  <a:lnTo>
                    <a:pt x="161" y="3"/>
                  </a:lnTo>
                  <a:lnTo>
                    <a:pt x="186" y="12"/>
                  </a:lnTo>
                  <a:lnTo>
                    <a:pt x="209" y="25"/>
                  </a:lnTo>
                  <a:lnTo>
                    <a:pt x="228" y="42"/>
                  </a:lnTo>
                  <a:lnTo>
                    <a:pt x="245" y="64"/>
                  </a:lnTo>
                  <a:lnTo>
                    <a:pt x="257" y="88"/>
                  </a:lnTo>
                  <a:lnTo>
                    <a:pt x="265" y="116"/>
                  </a:lnTo>
                  <a:lnTo>
                    <a:pt x="267" y="146"/>
                  </a:lnTo>
                  <a:lnTo>
                    <a:pt x="265" y="175"/>
                  </a:lnTo>
                  <a:lnTo>
                    <a:pt x="257" y="203"/>
                  </a:lnTo>
                  <a:lnTo>
                    <a:pt x="245" y="227"/>
                  </a:lnTo>
                  <a:lnTo>
                    <a:pt x="228" y="249"/>
                  </a:lnTo>
                  <a:lnTo>
                    <a:pt x="209" y="267"/>
                  </a:lnTo>
                  <a:lnTo>
                    <a:pt x="186" y="281"/>
                  </a:lnTo>
                  <a:lnTo>
                    <a:pt x="161" y="289"/>
                  </a:lnTo>
                  <a:lnTo>
                    <a:pt x="133" y="292"/>
                  </a:lnTo>
                  <a:lnTo>
                    <a:pt x="103" y="288"/>
                  </a:lnTo>
                  <a:lnTo>
                    <a:pt x="75" y="277"/>
                  </a:lnTo>
                  <a:lnTo>
                    <a:pt x="51" y="260"/>
                  </a:lnTo>
                  <a:lnTo>
                    <a:pt x="29" y="237"/>
                  </a:lnTo>
                  <a:lnTo>
                    <a:pt x="13" y="210"/>
                  </a:lnTo>
                  <a:lnTo>
                    <a:pt x="4" y="178"/>
                  </a:lnTo>
                  <a:lnTo>
                    <a:pt x="0" y="146"/>
                  </a:lnTo>
                  <a:lnTo>
                    <a:pt x="4" y="113"/>
                  </a:lnTo>
                  <a:lnTo>
                    <a:pt x="13" y="81"/>
                  </a:lnTo>
                  <a:lnTo>
                    <a:pt x="29" y="54"/>
                  </a:lnTo>
                  <a:lnTo>
                    <a:pt x="51" y="32"/>
                  </a:lnTo>
                  <a:lnTo>
                    <a:pt x="75" y="14"/>
                  </a:lnTo>
                  <a:lnTo>
                    <a:pt x="103" y="3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FF9933"/>
            </a:solidFill>
            <a:ln w="0">
              <a:noFill/>
              <a:prstDash val="solid"/>
              <a:round/>
              <a:headEnd/>
              <a:tailEnd/>
            </a:ln>
            <a:effectLst>
              <a:outerShdw dist="91581" dir="3378596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" name="Freeform 21"/>
            <p:cNvSpPr>
              <a:spLocks/>
            </p:cNvSpPr>
            <p:nvPr/>
          </p:nvSpPr>
          <p:spPr bwMode="gray">
            <a:xfrm>
              <a:off x="2304" y="1625"/>
              <a:ext cx="498" cy="964"/>
            </a:xfrm>
            <a:custGeom>
              <a:avLst/>
              <a:gdLst/>
              <a:ahLst/>
              <a:cxnLst>
                <a:cxn ang="0">
                  <a:pos x="72" y="5"/>
                </a:cxn>
                <a:cxn ang="0">
                  <a:pos x="30" y="32"/>
                </a:cxn>
                <a:cxn ang="0">
                  <a:pos x="4" y="75"/>
                </a:cxn>
                <a:cxn ang="0">
                  <a:pos x="0" y="509"/>
                </a:cxn>
                <a:cxn ang="0">
                  <a:pos x="1" y="516"/>
                </a:cxn>
                <a:cxn ang="0">
                  <a:pos x="9" y="533"/>
                </a:cxn>
                <a:cxn ang="0">
                  <a:pos x="26" y="550"/>
                </a:cxn>
                <a:cxn ang="0">
                  <a:pos x="56" y="557"/>
                </a:cxn>
                <a:cxn ang="0">
                  <a:pos x="84" y="551"/>
                </a:cxn>
                <a:cxn ang="0">
                  <a:pos x="100" y="534"/>
                </a:cxn>
                <a:cxn ang="0">
                  <a:pos x="106" y="516"/>
                </a:cxn>
                <a:cxn ang="0">
                  <a:pos x="108" y="503"/>
                </a:cxn>
                <a:cxn ang="0">
                  <a:pos x="108" y="166"/>
                </a:cxn>
                <a:cxn ang="0">
                  <a:pos x="135" y="1066"/>
                </a:cxn>
                <a:cxn ang="0">
                  <a:pos x="138" y="1073"/>
                </a:cxn>
                <a:cxn ang="0">
                  <a:pos x="151" y="1089"/>
                </a:cxn>
                <a:cxn ang="0">
                  <a:pos x="174" y="1105"/>
                </a:cxn>
                <a:cxn ang="0">
                  <a:pos x="199" y="1111"/>
                </a:cxn>
                <a:cxn ang="0">
                  <a:pos x="227" y="1110"/>
                </a:cxn>
                <a:cxn ang="0">
                  <a:pos x="255" y="1097"/>
                </a:cxn>
                <a:cxn ang="0">
                  <a:pos x="272" y="1080"/>
                </a:cxn>
                <a:cxn ang="0">
                  <a:pos x="278" y="1068"/>
                </a:cxn>
                <a:cxn ang="0">
                  <a:pos x="279" y="499"/>
                </a:cxn>
                <a:cxn ang="0">
                  <a:pos x="302" y="503"/>
                </a:cxn>
                <a:cxn ang="0">
                  <a:pos x="302" y="534"/>
                </a:cxn>
                <a:cxn ang="0">
                  <a:pos x="304" y="590"/>
                </a:cxn>
                <a:cxn ang="0">
                  <a:pos x="304" y="664"/>
                </a:cxn>
                <a:cxn ang="0">
                  <a:pos x="304" y="750"/>
                </a:cxn>
                <a:cxn ang="0">
                  <a:pos x="304" y="838"/>
                </a:cxn>
                <a:cxn ang="0">
                  <a:pos x="305" y="926"/>
                </a:cxn>
                <a:cxn ang="0">
                  <a:pos x="305" y="1004"/>
                </a:cxn>
                <a:cxn ang="0">
                  <a:pos x="305" y="1066"/>
                </a:cxn>
                <a:cxn ang="0">
                  <a:pos x="306" y="1073"/>
                </a:cxn>
                <a:cxn ang="0">
                  <a:pos x="315" y="1088"/>
                </a:cxn>
                <a:cxn ang="0">
                  <a:pos x="335" y="1103"/>
                </a:cxn>
                <a:cxn ang="0">
                  <a:pos x="372" y="1111"/>
                </a:cxn>
                <a:cxn ang="0">
                  <a:pos x="408" y="1103"/>
                </a:cxn>
                <a:cxn ang="0">
                  <a:pos x="429" y="1089"/>
                </a:cxn>
                <a:cxn ang="0">
                  <a:pos x="437" y="1073"/>
                </a:cxn>
                <a:cxn ang="0">
                  <a:pos x="438" y="1067"/>
                </a:cxn>
                <a:cxn ang="0">
                  <a:pos x="466" y="166"/>
                </a:cxn>
                <a:cxn ang="0">
                  <a:pos x="468" y="503"/>
                </a:cxn>
                <a:cxn ang="0">
                  <a:pos x="472" y="517"/>
                </a:cxn>
                <a:cxn ang="0">
                  <a:pos x="483" y="537"/>
                </a:cxn>
                <a:cxn ang="0">
                  <a:pos x="505" y="551"/>
                </a:cxn>
                <a:cxn ang="0">
                  <a:pos x="536" y="551"/>
                </a:cxn>
                <a:cxn ang="0">
                  <a:pos x="557" y="537"/>
                </a:cxn>
                <a:cxn ang="0">
                  <a:pos x="570" y="517"/>
                </a:cxn>
                <a:cxn ang="0">
                  <a:pos x="573" y="508"/>
                </a:cxn>
                <a:cxn ang="0">
                  <a:pos x="572" y="68"/>
                </a:cxn>
                <a:cxn ang="0">
                  <a:pos x="546" y="28"/>
                </a:cxn>
                <a:cxn ang="0">
                  <a:pos x="506" y="4"/>
                </a:cxn>
                <a:cxn ang="0">
                  <a:pos x="94" y="0"/>
                </a:cxn>
              </a:cxnLst>
              <a:rect l="0" t="0" r="r" b="b"/>
              <a:pathLst>
                <a:path w="573" h="1111">
                  <a:moveTo>
                    <a:pt x="94" y="0"/>
                  </a:moveTo>
                  <a:lnTo>
                    <a:pt x="72" y="5"/>
                  </a:lnTo>
                  <a:lnTo>
                    <a:pt x="50" y="16"/>
                  </a:lnTo>
                  <a:lnTo>
                    <a:pt x="30" y="32"/>
                  </a:lnTo>
                  <a:lnTo>
                    <a:pt x="15" y="53"/>
                  </a:lnTo>
                  <a:lnTo>
                    <a:pt x="4" y="75"/>
                  </a:lnTo>
                  <a:lnTo>
                    <a:pt x="0" y="99"/>
                  </a:lnTo>
                  <a:lnTo>
                    <a:pt x="0" y="509"/>
                  </a:lnTo>
                  <a:lnTo>
                    <a:pt x="0" y="511"/>
                  </a:lnTo>
                  <a:lnTo>
                    <a:pt x="1" y="516"/>
                  </a:lnTo>
                  <a:lnTo>
                    <a:pt x="4" y="525"/>
                  </a:lnTo>
                  <a:lnTo>
                    <a:pt x="9" y="533"/>
                  </a:lnTo>
                  <a:lnTo>
                    <a:pt x="16" y="543"/>
                  </a:lnTo>
                  <a:lnTo>
                    <a:pt x="26" y="550"/>
                  </a:lnTo>
                  <a:lnTo>
                    <a:pt x="39" y="556"/>
                  </a:lnTo>
                  <a:lnTo>
                    <a:pt x="56" y="557"/>
                  </a:lnTo>
                  <a:lnTo>
                    <a:pt x="72" y="556"/>
                  </a:lnTo>
                  <a:lnTo>
                    <a:pt x="84" y="551"/>
                  </a:lnTo>
                  <a:lnTo>
                    <a:pt x="92" y="543"/>
                  </a:lnTo>
                  <a:lnTo>
                    <a:pt x="100" y="534"/>
                  </a:lnTo>
                  <a:lnTo>
                    <a:pt x="103" y="525"/>
                  </a:lnTo>
                  <a:lnTo>
                    <a:pt x="106" y="516"/>
                  </a:lnTo>
                  <a:lnTo>
                    <a:pt x="107" y="508"/>
                  </a:lnTo>
                  <a:lnTo>
                    <a:pt x="108" y="503"/>
                  </a:lnTo>
                  <a:lnTo>
                    <a:pt x="108" y="500"/>
                  </a:lnTo>
                  <a:lnTo>
                    <a:pt x="108" y="166"/>
                  </a:lnTo>
                  <a:lnTo>
                    <a:pt x="134" y="167"/>
                  </a:lnTo>
                  <a:lnTo>
                    <a:pt x="135" y="1066"/>
                  </a:lnTo>
                  <a:lnTo>
                    <a:pt x="136" y="1068"/>
                  </a:lnTo>
                  <a:lnTo>
                    <a:pt x="138" y="1073"/>
                  </a:lnTo>
                  <a:lnTo>
                    <a:pt x="143" y="1080"/>
                  </a:lnTo>
                  <a:lnTo>
                    <a:pt x="151" y="1089"/>
                  </a:lnTo>
                  <a:lnTo>
                    <a:pt x="162" y="1097"/>
                  </a:lnTo>
                  <a:lnTo>
                    <a:pt x="174" y="1105"/>
                  </a:lnTo>
                  <a:lnTo>
                    <a:pt x="189" y="1110"/>
                  </a:lnTo>
                  <a:lnTo>
                    <a:pt x="199" y="1111"/>
                  </a:lnTo>
                  <a:lnTo>
                    <a:pt x="217" y="1111"/>
                  </a:lnTo>
                  <a:lnTo>
                    <a:pt x="227" y="1110"/>
                  </a:lnTo>
                  <a:lnTo>
                    <a:pt x="243" y="1105"/>
                  </a:lnTo>
                  <a:lnTo>
                    <a:pt x="255" y="1097"/>
                  </a:lnTo>
                  <a:lnTo>
                    <a:pt x="265" y="1089"/>
                  </a:lnTo>
                  <a:lnTo>
                    <a:pt x="272" y="1080"/>
                  </a:lnTo>
                  <a:lnTo>
                    <a:pt x="276" y="1073"/>
                  </a:lnTo>
                  <a:lnTo>
                    <a:pt x="278" y="1068"/>
                  </a:lnTo>
                  <a:lnTo>
                    <a:pt x="279" y="1066"/>
                  </a:lnTo>
                  <a:lnTo>
                    <a:pt x="279" y="499"/>
                  </a:lnTo>
                  <a:lnTo>
                    <a:pt x="302" y="499"/>
                  </a:lnTo>
                  <a:lnTo>
                    <a:pt x="302" y="503"/>
                  </a:lnTo>
                  <a:lnTo>
                    <a:pt x="302" y="515"/>
                  </a:lnTo>
                  <a:lnTo>
                    <a:pt x="302" y="534"/>
                  </a:lnTo>
                  <a:lnTo>
                    <a:pt x="302" y="560"/>
                  </a:lnTo>
                  <a:lnTo>
                    <a:pt x="304" y="590"/>
                  </a:lnTo>
                  <a:lnTo>
                    <a:pt x="304" y="626"/>
                  </a:lnTo>
                  <a:lnTo>
                    <a:pt x="304" y="664"/>
                  </a:lnTo>
                  <a:lnTo>
                    <a:pt x="304" y="706"/>
                  </a:lnTo>
                  <a:lnTo>
                    <a:pt x="304" y="750"/>
                  </a:lnTo>
                  <a:lnTo>
                    <a:pt x="304" y="793"/>
                  </a:lnTo>
                  <a:lnTo>
                    <a:pt x="304" y="838"/>
                  </a:lnTo>
                  <a:lnTo>
                    <a:pt x="305" y="882"/>
                  </a:lnTo>
                  <a:lnTo>
                    <a:pt x="305" y="926"/>
                  </a:lnTo>
                  <a:lnTo>
                    <a:pt x="305" y="966"/>
                  </a:lnTo>
                  <a:lnTo>
                    <a:pt x="305" y="1004"/>
                  </a:lnTo>
                  <a:lnTo>
                    <a:pt x="305" y="1037"/>
                  </a:lnTo>
                  <a:lnTo>
                    <a:pt x="305" y="1066"/>
                  </a:lnTo>
                  <a:lnTo>
                    <a:pt x="305" y="1067"/>
                  </a:lnTo>
                  <a:lnTo>
                    <a:pt x="306" y="1073"/>
                  </a:lnTo>
                  <a:lnTo>
                    <a:pt x="310" y="1079"/>
                  </a:lnTo>
                  <a:lnTo>
                    <a:pt x="315" y="1088"/>
                  </a:lnTo>
                  <a:lnTo>
                    <a:pt x="323" y="1096"/>
                  </a:lnTo>
                  <a:lnTo>
                    <a:pt x="335" y="1103"/>
                  </a:lnTo>
                  <a:lnTo>
                    <a:pt x="351" y="1108"/>
                  </a:lnTo>
                  <a:lnTo>
                    <a:pt x="372" y="1111"/>
                  </a:lnTo>
                  <a:lnTo>
                    <a:pt x="392" y="1108"/>
                  </a:lnTo>
                  <a:lnTo>
                    <a:pt x="408" y="1103"/>
                  </a:lnTo>
                  <a:lnTo>
                    <a:pt x="420" y="1096"/>
                  </a:lnTo>
                  <a:lnTo>
                    <a:pt x="429" y="1089"/>
                  </a:lnTo>
                  <a:lnTo>
                    <a:pt x="434" y="1080"/>
                  </a:lnTo>
                  <a:lnTo>
                    <a:pt x="437" y="1073"/>
                  </a:lnTo>
                  <a:lnTo>
                    <a:pt x="438" y="1068"/>
                  </a:lnTo>
                  <a:lnTo>
                    <a:pt x="438" y="1067"/>
                  </a:lnTo>
                  <a:lnTo>
                    <a:pt x="440" y="166"/>
                  </a:lnTo>
                  <a:lnTo>
                    <a:pt x="466" y="166"/>
                  </a:lnTo>
                  <a:lnTo>
                    <a:pt x="466" y="500"/>
                  </a:lnTo>
                  <a:lnTo>
                    <a:pt x="468" y="503"/>
                  </a:lnTo>
                  <a:lnTo>
                    <a:pt x="469" y="509"/>
                  </a:lnTo>
                  <a:lnTo>
                    <a:pt x="472" y="517"/>
                  </a:lnTo>
                  <a:lnTo>
                    <a:pt x="477" y="527"/>
                  </a:lnTo>
                  <a:lnTo>
                    <a:pt x="483" y="537"/>
                  </a:lnTo>
                  <a:lnTo>
                    <a:pt x="493" y="545"/>
                  </a:lnTo>
                  <a:lnTo>
                    <a:pt x="505" y="551"/>
                  </a:lnTo>
                  <a:lnTo>
                    <a:pt x="520" y="554"/>
                  </a:lnTo>
                  <a:lnTo>
                    <a:pt x="536" y="551"/>
                  </a:lnTo>
                  <a:lnTo>
                    <a:pt x="548" y="545"/>
                  </a:lnTo>
                  <a:lnTo>
                    <a:pt x="557" y="537"/>
                  </a:lnTo>
                  <a:lnTo>
                    <a:pt x="563" y="527"/>
                  </a:lnTo>
                  <a:lnTo>
                    <a:pt x="570" y="517"/>
                  </a:lnTo>
                  <a:lnTo>
                    <a:pt x="573" y="510"/>
                  </a:lnTo>
                  <a:lnTo>
                    <a:pt x="573" y="508"/>
                  </a:lnTo>
                  <a:lnTo>
                    <a:pt x="573" y="79"/>
                  </a:lnTo>
                  <a:lnTo>
                    <a:pt x="572" y="68"/>
                  </a:lnTo>
                  <a:lnTo>
                    <a:pt x="561" y="47"/>
                  </a:lnTo>
                  <a:lnTo>
                    <a:pt x="546" y="28"/>
                  </a:lnTo>
                  <a:lnTo>
                    <a:pt x="528" y="14"/>
                  </a:lnTo>
                  <a:lnTo>
                    <a:pt x="506" y="4"/>
                  </a:lnTo>
                  <a:lnTo>
                    <a:pt x="485" y="0"/>
                  </a:lnTo>
                  <a:lnTo>
                    <a:pt x="94" y="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FF9933"/>
            </a:solidFill>
            <a:ln w="0">
              <a:noFill/>
              <a:prstDash val="solid"/>
              <a:round/>
              <a:headEnd/>
              <a:tailEnd/>
            </a:ln>
            <a:effectLst>
              <a:outerShdw dist="91581" dir="3378596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1" name="Прямоугольник 40"/>
          <p:cNvSpPr/>
          <p:nvPr/>
        </p:nvSpPr>
        <p:spPr>
          <a:xfrm>
            <a:off x="285720" y="4429132"/>
            <a:ext cx="335758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Способствовать  развитию театрального  творчества 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5400" b="1" i="1" dirty="0" smtClean="0">
                <a:solidFill>
                  <a:schemeClr val="tx1"/>
                </a:solidFill>
                <a:latin typeface="Bookman Old Style" pitchFamily="18" charset="0"/>
              </a:rPr>
              <a:t> </a:t>
            </a:r>
            <a:br>
              <a:rPr lang="ru-RU" sz="5400" b="1" i="1" dirty="0" smtClean="0">
                <a:solidFill>
                  <a:schemeClr val="tx1"/>
                </a:solidFill>
                <a:latin typeface="Bookman Old Style" pitchFamily="18" charset="0"/>
              </a:rPr>
            </a:br>
            <a:r>
              <a:rPr lang="ru-RU" sz="3300" b="1" i="1" dirty="0" err="1" smtClean="0">
                <a:solidFill>
                  <a:schemeClr val="tx1"/>
                </a:solidFill>
                <a:latin typeface="Bookman Old Style" pitchFamily="18" charset="0"/>
              </a:rPr>
              <a:t>Воспитательно</a:t>
            </a:r>
            <a:r>
              <a:rPr lang="ru-RU" sz="3300" b="1" i="1" dirty="0" smtClean="0">
                <a:solidFill>
                  <a:schemeClr val="tx1"/>
                </a:solidFill>
                <a:latin typeface="Bookman Old Style" pitchFamily="18" charset="0"/>
              </a:rPr>
              <a:t> – образовательные задачи :</a:t>
            </a:r>
            <a:endParaRPr lang="ru-RU" sz="33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285984" y="6356350"/>
            <a:ext cx="4286280" cy="365125"/>
          </a:xfrm>
        </p:spPr>
        <p:txBody>
          <a:bodyPr/>
          <a:lstStyle/>
          <a:p>
            <a:r>
              <a:rPr lang="ru-RU" sz="1600" dirty="0" smtClean="0">
                <a:solidFill>
                  <a:schemeClr val="tx1"/>
                </a:solidFill>
                <a:latin typeface="Bookman Old Style" pitchFamily="18" charset="0"/>
              </a:rPr>
              <a:t>Старший  воспитатель Никишина  Я.А</a:t>
            </a:r>
            <a:r>
              <a:rPr lang="ru-RU" sz="1400" dirty="0" smtClean="0">
                <a:latin typeface="Bookman Old Style" pitchFamily="18" charset="0"/>
              </a:rPr>
              <a:t>.</a:t>
            </a:r>
            <a:endParaRPr lang="ru-RU" sz="1400" dirty="0">
              <a:latin typeface="Bookman Old Style" pitchFamily="18" charset="0"/>
            </a:endParaRPr>
          </a:p>
        </p:txBody>
      </p: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214282" y="1357298"/>
            <a:ext cx="3572222" cy="4857784"/>
            <a:chOff x="576" y="1836"/>
            <a:chExt cx="1959" cy="2024"/>
          </a:xfrm>
        </p:grpSpPr>
        <p:sp>
          <p:nvSpPr>
            <p:cNvPr id="7" name="AutoShape 16"/>
            <p:cNvSpPr>
              <a:spLocks noChangeArrowheads="1"/>
            </p:cNvSpPr>
            <p:nvPr/>
          </p:nvSpPr>
          <p:spPr bwMode="auto">
            <a:xfrm>
              <a:off x="576" y="1942"/>
              <a:ext cx="1959" cy="1918"/>
            </a:xfrm>
            <a:prstGeom prst="roundRect">
              <a:avLst>
                <a:gd name="adj" fmla="val 4690"/>
              </a:avLst>
            </a:prstGeom>
            <a:noFill/>
            <a:ln w="69850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D2D8A8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AutoShape 17"/>
            <p:cNvSpPr>
              <a:spLocks noChangeArrowheads="1"/>
            </p:cNvSpPr>
            <p:nvPr/>
          </p:nvSpPr>
          <p:spPr bwMode="gray">
            <a:xfrm>
              <a:off x="1007" y="1836"/>
              <a:ext cx="1174" cy="18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0000"/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38824"/>
                    <a:invGamma/>
                  </a:schemeClr>
                </a:gs>
              </a:gsLst>
              <a:lin ang="5400000" scaled="1"/>
            </a:gradFill>
            <a:ln>
              <a:solidFill>
                <a:srgbClr val="CC0000"/>
              </a:solidFill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AutoShape 18"/>
            <p:cNvSpPr>
              <a:spLocks noChangeArrowheads="1"/>
            </p:cNvSpPr>
            <p:nvPr/>
          </p:nvSpPr>
          <p:spPr bwMode="auto">
            <a:xfrm flipH="1">
              <a:off x="1773" y="1897"/>
              <a:ext cx="45" cy="91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AutoShape 19"/>
            <p:cNvSpPr>
              <a:spLocks noChangeArrowheads="1"/>
            </p:cNvSpPr>
            <p:nvPr/>
          </p:nvSpPr>
          <p:spPr bwMode="auto">
            <a:xfrm>
              <a:off x="733" y="1948"/>
              <a:ext cx="43" cy="40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Text Box 20"/>
            <p:cNvSpPr txBox="1">
              <a:spLocks noChangeArrowheads="1"/>
            </p:cNvSpPr>
            <p:nvPr/>
          </p:nvSpPr>
          <p:spPr bwMode="gray">
            <a:xfrm>
              <a:off x="1235" y="1836"/>
              <a:ext cx="116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sz="1400" b="0" dirty="0"/>
            </a:p>
          </p:txBody>
        </p:sp>
      </p:grpSp>
      <p:sp>
        <p:nvSpPr>
          <p:cNvPr id="28" name="Прямоугольник 27"/>
          <p:cNvSpPr/>
          <p:nvPr/>
        </p:nvSpPr>
        <p:spPr>
          <a:xfrm>
            <a:off x="357158" y="4500571"/>
            <a:ext cx="33575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/>
          </a:p>
        </p:txBody>
      </p:sp>
      <p:grpSp>
        <p:nvGrpSpPr>
          <p:cNvPr id="6" name="Group 15"/>
          <p:cNvGrpSpPr>
            <a:grpSpLocks/>
          </p:cNvGrpSpPr>
          <p:nvPr/>
        </p:nvGrpSpPr>
        <p:grpSpPr bwMode="auto">
          <a:xfrm>
            <a:off x="5214942" y="1500174"/>
            <a:ext cx="3643338" cy="4643197"/>
            <a:chOff x="576" y="1836"/>
            <a:chExt cx="1446" cy="4003"/>
          </a:xfrm>
        </p:grpSpPr>
        <p:sp>
          <p:nvSpPr>
            <p:cNvPr id="33" name="AutoShape 16"/>
            <p:cNvSpPr>
              <a:spLocks noChangeArrowheads="1"/>
            </p:cNvSpPr>
            <p:nvPr/>
          </p:nvSpPr>
          <p:spPr bwMode="auto">
            <a:xfrm>
              <a:off x="576" y="1942"/>
              <a:ext cx="1446" cy="3897"/>
            </a:xfrm>
            <a:prstGeom prst="roundRect">
              <a:avLst>
                <a:gd name="adj" fmla="val 4690"/>
              </a:avLst>
            </a:prstGeom>
            <a:noFill/>
            <a:ln w="5715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D2D8A8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" name="AutoShape 17"/>
            <p:cNvSpPr>
              <a:spLocks noChangeArrowheads="1"/>
            </p:cNvSpPr>
            <p:nvPr/>
          </p:nvSpPr>
          <p:spPr bwMode="gray">
            <a:xfrm>
              <a:off x="712" y="1852"/>
              <a:ext cx="1174" cy="18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>
                    <a:lumMod val="75000"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38824"/>
                    <a:invGamma/>
                  </a:schemeClr>
                </a:gs>
              </a:gsLst>
              <a:lin ang="5400000" scaled="1"/>
            </a:gradFill>
            <a:ln>
              <a:solidFill>
                <a:schemeClr val="accent1">
                  <a:lumMod val="75000"/>
                </a:schemeClr>
              </a:solidFill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" name="AutoShape 18"/>
            <p:cNvSpPr>
              <a:spLocks noChangeArrowheads="1"/>
            </p:cNvSpPr>
            <p:nvPr/>
          </p:nvSpPr>
          <p:spPr bwMode="auto">
            <a:xfrm flipH="1">
              <a:off x="1773" y="1897"/>
              <a:ext cx="45" cy="91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>
              <a:solidFill>
                <a:schemeClr val="accent1">
                  <a:lumMod val="75000"/>
                </a:schemeClr>
              </a:solidFill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" name="AutoShape 19"/>
            <p:cNvSpPr>
              <a:spLocks noChangeArrowheads="1"/>
            </p:cNvSpPr>
            <p:nvPr/>
          </p:nvSpPr>
          <p:spPr bwMode="auto">
            <a:xfrm flipH="1">
              <a:off x="776" y="1897"/>
              <a:ext cx="46" cy="91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>
              <a:solidFill>
                <a:schemeClr val="accent1">
                  <a:lumMod val="75000"/>
                </a:schemeClr>
              </a:solidFill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7" name="Text Box 20"/>
            <p:cNvSpPr txBox="1">
              <a:spLocks noChangeArrowheads="1"/>
            </p:cNvSpPr>
            <p:nvPr/>
          </p:nvSpPr>
          <p:spPr bwMode="gray">
            <a:xfrm>
              <a:off x="1235" y="1836"/>
              <a:ext cx="116" cy="194"/>
            </a:xfrm>
            <a:prstGeom prst="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sz="1400" b="0" dirty="0"/>
            </a:p>
          </p:txBody>
        </p:sp>
      </p:grpSp>
      <p:sp>
        <p:nvSpPr>
          <p:cNvPr id="46" name="Прямоугольник 45"/>
          <p:cNvSpPr/>
          <p:nvPr/>
        </p:nvSpPr>
        <p:spPr>
          <a:xfrm>
            <a:off x="5429224" y="1857364"/>
            <a:ext cx="32147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ru-RU" sz="2800" dirty="0" smtClean="0"/>
              <a:t> </a:t>
            </a:r>
          </a:p>
        </p:txBody>
      </p:sp>
      <p:grpSp>
        <p:nvGrpSpPr>
          <p:cNvPr id="13" name="Group 19"/>
          <p:cNvGrpSpPr>
            <a:grpSpLocks/>
          </p:cNvGrpSpPr>
          <p:nvPr/>
        </p:nvGrpSpPr>
        <p:grpSpPr bwMode="auto">
          <a:xfrm>
            <a:off x="4071934" y="2643182"/>
            <a:ext cx="857256" cy="2263780"/>
            <a:chOff x="2304" y="1344"/>
            <a:chExt cx="498" cy="1245"/>
          </a:xfrm>
        </p:grpSpPr>
        <p:sp>
          <p:nvSpPr>
            <p:cNvPr id="39" name="Freeform 20"/>
            <p:cNvSpPr>
              <a:spLocks/>
            </p:cNvSpPr>
            <p:nvPr/>
          </p:nvSpPr>
          <p:spPr bwMode="gray">
            <a:xfrm>
              <a:off x="2425" y="1344"/>
              <a:ext cx="233" cy="254"/>
            </a:xfrm>
            <a:custGeom>
              <a:avLst/>
              <a:gdLst/>
              <a:ahLst/>
              <a:cxnLst>
                <a:cxn ang="0">
                  <a:pos x="133" y="0"/>
                </a:cxn>
                <a:cxn ang="0">
                  <a:pos x="161" y="3"/>
                </a:cxn>
                <a:cxn ang="0">
                  <a:pos x="186" y="12"/>
                </a:cxn>
                <a:cxn ang="0">
                  <a:pos x="209" y="25"/>
                </a:cxn>
                <a:cxn ang="0">
                  <a:pos x="228" y="42"/>
                </a:cxn>
                <a:cxn ang="0">
                  <a:pos x="245" y="64"/>
                </a:cxn>
                <a:cxn ang="0">
                  <a:pos x="257" y="88"/>
                </a:cxn>
                <a:cxn ang="0">
                  <a:pos x="265" y="116"/>
                </a:cxn>
                <a:cxn ang="0">
                  <a:pos x="267" y="146"/>
                </a:cxn>
                <a:cxn ang="0">
                  <a:pos x="265" y="175"/>
                </a:cxn>
                <a:cxn ang="0">
                  <a:pos x="257" y="203"/>
                </a:cxn>
                <a:cxn ang="0">
                  <a:pos x="245" y="227"/>
                </a:cxn>
                <a:cxn ang="0">
                  <a:pos x="228" y="249"/>
                </a:cxn>
                <a:cxn ang="0">
                  <a:pos x="209" y="267"/>
                </a:cxn>
                <a:cxn ang="0">
                  <a:pos x="186" y="281"/>
                </a:cxn>
                <a:cxn ang="0">
                  <a:pos x="161" y="289"/>
                </a:cxn>
                <a:cxn ang="0">
                  <a:pos x="133" y="292"/>
                </a:cxn>
                <a:cxn ang="0">
                  <a:pos x="103" y="288"/>
                </a:cxn>
                <a:cxn ang="0">
                  <a:pos x="75" y="277"/>
                </a:cxn>
                <a:cxn ang="0">
                  <a:pos x="51" y="260"/>
                </a:cxn>
                <a:cxn ang="0">
                  <a:pos x="29" y="237"/>
                </a:cxn>
                <a:cxn ang="0">
                  <a:pos x="13" y="210"/>
                </a:cxn>
                <a:cxn ang="0">
                  <a:pos x="4" y="178"/>
                </a:cxn>
                <a:cxn ang="0">
                  <a:pos x="0" y="146"/>
                </a:cxn>
                <a:cxn ang="0">
                  <a:pos x="4" y="113"/>
                </a:cxn>
                <a:cxn ang="0">
                  <a:pos x="13" y="81"/>
                </a:cxn>
                <a:cxn ang="0">
                  <a:pos x="29" y="54"/>
                </a:cxn>
                <a:cxn ang="0">
                  <a:pos x="51" y="32"/>
                </a:cxn>
                <a:cxn ang="0">
                  <a:pos x="75" y="14"/>
                </a:cxn>
                <a:cxn ang="0">
                  <a:pos x="103" y="3"/>
                </a:cxn>
                <a:cxn ang="0">
                  <a:pos x="133" y="0"/>
                </a:cxn>
              </a:cxnLst>
              <a:rect l="0" t="0" r="r" b="b"/>
              <a:pathLst>
                <a:path w="267" h="292">
                  <a:moveTo>
                    <a:pt x="133" y="0"/>
                  </a:moveTo>
                  <a:lnTo>
                    <a:pt x="161" y="3"/>
                  </a:lnTo>
                  <a:lnTo>
                    <a:pt x="186" y="12"/>
                  </a:lnTo>
                  <a:lnTo>
                    <a:pt x="209" y="25"/>
                  </a:lnTo>
                  <a:lnTo>
                    <a:pt x="228" y="42"/>
                  </a:lnTo>
                  <a:lnTo>
                    <a:pt x="245" y="64"/>
                  </a:lnTo>
                  <a:lnTo>
                    <a:pt x="257" y="88"/>
                  </a:lnTo>
                  <a:lnTo>
                    <a:pt x="265" y="116"/>
                  </a:lnTo>
                  <a:lnTo>
                    <a:pt x="267" y="146"/>
                  </a:lnTo>
                  <a:lnTo>
                    <a:pt x="265" y="175"/>
                  </a:lnTo>
                  <a:lnTo>
                    <a:pt x="257" y="203"/>
                  </a:lnTo>
                  <a:lnTo>
                    <a:pt x="245" y="227"/>
                  </a:lnTo>
                  <a:lnTo>
                    <a:pt x="228" y="249"/>
                  </a:lnTo>
                  <a:lnTo>
                    <a:pt x="209" y="267"/>
                  </a:lnTo>
                  <a:lnTo>
                    <a:pt x="186" y="281"/>
                  </a:lnTo>
                  <a:lnTo>
                    <a:pt x="161" y="289"/>
                  </a:lnTo>
                  <a:lnTo>
                    <a:pt x="133" y="292"/>
                  </a:lnTo>
                  <a:lnTo>
                    <a:pt x="103" y="288"/>
                  </a:lnTo>
                  <a:lnTo>
                    <a:pt x="75" y="277"/>
                  </a:lnTo>
                  <a:lnTo>
                    <a:pt x="51" y="260"/>
                  </a:lnTo>
                  <a:lnTo>
                    <a:pt x="29" y="237"/>
                  </a:lnTo>
                  <a:lnTo>
                    <a:pt x="13" y="210"/>
                  </a:lnTo>
                  <a:lnTo>
                    <a:pt x="4" y="178"/>
                  </a:lnTo>
                  <a:lnTo>
                    <a:pt x="0" y="146"/>
                  </a:lnTo>
                  <a:lnTo>
                    <a:pt x="4" y="113"/>
                  </a:lnTo>
                  <a:lnTo>
                    <a:pt x="13" y="81"/>
                  </a:lnTo>
                  <a:lnTo>
                    <a:pt x="29" y="54"/>
                  </a:lnTo>
                  <a:lnTo>
                    <a:pt x="51" y="32"/>
                  </a:lnTo>
                  <a:lnTo>
                    <a:pt x="75" y="14"/>
                  </a:lnTo>
                  <a:lnTo>
                    <a:pt x="103" y="3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FF9933"/>
            </a:solidFill>
            <a:ln w="0">
              <a:noFill/>
              <a:prstDash val="solid"/>
              <a:round/>
              <a:headEnd/>
              <a:tailEnd/>
            </a:ln>
            <a:effectLst>
              <a:outerShdw dist="91581" dir="3378596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" name="Freeform 21"/>
            <p:cNvSpPr>
              <a:spLocks/>
            </p:cNvSpPr>
            <p:nvPr/>
          </p:nvSpPr>
          <p:spPr bwMode="gray">
            <a:xfrm>
              <a:off x="2304" y="1625"/>
              <a:ext cx="498" cy="964"/>
            </a:xfrm>
            <a:custGeom>
              <a:avLst/>
              <a:gdLst/>
              <a:ahLst/>
              <a:cxnLst>
                <a:cxn ang="0">
                  <a:pos x="72" y="5"/>
                </a:cxn>
                <a:cxn ang="0">
                  <a:pos x="30" y="32"/>
                </a:cxn>
                <a:cxn ang="0">
                  <a:pos x="4" y="75"/>
                </a:cxn>
                <a:cxn ang="0">
                  <a:pos x="0" y="509"/>
                </a:cxn>
                <a:cxn ang="0">
                  <a:pos x="1" y="516"/>
                </a:cxn>
                <a:cxn ang="0">
                  <a:pos x="9" y="533"/>
                </a:cxn>
                <a:cxn ang="0">
                  <a:pos x="26" y="550"/>
                </a:cxn>
                <a:cxn ang="0">
                  <a:pos x="56" y="557"/>
                </a:cxn>
                <a:cxn ang="0">
                  <a:pos x="84" y="551"/>
                </a:cxn>
                <a:cxn ang="0">
                  <a:pos x="100" y="534"/>
                </a:cxn>
                <a:cxn ang="0">
                  <a:pos x="106" y="516"/>
                </a:cxn>
                <a:cxn ang="0">
                  <a:pos x="108" y="503"/>
                </a:cxn>
                <a:cxn ang="0">
                  <a:pos x="108" y="166"/>
                </a:cxn>
                <a:cxn ang="0">
                  <a:pos x="135" y="1066"/>
                </a:cxn>
                <a:cxn ang="0">
                  <a:pos x="138" y="1073"/>
                </a:cxn>
                <a:cxn ang="0">
                  <a:pos x="151" y="1089"/>
                </a:cxn>
                <a:cxn ang="0">
                  <a:pos x="174" y="1105"/>
                </a:cxn>
                <a:cxn ang="0">
                  <a:pos x="199" y="1111"/>
                </a:cxn>
                <a:cxn ang="0">
                  <a:pos x="227" y="1110"/>
                </a:cxn>
                <a:cxn ang="0">
                  <a:pos x="255" y="1097"/>
                </a:cxn>
                <a:cxn ang="0">
                  <a:pos x="272" y="1080"/>
                </a:cxn>
                <a:cxn ang="0">
                  <a:pos x="278" y="1068"/>
                </a:cxn>
                <a:cxn ang="0">
                  <a:pos x="279" y="499"/>
                </a:cxn>
                <a:cxn ang="0">
                  <a:pos x="302" y="503"/>
                </a:cxn>
                <a:cxn ang="0">
                  <a:pos x="302" y="534"/>
                </a:cxn>
                <a:cxn ang="0">
                  <a:pos x="304" y="590"/>
                </a:cxn>
                <a:cxn ang="0">
                  <a:pos x="304" y="664"/>
                </a:cxn>
                <a:cxn ang="0">
                  <a:pos x="304" y="750"/>
                </a:cxn>
                <a:cxn ang="0">
                  <a:pos x="304" y="838"/>
                </a:cxn>
                <a:cxn ang="0">
                  <a:pos x="305" y="926"/>
                </a:cxn>
                <a:cxn ang="0">
                  <a:pos x="305" y="1004"/>
                </a:cxn>
                <a:cxn ang="0">
                  <a:pos x="305" y="1066"/>
                </a:cxn>
                <a:cxn ang="0">
                  <a:pos x="306" y="1073"/>
                </a:cxn>
                <a:cxn ang="0">
                  <a:pos x="315" y="1088"/>
                </a:cxn>
                <a:cxn ang="0">
                  <a:pos x="335" y="1103"/>
                </a:cxn>
                <a:cxn ang="0">
                  <a:pos x="372" y="1111"/>
                </a:cxn>
                <a:cxn ang="0">
                  <a:pos x="408" y="1103"/>
                </a:cxn>
                <a:cxn ang="0">
                  <a:pos x="429" y="1089"/>
                </a:cxn>
                <a:cxn ang="0">
                  <a:pos x="437" y="1073"/>
                </a:cxn>
                <a:cxn ang="0">
                  <a:pos x="438" y="1067"/>
                </a:cxn>
                <a:cxn ang="0">
                  <a:pos x="466" y="166"/>
                </a:cxn>
                <a:cxn ang="0">
                  <a:pos x="468" y="503"/>
                </a:cxn>
                <a:cxn ang="0">
                  <a:pos x="472" y="517"/>
                </a:cxn>
                <a:cxn ang="0">
                  <a:pos x="483" y="537"/>
                </a:cxn>
                <a:cxn ang="0">
                  <a:pos x="505" y="551"/>
                </a:cxn>
                <a:cxn ang="0">
                  <a:pos x="536" y="551"/>
                </a:cxn>
                <a:cxn ang="0">
                  <a:pos x="557" y="537"/>
                </a:cxn>
                <a:cxn ang="0">
                  <a:pos x="570" y="517"/>
                </a:cxn>
                <a:cxn ang="0">
                  <a:pos x="573" y="508"/>
                </a:cxn>
                <a:cxn ang="0">
                  <a:pos x="572" y="68"/>
                </a:cxn>
                <a:cxn ang="0">
                  <a:pos x="546" y="28"/>
                </a:cxn>
                <a:cxn ang="0">
                  <a:pos x="506" y="4"/>
                </a:cxn>
                <a:cxn ang="0">
                  <a:pos x="94" y="0"/>
                </a:cxn>
              </a:cxnLst>
              <a:rect l="0" t="0" r="r" b="b"/>
              <a:pathLst>
                <a:path w="573" h="1111">
                  <a:moveTo>
                    <a:pt x="94" y="0"/>
                  </a:moveTo>
                  <a:lnTo>
                    <a:pt x="72" y="5"/>
                  </a:lnTo>
                  <a:lnTo>
                    <a:pt x="50" y="16"/>
                  </a:lnTo>
                  <a:lnTo>
                    <a:pt x="30" y="32"/>
                  </a:lnTo>
                  <a:lnTo>
                    <a:pt x="15" y="53"/>
                  </a:lnTo>
                  <a:lnTo>
                    <a:pt x="4" y="75"/>
                  </a:lnTo>
                  <a:lnTo>
                    <a:pt x="0" y="99"/>
                  </a:lnTo>
                  <a:lnTo>
                    <a:pt x="0" y="509"/>
                  </a:lnTo>
                  <a:lnTo>
                    <a:pt x="0" y="511"/>
                  </a:lnTo>
                  <a:lnTo>
                    <a:pt x="1" y="516"/>
                  </a:lnTo>
                  <a:lnTo>
                    <a:pt x="4" y="525"/>
                  </a:lnTo>
                  <a:lnTo>
                    <a:pt x="9" y="533"/>
                  </a:lnTo>
                  <a:lnTo>
                    <a:pt x="16" y="543"/>
                  </a:lnTo>
                  <a:lnTo>
                    <a:pt x="26" y="550"/>
                  </a:lnTo>
                  <a:lnTo>
                    <a:pt x="39" y="556"/>
                  </a:lnTo>
                  <a:lnTo>
                    <a:pt x="56" y="557"/>
                  </a:lnTo>
                  <a:lnTo>
                    <a:pt x="72" y="556"/>
                  </a:lnTo>
                  <a:lnTo>
                    <a:pt x="84" y="551"/>
                  </a:lnTo>
                  <a:lnTo>
                    <a:pt x="92" y="543"/>
                  </a:lnTo>
                  <a:lnTo>
                    <a:pt x="100" y="534"/>
                  </a:lnTo>
                  <a:lnTo>
                    <a:pt x="103" y="525"/>
                  </a:lnTo>
                  <a:lnTo>
                    <a:pt x="106" y="516"/>
                  </a:lnTo>
                  <a:lnTo>
                    <a:pt x="107" y="508"/>
                  </a:lnTo>
                  <a:lnTo>
                    <a:pt x="108" y="503"/>
                  </a:lnTo>
                  <a:lnTo>
                    <a:pt x="108" y="500"/>
                  </a:lnTo>
                  <a:lnTo>
                    <a:pt x="108" y="166"/>
                  </a:lnTo>
                  <a:lnTo>
                    <a:pt x="134" y="167"/>
                  </a:lnTo>
                  <a:lnTo>
                    <a:pt x="135" y="1066"/>
                  </a:lnTo>
                  <a:lnTo>
                    <a:pt x="136" y="1068"/>
                  </a:lnTo>
                  <a:lnTo>
                    <a:pt x="138" y="1073"/>
                  </a:lnTo>
                  <a:lnTo>
                    <a:pt x="143" y="1080"/>
                  </a:lnTo>
                  <a:lnTo>
                    <a:pt x="151" y="1089"/>
                  </a:lnTo>
                  <a:lnTo>
                    <a:pt x="162" y="1097"/>
                  </a:lnTo>
                  <a:lnTo>
                    <a:pt x="174" y="1105"/>
                  </a:lnTo>
                  <a:lnTo>
                    <a:pt x="189" y="1110"/>
                  </a:lnTo>
                  <a:lnTo>
                    <a:pt x="199" y="1111"/>
                  </a:lnTo>
                  <a:lnTo>
                    <a:pt x="217" y="1111"/>
                  </a:lnTo>
                  <a:lnTo>
                    <a:pt x="227" y="1110"/>
                  </a:lnTo>
                  <a:lnTo>
                    <a:pt x="243" y="1105"/>
                  </a:lnTo>
                  <a:lnTo>
                    <a:pt x="255" y="1097"/>
                  </a:lnTo>
                  <a:lnTo>
                    <a:pt x="265" y="1089"/>
                  </a:lnTo>
                  <a:lnTo>
                    <a:pt x="272" y="1080"/>
                  </a:lnTo>
                  <a:lnTo>
                    <a:pt x="276" y="1073"/>
                  </a:lnTo>
                  <a:lnTo>
                    <a:pt x="278" y="1068"/>
                  </a:lnTo>
                  <a:lnTo>
                    <a:pt x="279" y="1066"/>
                  </a:lnTo>
                  <a:lnTo>
                    <a:pt x="279" y="499"/>
                  </a:lnTo>
                  <a:lnTo>
                    <a:pt x="302" y="499"/>
                  </a:lnTo>
                  <a:lnTo>
                    <a:pt x="302" y="503"/>
                  </a:lnTo>
                  <a:lnTo>
                    <a:pt x="302" y="515"/>
                  </a:lnTo>
                  <a:lnTo>
                    <a:pt x="302" y="534"/>
                  </a:lnTo>
                  <a:lnTo>
                    <a:pt x="302" y="560"/>
                  </a:lnTo>
                  <a:lnTo>
                    <a:pt x="304" y="590"/>
                  </a:lnTo>
                  <a:lnTo>
                    <a:pt x="304" y="626"/>
                  </a:lnTo>
                  <a:lnTo>
                    <a:pt x="304" y="664"/>
                  </a:lnTo>
                  <a:lnTo>
                    <a:pt x="304" y="706"/>
                  </a:lnTo>
                  <a:lnTo>
                    <a:pt x="304" y="750"/>
                  </a:lnTo>
                  <a:lnTo>
                    <a:pt x="304" y="793"/>
                  </a:lnTo>
                  <a:lnTo>
                    <a:pt x="304" y="838"/>
                  </a:lnTo>
                  <a:lnTo>
                    <a:pt x="305" y="882"/>
                  </a:lnTo>
                  <a:lnTo>
                    <a:pt x="305" y="926"/>
                  </a:lnTo>
                  <a:lnTo>
                    <a:pt x="305" y="966"/>
                  </a:lnTo>
                  <a:lnTo>
                    <a:pt x="305" y="1004"/>
                  </a:lnTo>
                  <a:lnTo>
                    <a:pt x="305" y="1037"/>
                  </a:lnTo>
                  <a:lnTo>
                    <a:pt x="305" y="1066"/>
                  </a:lnTo>
                  <a:lnTo>
                    <a:pt x="305" y="1067"/>
                  </a:lnTo>
                  <a:lnTo>
                    <a:pt x="306" y="1073"/>
                  </a:lnTo>
                  <a:lnTo>
                    <a:pt x="310" y="1079"/>
                  </a:lnTo>
                  <a:lnTo>
                    <a:pt x="315" y="1088"/>
                  </a:lnTo>
                  <a:lnTo>
                    <a:pt x="323" y="1096"/>
                  </a:lnTo>
                  <a:lnTo>
                    <a:pt x="335" y="1103"/>
                  </a:lnTo>
                  <a:lnTo>
                    <a:pt x="351" y="1108"/>
                  </a:lnTo>
                  <a:lnTo>
                    <a:pt x="372" y="1111"/>
                  </a:lnTo>
                  <a:lnTo>
                    <a:pt x="392" y="1108"/>
                  </a:lnTo>
                  <a:lnTo>
                    <a:pt x="408" y="1103"/>
                  </a:lnTo>
                  <a:lnTo>
                    <a:pt x="420" y="1096"/>
                  </a:lnTo>
                  <a:lnTo>
                    <a:pt x="429" y="1089"/>
                  </a:lnTo>
                  <a:lnTo>
                    <a:pt x="434" y="1080"/>
                  </a:lnTo>
                  <a:lnTo>
                    <a:pt x="437" y="1073"/>
                  </a:lnTo>
                  <a:lnTo>
                    <a:pt x="438" y="1068"/>
                  </a:lnTo>
                  <a:lnTo>
                    <a:pt x="438" y="1067"/>
                  </a:lnTo>
                  <a:lnTo>
                    <a:pt x="440" y="166"/>
                  </a:lnTo>
                  <a:lnTo>
                    <a:pt x="466" y="166"/>
                  </a:lnTo>
                  <a:lnTo>
                    <a:pt x="466" y="500"/>
                  </a:lnTo>
                  <a:lnTo>
                    <a:pt x="468" y="503"/>
                  </a:lnTo>
                  <a:lnTo>
                    <a:pt x="469" y="509"/>
                  </a:lnTo>
                  <a:lnTo>
                    <a:pt x="472" y="517"/>
                  </a:lnTo>
                  <a:lnTo>
                    <a:pt x="477" y="527"/>
                  </a:lnTo>
                  <a:lnTo>
                    <a:pt x="483" y="537"/>
                  </a:lnTo>
                  <a:lnTo>
                    <a:pt x="493" y="545"/>
                  </a:lnTo>
                  <a:lnTo>
                    <a:pt x="505" y="551"/>
                  </a:lnTo>
                  <a:lnTo>
                    <a:pt x="520" y="554"/>
                  </a:lnTo>
                  <a:lnTo>
                    <a:pt x="536" y="551"/>
                  </a:lnTo>
                  <a:lnTo>
                    <a:pt x="548" y="545"/>
                  </a:lnTo>
                  <a:lnTo>
                    <a:pt x="557" y="537"/>
                  </a:lnTo>
                  <a:lnTo>
                    <a:pt x="563" y="527"/>
                  </a:lnTo>
                  <a:lnTo>
                    <a:pt x="570" y="517"/>
                  </a:lnTo>
                  <a:lnTo>
                    <a:pt x="573" y="510"/>
                  </a:lnTo>
                  <a:lnTo>
                    <a:pt x="573" y="508"/>
                  </a:lnTo>
                  <a:lnTo>
                    <a:pt x="573" y="79"/>
                  </a:lnTo>
                  <a:lnTo>
                    <a:pt x="572" y="68"/>
                  </a:lnTo>
                  <a:lnTo>
                    <a:pt x="561" y="47"/>
                  </a:lnTo>
                  <a:lnTo>
                    <a:pt x="546" y="28"/>
                  </a:lnTo>
                  <a:lnTo>
                    <a:pt x="528" y="14"/>
                  </a:lnTo>
                  <a:lnTo>
                    <a:pt x="506" y="4"/>
                  </a:lnTo>
                  <a:lnTo>
                    <a:pt x="485" y="0"/>
                  </a:lnTo>
                  <a:lnTo>
                    <a:pt x="94" y="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FF9933"/>
            </a:solidFill>
            <a:ln w="0">
              <a:noFill/>
              <a:prstDash val="solid"/>
              <a:round/>
              <a:headEnd/>
              <a:tailEnd/>
            </a:ln>
            <a:effectLst>
              <a:outerShdw dist="91581" dir="3378596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8" name="Прямоугольник 37"/>
          <p:cNvSpPr/>
          <p:nvPr/>
        </p:nvSpPr>
        <p:spPr>
          <a:xfrm>
            <a:off x="285720" y="1643050"/>
            <a:ext cx="342902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 smtClean="0">
                <a:latin typeface="Bookman Old Style" pitchFamily="18" charset="0"/>
              </a:rPr>
              <a:t>Воспитывать коммуникативные навыки: дружеские взаимоотношения, умение уступать товарищу по игре, согласовывать свои действия с партнерами</a:t>
            </a:r>
            <a:endParaRPr lang="ru-RU" sz="2600" dirty="0">
              <a:latin typeface="Bookman Old Style" pitchFamily="18" charset="0"/>
            </a:endParaRPr>
          </a:p>
        </p:txBody>
      </p:sp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5786446" y="3071810"/>
            <a:ext cx="2428892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2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оспитывать культуру поведения в театре. 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ru-RU" smtClean="0">
                <a:solidFill>
                  <a:schemeClr val="tx1"/>
                </a:solidFill>
              </a:rPr>
              <a:t>Старший  воспитатель Никишина  Я.А.</a:t>
            </a:r>
            <a:endParaRPr lang="ru-RU">
              <a:solidFill>
                <a:schemeClr val="tx1"/>
              </a:solidFill>
            </a:endParaRPr>
          </a:p>
        </p:txBody>
      </p:sp>
      <p:pic>
        <p:nvPicPr>
          <p:cNvPr id="3" name="Picture 37" descr="2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000892" y="2643182"/>
            <a:ext cx="1859756" cy="4010044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00034" y="0"/>
            <a:ext cx="8229600" cy="1357322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5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</a:t>
            </a:r>
            <a:br>
              <a:rPr kumimoji="0" lang="ru-RU" sz="5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</a:br>
            <a:r>
              <a:rPr lang="ru-RU" sz="12000" b="1" i="1" dirty="0" smtClean="0">
                <a:latin typeface="Bookman Old Style" pitchFamily="18" charset="0"/>
                <a:ea typeface="+mj-ea"/>
                <a:cs typeface="+mj-cs"/>
              </a:rPr>
              <a:t>Коррекционно-педагогические   задачи</a:t>
            </a:r>
            <a:r>
              <a:rPr kumimoji="0" lang="ru-RU" sz="1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:</a:t>
            </a:r>
            <a:endParaRPr kumimoji="0" lang="ru-RU" sz="1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AutoShape 18"/>
          <p:cNvSpPr>
            <a:spLocks noChangeArrowheads="1"/>
          </p:cNvSpPr>
          <p:nvPr/>
        </p:nvSpPr>
        <p:spPr bwMode="gray">
          <a:xfrm>
            <a:off x="428596" y="1285860"/>
            <a:ext cx="5929354" cy="2857520"/>
          </a:xfrm>
          <a:prstGeom prst="roundRect">
            <a:avLst>
              <a:gd name="adj" fmla="val 10347"/>
            </a:avLst>
          </a:prstGeom>
          <a:gradFill rotWithShape="1">
            <a:gsLst>
              <a:gs pos="0">
                <a:schemeClr val="accent5">
                  <a:lumMod val="60000"/>
                  <a:lumOff val="40000"/>
                </a:schemeClr>
              </a:gs>
              <a:gs pos="100000">
                <a:srgbClr val="EBD3AD">
                  <a:gamma/>
                  <a:tint val="0"/>
                  <a:invGamma/>
                </a:srgbClr>
              </a:gs>
            </a:gsLst>
            <a:lin ang="18900000" scaled="1"/>
          </a:gradFill>
          <a:ln w="50800">
            <a:solidFill>
              <a:srgbClr val="FF9933"/>
            </a:solidFill>
            <a:round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ru-RU" sz="3000" b="1" dirty="0" smtClean="0">
                <a:solidFill>
                  <a:srgbClr val="000000"/>
                </a:solidFill>
              </a:rPr>
              <a:t>   Развивать   </a:t>
            </a:r>
          </a:p>
          <a:p>
            <a:pPr algn="ctr" eaLnBrk="0" hangingPunct="0"/>
            <a:r>
              <a:rPr lang="ru-RU" sz="3000" b="1" dirty="0" smtClean="0">
                <a:solidFill>
                  <a:srgbClr val="000000"/>
                </a:solidFill>
              </a:rPr>
              <a:t>творческие  способности </a:t>
            </a:r>
          </a:p>
          <a:p>
            <a:pPr algn="ctr" eaLnBrk="0" hangingPunct="0"/>
            <a:r>
              <a:rPr lang="ru-RU" sz="3000" b="1" dirty="0" smtClean="0">
                <a:solidFill>
                  <a:srgbClr val="000000"/>
                </a:solidFill>
              </a:rPr>
              <a:t>и  координацию движений,</a:t>
            </a:r>
          </a:p>
          <a:p>
            <a:pPr algn="ctr" eaLnBrk="0" hangingPunct="0"/>
            <a:r>
              <a:rPr lang="ru-RU" sz="3000" b="1" dirty="0" smtClean="0">
                <a:solidFill>
                  <a:srgbClr val="000000"/>
                </a:solidFill>
              </a:rPr>
              <a:t>умение ориентироваться  </a:t>
            </a:r>
          </a:p>
          <a:p>
            <a:pPr algn="ctr" eaLnBrk="0" hangingPunct="0"/>
            <a:r>
              <a:rPr lang="ru-RU" sz="3000" b="1" dirty="0" smtClean="0">
                <a:solidFill>
                  <a:srgbClr val="000000"/>
                </a:solidFill>
              </a:rPr>
              <a:t>в малом </a:t>
            </a:r>
          </a:p>
          <a:p>
            <a:pPr algn="ctr" eaLnBrk="0" hangingPunct="0"/>
            <a:r>
              <a:rPr lang="ru-RU" sz="3000" b="1" dirty="0" smtClean="0">
                <a:solidFill>
                  <a:srgbClr val="000000"/>
                </a:solidFill>
              </a:rPr>
              <a:t>и большом пространстве </a:t>
            </a:r>
            <a:endParaRPr lang="en-US" sz="3000" b="1" dirty="0">
              <a:solidFill>
                <a:srgbClr val="000000"/>
              </a:solidFill>
            </a:endParaRPr>
          </a:p>
        </p:txBody>
      </p:sp>
      <p:sp>
        <p:nvSpPr>
          <p:cNvPr id="7" name="AutoShape 18"/>
          <p:cNvSpPr>
            <a:spLocks noChangeArrowheads="1"/>
          </p:cNvSpPr>
          <p:nvPr/>
        </p:nvSpPr>
        <p:spPr bwMode="gray">
          <a:xfrm>
            <a:off x="500034" y="4429132"/>
            <a:ext cx="5857916" cy="1643074"/>
          </a:xfrm>
          <a:prstGeom prst="roundRect">
            <a:avLst>
              <a:gd name="adj" fmla="val 10347"/>
            </a:avLst>
          </a:prstGeom>
          <a:gradFill rotWithShape="1">
            <a:gsLst>
              <a:gs pos="0">
                <a:schemeClr val="accent5">
                  <a:lumMod val="60000"/>
                  <a:lumOff val="40000"/>
                </a:schemeClr>
              </a:gs>
              <a:gs pos="100000">
                <a:srgbClr val="EBD3AD">
                  <a:gamma/>
                  <a:tint val="0"/>
                  <a:invGamma/>
                </a:srgbClr>
              </a:gs>
            </a:gsLst>
            <a:lin ang="18900000" scaled="1"/>
          </a:gradFill>
          <a:ln w="50800">
            <a:solidFill>
              <a:srgbClr val="FF9933"/>
            </a:solidFill>
            <a:round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ru-RU" sz="3000" b="1" dirty="0" smtClean="0">
                <a:solidFill>
                  <a:srgbClr val="000000"/>
                </a:solidFill>
              </a:rPr>
              <a:t> Развивать   речевые </a:t>
            </a:r>
          </a:p>
          <a:p>
            <a:pPr algn="ctr" eaLnBrk="0" hangingPunct="0"/>
            <a:r>
              <a:rPr lang="ru-RU" sz="3000" b="1" dirty="0" smtClean="0">
                <a:solidFill>
                  <a:srgbClr val="000000"/>
                </a:solidFill>
              </a:rPr>
              <a:t>и  неречевые  средства </a:t>
            </a:r>
          </a:p>
          <a:p>
            <a:pPr algn="ctr" eaLnBrk="0" hangingPunct="0"/>
            <a:r>
              <a:rPr lang="ru-RU" sz="3000" b="1" dirty="0" smtClean="0">
                <a:solidFill>
                  <a:srgbClr val="000000"/>
                </a:solidFill>
              </a:rPr>
              <a:t>общения </a:t>
            </a:r>
            <a:endParaRPr lang="en-US" sz="30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 advClick="0" advTm="3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" autoRev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7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7" dur="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8" dur="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7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" dur="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3" dur="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4" dur="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Старший  воспитатель Никишина  Я.А.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" name="Picture 37" descr="2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000892" y="2643182"/>
            <a:ext cx="1859756" cy="4010044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00034" y="0"/>
            <a:ext cx="8229600" cy="1357322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5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</a:t>
            </a:r>
            <a:br>
              <a:rPr kumimoji="0" lang="ru-RU" sz="5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</a:br>
            <a:r>
              <a:rPr lang="ru-RU" sz="12000" b="1" i="1" dirty="0" smtClean="0">
                <a:latin typeface="Bookman Old Style" pitchFamily="18" charset="0"/>
                <a:ea typeface="+mj-ea"/>
                <a:cs typeface="+mj-cs"/>
              </a:rPr>
              <a:t>Коррекционно-педагогические   задачи</a:t>
            </a:r>
            <a:r>
              <a:rPr kumimoji="0" lang="ru-RU" sz="1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:</a:t>
            </a:r>
            <a:endParaRPr kumimoji="0" lang="ru-RU" sz="1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AutoShape 18"/>
          <p:cNvSpPr>
            <a:spLocks noChangeArrowheads="1"/>
          </p:cNvSpPr>
          <p:nvPr/>
        </p:nvSpPr>
        <p:spPr bwMode="gray">
          <a:xfrm>
            <a:off x="428596" y="1214422"/>
            <a:ext cx="6429420" cy="2857520"/>
          </a:xfrm>
          <a:prstGeom prst="roundRect">
            <a:avLst>
              <a:gd name="adj" fmla="val 10347"/>
            </a:avLst>
          </a:prstGeom>
          <a:gradFill rotWithShape="1">
            <a:gsLst>
              <a:gs pos="0">
                <a:schemeClr val="accent5">
                  <a:lumMod val="60000"/>
                  <a:lumOff val="40000"/>
                </a:schemeClr>
              </a:gs>
              <a:gs pos="100000">
                <a:srgbClr val="EBD3AD">
                  <a:gamma/>
                  <a:tint val="0"/>
                  <a:invGamma/>
                </a:srgbClr>
              </a:gs>
            </a:gsLst>
            <a:lin ang="18900000" scaled="1"/>
          </a:gradFill>
          <a:ln w="50800">
            <a:solidFill>
              <a:srgbClr val="FF9933"/>
            </a:solidFill>
            <a:round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sz="3000" b="1" dirty="0" smtClean="0">
              <a:solidFill>
                <a:srgbClr val="000000"/>
              </a:solidFill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sz="3000" b="1" dirty="0" smtClean="0">
              <a:solidFill>
                <a:srgbClr val="000000"/>
              </a:solidFill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3000" b="1" dirty="0" smtClean="0">
                <a:solidFill>
                  <a:srgbClr val="00000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lang="ru-RU" sz="3000" b="1" dirty="0" smtClean="0"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азвивать эмоционально-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3000" b="1" dirty="0" smtClean="0"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волевую деятельность,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3000" b="1" dirty="0" smtClean="0"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вырабатывать адаптацию </a:t>
            </a:r>
            <a:endParaRPr lang="ru-RU" sz="3000" b="1" dirty="0" smtClean="0">
              <a:latin typeface="Bookman Old Style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3000" b="1" dirty="0" smtClean="0">
                <a:latin typeface="Bookman Old Style" pitchFamily="18" charset="0"/>
                <a:ea typeface="Times New Roman" pitchFamily="18" charset="0"/>
              </a:rPr>
              <a:t>к новым видам деятельности</a:t>
            </a:r>
            <a:r>
              <a:rPr lang="ru-RU" sz="3000" b="1" dirty="0" smtClean="0">
                <a:latin typeface="Bookman Old Style" pitchFamily="18" charset="0"/>
              </a:rPr>
              <a:t> </a:t>
            </a:r>
          </a:p>
          <a:p>
            <a:pPr algn="ctr" eaLnBrk="0" hangingPunct="0"/>
            <a:endParaRPr lang="en-US" sz="3000" b="1" dirty="0">
              <a:solidFill>
                <a:srgbClr val="000000"/>
              </a:solidFill>
            </a:endParaRPr>
          </a:p>
        </p:txBody>
      </p:sp>
      <p:sp>
        <p:nvSpPr>
          <p:cNvPr id="7" name="AutoShape 18"/>
          <p:cNvSpPr>
            <a:spLocks noChangeArrowheads="1"/>
          </p:cNvSpPr>
          <p:nvPr/>
        </p:nvSpPr>
        <p:spPr bwMode="gray">
          <a:xfrm>
            <a:off x="500034" y="4429132"/>
            <a:ext cx="6215106" cy="1643074"/>
          </a:xfrm>
          <a:prstGeom prst="roundRect">
            <a:avLst>
              <a:gd name="adj" fmla="val 10347"/>
            </a:avLst>
          </a:prstGeom>
          <a:gradFill rotWithShape="1">
            <a:gsLst>
              <a:gs pos="0">
                <a:schemeClr val="accent5">
                  <a:lumMod val="60000"/>
                  <a:lumOff val="40000"/>
                </a:schemeClr>
              </a:gs>
              <a:gs pos="100000">
                <a:srgbClr val="EBD3AD">
                  <a:gamma/>
                  <a:tint val="0"/>
                  <a:invGamma/>
                </a:srgbClr>
              </a:gs>
            </a:gsLst>
            <a:lin ang="18900000" scaled="1"/>
          </a:gradFill>
          <a:ln w="50800">
            <a:solidFill>
              <a:srgbClr val="FF9933"/>
            </a:solidFill>
            <a:round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ru-RU" sz="3000" b="1" dirty="0" smtClean="0">
                <a:latin typeface="Bookman Old Style" pitchFamily="18" charset="0"/>
              </a:rPr>
              <a:t>Развивать </a:t>
            </a:r>
          </a:p>
          <a:p>
            <a:pPr algn="ctr" eaLnBrk="0" hangingPunct="0"/>
            <a:r>
              <a:rPr lang="ru-RU" sz="3000" b="1" dirty="0" smtClean="0">
                <a:latin typeface="Bookman Old Style" pitchFamily="18" charset="0"/>
              </a:rPr>
              <a:t>восприятие  цвета</a:t>
            </a:r>
            <a:endParaRPr lang="en-US" sz="3000" b="1" dirty="0">
              <a:solidFill>
                <a:srgbClr val="0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" autoRev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7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7" dur="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8" dur="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7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" dur="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3" dur="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4" dur="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2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8|1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2.9|1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2881</TotalTime>
  <Words>698</Words>
  <Application>Microsoft Office PowerPoint</Application>
  <PresentationFormat>Экран (4:3)</PresentationFormat>
  <Paragraphs>160</Paragraphs>
  <Slides>34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Поток</vt:lpstr>
      <vt:lpstr>                 МБДОУ г.Керчи РК  «Детский  сад компенсирующего вида  для детей с нарушениями зрения  № 46 «Солнышко» </vt:lpstr>
      <vt:lpstr>Театр -это волшебный мир. Он  даёт   уроки  красоты, морали, нравственности  и общения.  </vt:lpstr>
      <vt:lpstr>Слайд 3</vt:lpstr>
      <vt:lpstr>Слайд 4</vt:lpstr>
      <vt:lpstr>Слайд 5</vt:lpstr>
      <vt:lpstr>    Воспитательно – образовательные задачи :</vt:lpstr>
      <vt:lpstr>    Воспитательно – образовательные задачи :</vt:lpstr>
      <vt:lpstr>Слайд 8</vt:lpstr>
      <vt:lpstr>Слайд 9</vt:lpstr>
      <vt:lpstr>Слайд 10</vt:lpstr>
      <vt:lpstr>Слайд 11</vt:lpstr>
      <vt:lpstr>Обучение детей  театрализованной  деятельности предполагает знакомство  с различными  видами  театров.</vt:lpstr>
      <vt:lpstr>                            Виды   театра.</vt:lpstr>
      <vt:lpstr>Слайд 14</vt:lpstr>
      <vt:lpstr>Слайд 15</vt:lpstr>
      <vt:lpstr>  Театр  «Живых    теней»</vt:lpstr>
      <vt:lpstr>Слайд 17</vt:lpstr>
      <vt:lpstr>Слайд 18</vt:lpstr>
      <vt:lpstr>Слайд 19</vt:lpstr>
      <vt:lpstr>Слайд 20</vt:lpstr>
      <vt:lpstr>Слайд 21</vt:lpstr>
      <vt:lpstr>  </vt:lpstr>
      <vt:lpstr> Театр   из поролоновых губок</vt:lpstr>
      <vt:lpstr>                                     ;     </vt:lpstr>
      <vt:lpstr>     При изготовлении театральных атрибутов необходимо учитывать ряд требований: </vt:lpstr>
      <vt:lpstr> </vt:lpstr>
      <vt:lpstr> </vt:lpstr>
      <vt:lpstr> </vt:lpstr>
      <vt:lpstr> </vt:lpstr>
      <vt:lpstr> </vt:lpstr>
      <vt:lpstr>Слайд 31</vt:lpstr>
      <vt:lpstr>Слайд 32</vt:lpstr>
      <vt:lpstr>Слайд 33</vt:lpstr>
      <vt:lpstr>Слайд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afdmin</dc:creator>
  <cp:lastModifiedBy>user</cp:lastModifiedBy>
  <cp:revision>249</cp:revision>
  <dcterms:created xsi:type="dcterms:W3CDTF">2015-04-28T06:49:25Z</dcterms:created>
  <dcterms:modified xsi:type="dcterms:W3CDTF">2017-09-24T06:03:24Z</dcterms:modified>
</cp:coreProperties>
</file>