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16"/>
  </p:notesMasterIdLst>
  <p:sldIdLst>
    <p:sldId id="272" r:id="rId2"/>
    <p:sldId id="277" r:id="rId3"/>
    <p:sldId id="274" r:id="rId4"/>
    <p:sldId id="278" r:id="rId5"/>
    <p:sldId id="281" r:id="rId6"/>
    <p:sldId id="283" r:id="rId7"/>
    <p:sldId id="288" r:id="rId8"/>
    <p:sldId id="259" r:id="rId9"/>
    <p:sldId id="290" r:id="rId10"/>
    <p:sldId id="261" r:id="rId11"/>
    <p:sldId id="263" r:id="rId12"/>
    <p:sldId id="266" r:id="rId13"/>
    <p:sldId id="268" r:id="rId14"/>
    <p:sldId id="269" r:id="rId1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CC33"/>
    <a:srgbClr val="87EE7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5748" autoAdjust="0"/>
    <p:restoredTop sz="78747" autoAdjust="0"/>
  </p:normalViewPr>
  <p:slideViewPr>
    <p:cSldViewPr>
      <p:cViewPr varScale="1">
        <p:scale>
          <a:sx n="106" d="100"/>
          <a:sy n="106" d="100"/>
        </p:scale>
        <p:origin x="-102" y="-15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78079AD-550B-4E36-901A-ED91DE02D8AA}" type="datetimeFigureOut">
              <a:rPr lang="ru-RU" smtClean="0"/>
              <a:pPr/>
              <a:t>02.04.2017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71FEC1F-87D6-4DBA-8EAE-A4CEAAF3526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1FEC1F-87D6-4DBA-8EAE-A4CEAAF35261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F55539-D9FC-4685-BC88-1AB43588BCE4}" type="datetimeFigureOut">
              <a:rPr lang="ru-RU"/>
              <a:pPr>
                <a:defRPr/>
              </a:pPr>
              <a:t>02.04.2017</a:t>
            </a:fld>
            <a:endParaRPr lang="ru-RU" dirty="0"/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7ABA51-8F2E-4CAE-8FD2-FAD60E16F3F4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582ADB-1A1C-4040-AFE8-67BFCA1D0D55}" type="datetimeFigureOut">
              <a:rPr lang="ru-RU"/>
              <a:pPr>
                <a:defRPr/>
              </a:pPr>
              <a:t>02.04.2017</a:t>
            </a:fld>
            <a:endParaRPr lang="ru-RU" dirty="0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B08C6A-DC9C-40FF-BB53-2372B52C47CC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0AD822-3D8A-41D6-A33E-B3331094E524}" type="datetimeFigureOut">
              <a:rPr lang="ru-RU"/>
              <a:pPr>
                <a:defRPr/>
              </a:pPr>
              <a:t>02.04.2017</a:t>
            </a:fld>
            <a:endParaRPr lang="ru-RU" dirty="0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F1EC90-A255-4FAA-9126-0867A333DA0A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3EA903-3B71-4CE5-9DFE-D63AC2702B43}" type="datetimeFigureOut">
              <a:rPr lang="ru-RU"/>
              <a:pPr>
                <a:defRPr/>
              </a:pPr>
              <a:t>02.04.2017</a:t>
            </a:fld>
            <a:endParaRPr lang="ru-RU" dirty="0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008D4C-5DC1-41D6-89CB-FA7EED6C1E8C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DDB5D5-4F7A-403D-9E4A-DB1041E21E5D}" type="datetimeFigureOut">
              <a:rPr lang="ru-RU"/>
              <a:pPr>
                <a:defRPr/>
              </a:pPr>
              <a:t>02.04.2017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D1F6F5-8D44-48B3-8C0F-BA1CCD7BC71E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2FDB27-B73D-434C-9B37-6EAFB2E11B94}" type="datetimeFigureOut">
              <a:rPr lang="ru-RU"/>
              <a:pPr>
                <a:defRPr/>
              </a:pPr>
              <a:t>02.04.2017</a:t>
            </a:fld>
            <a:endParaRPr lang="ru-RU" dirty="0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E906EC-35A8-442E-8EC7-38E7E524CC77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E4FF67-0514-4EE0-99CD-8C8AFBED62C9}" type="datetimeFigureOut">
              <a:rPr lang="ru-RU"/>
              <a:pPr>
                <a:defRPr/>
              </a:pPr>
              <a:t>02.04.2017</a:t>
            </a:fld>
            <a:endParaRPr lang="ru-RU" dirty="0"/>
          </a:p>
        </p:txBody>
      </p:sp>
      <p:sp>
        <p:nvSpPr>
          <p:cNvPr id="8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053621-4120-485F-BF83-6D7FB56E778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25E00A-F159-4F06-B7BF-D32F1535F0DB}" type="datetimeFigureOut">
              <a:rPr lang="ru-RU"/>
              <a:pPr>
                <a:defRPr/>
              </a:pPr>
              <a:t>02.04.2017</a:t>
            </a:fld>
            <a:endParaRPr lang="ru-RU" dirty="0"/>
          </a:p>
        </p:txBody>
      </p:sp>
      <p:sp>
        <p:nvSpPr>
          <p:cNvPr id="4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FF4D44-6FE8-493E-ADBD-77245F11EC5D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87D4AE-6E69-4A19-B45A-2A6E8903BD4E}" type="datetimeFigureOut">
              <a:rPr lang="ru-RU"/>
              <a:pPr>
                <a:defRPr/>
              </a:pPr>
              <a:t>02.04.2017</a:t>
            </a:fld>
            <a:endParaRPr lang="ru-RU" dirty="0"/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9DF4E1-D21B-4DBD-B2DF-84DCEC67F91D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DFA8EA-A083-4BE1-8A64-1ACB2D4BCD05}" type="datetimeFigureOut">
              <a:rPr lang="ru-RU"/>
              <a:pPr>
                <a:defRPr/>
              </a:pPr>
              <a:t>02.04.2017</a:t>
            </a:fld>
            <a:endParaRPr lang="ru-RU" dirty="0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1D7CC1-4A29-4A5A-B1EA-9041C6F86C07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одним вырезанным скругленным углом 8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dirty="0"/>
          </a:p>
        </p:txBody>
      </p:sp>
      <p:sp>
        <p:nvSpPr>
          <p:cNvPr id="6" name="Прямоугольный треугольник 11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dirty="0"/>
          </a:p>
        </p:txBody>
      </p:sp>
      <p:sp>
        <p:nvSpPr>
          <p:cNvPr id="7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dirty="0">
              <a:latin typeface="+mn-lt"/>
              <a:cs typeface="+mn-cs"/>
            </a:endParaRPr>
          </a:p>
        </p:txBody>
      </p:sp>
      <p:sp>
        <p:nvSpPr>
          <p:cNvPr id="8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dirty="0">
              <a:latin typeface="+mn-lt"/>
              <a:cs typeface="+mn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dirty="0" smtClean="0"/>
              <a:t>Вставка рисунка</a:t>
            </a:r>
            <a:endParaRPr lang="en-US" noProof="0" dirty="0"/>
          </a:p>
        </p:txBody>
      </p:sp>
      <p:sp>
        <p:nvSpPr>
          <p:cNvPr id="9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884C57-21A2-4C22-A984-D13918186AC0}" type="datetimeFigureOut">
              <a:rPr lang="ru-RU"/>
              <a:pPr>
                <a:defRPr/>
              </a:pPr>
              <a:t>02.04.2017</a:t>
            </a:fld>
            <a:endParaRPr lang="ru-RU" dirty="0"/>
          </a:p>
        </p:txBody>
      </p:sp>
      <p:sp>
        <p:nvSpPr>
          <p:cNvPr id="10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A5ABEF-91DF-464F-92CC-4820FE9F4ABE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dirty="0">
              <a:latin typeface="+mn-lt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dirty="0">
              <a:latin typeface="+mn-lt"/>
              <a:cs typeface="+mn-cs"/>
            </a:endParaRPr>
          </a:p>
        </p:txBody>
      </p:sp>
      <p:sp>
        <p:nvSpPr>
          <p:cNvPr id="1028" name="Заголовок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9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B013B6D-0C9C-43CF-8AD0-D572296CDE56}" type="datetimeFigureOut">
              <a:rPr lang="ru-RU"/>
              <a:pPr>
                <a:defRPr/>
              </a:pPr>
              <a:t>02.04.2017</a:t>
            </a:fld>
            <a:endParaRPr lang="ru-RU" dirty="0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32B0758-F174-4DF6-91A5-1AA732004347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  <p:grpSp>
        <p:nvGrpSpPr>
          <p:cNvPr id="1033" name="Группа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 dirty="0">
                <a:latin typeface="+mn-lt"/>
                <a:cs typeface="+mn-cs"/>
              </a:endParaRPr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 dirty="0">
                <a:latin typeface="+mn-lt"/>
                <a:cs typeface="+mn-cs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7" r:id="rId2"/>
    <p:sldLayoutId id="2147483709" r:id="rId3"/>
    <p:sldLayoutId id="2147483706" r:id="rId4"/>
    <p:sldLayoutId id="2147483705" r:id="rId5"/>
    <p:sldLayoutId id="2147483704" r:id="rId6"/>
    <p:sldLayoutId id="2147483703" r:id="rId7"/>
    <p:sldLayoutId id="2147483702" r:id="rId8"/>
    <p:sldLayoutId id="2147483710" r:id="rId9"/>
    <p:sldLayoutId id="2147483701" r:id="rId10"/>
    <p:sldLayoutId id="2147483700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5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Rectangle 2"/>
          <p:cNvSpPr>
            <a:spLocks noGrp="1"/>
          </p:cNvSpPr>
          <p:nvPr>
            <p:ph type="title" idx="4294967295"/>
          </p:nvPr>
        </p:nvSpPr>
        <p:spPr>
          <a:xfrm>
            <a:off x="457200" y="714356"/>
            <a:ext cx="8229600" cy="2214578"/>
          </a:xfrm>
        </p:spPr>
        <p:txBody>
          <a:bodyPr/>
          <a:lstStyle/>
          <a:p>
            <a:pPr eaLnBrk="1" hangingPunct="1"/>
            <a:r>
              <a:rPr lang="ru-RU" sz="3600" b="1" dirty="0" smtClean="0">
                <a:latin typeface="Arial" charset="0"/>
              </a:rPr>
              <a:t>      </a:t>
            </a:r>
            <a:r>
              <a:rPr lang="tt-RU" sz="3600" b="1" dirty="0" smtClean="0">
                <a:solidFill>
                  <a:srgbClr val="87EE76"/>
                </a:solidFill>
                <a:latin typeface="Arial" charset="0"/>
              </a:rPr>
              <a:t> </a:t>
            </a:r>
            <a:br>
              <a:rPr lang="tt-RU" sz="3600" b="1" dirty="0" smtClean="0">
                <a:solidFill>
                  <a:srgbClr val="87EE76"/>
                </a:solidFill>
                <a:latin typeface="Arial" charset="0"/>
              </a:rPr>
            </a:br>
            <a:r>
              <a:rPr lang="tt-RU" sz="3600" b="1" dirty="0" smtClean="0">
                <a:solidFill>
                  <a:srgbClr val="87EE76"/>
                </a:solidFill>
                <a:latin typeface="Arial" charset="0"/>
              </a:rPr>
              <a:t/>
            </a:r>
            <a:br>
              <a:rPr lang="tt-RU" sz="3600" b="1" dirty="0" smtClean="0">
                <a:solidFill>
                  <a:srgbClr val="87EE76"/>
                </a:solidFill>
                <a:latin typeface="Arial" charset="0"/>
              </a:rPr>
            </a:br>
            <a:r>
              <a:rPr lang="tt-RU" sz="3600" b="1" dirty="0" smtClean="0">
                <a:solidFill>
                  <a:srgbClr val="87EE76"/>
                </a:solidFill>
                <a:latin typeface="Arial" charset="0"/>
              </a:rPr>
              <a:t/>
            </a:r>
            <a:br>
              <a:rPr lang="tt-RU" sz="3600" b="1" dirty="0" smtClean="0">
                <a:solidFill>
                  <a:srgbClr val="87EE76"/>
                </a:solidFill>
                <a:latin typeface="Arial" charset="0"/>
              </a:rPr>
            </a:br>
            <a:r>
              <a:rPr lang="tt-RU" sz="3600" b="1" dirty="0" smtClean="0">
                <a:solidFill>
                  <a:srgbClr val="87EE76"/>
                </a:solidFill>
                <a:latin typeface="Arial" charset="0"/>
              </a:rPr>
              <a:t/>
            </a:r>
            <a:br>
              <a:rPr lang="tt-RU" sz="3600" b="1" dirty="0" smtClean="0">
                <a:solidFill>
                  <a:srgbClr val="87EE76"/>
                </a:solidFill>
                <a:latin typeface="Arial" charset="0"/>
              </a:rPr>
            </a:br>
            <a:r>
              <a:rPr lang="tt-RU" sz="3600" b="1" dirty="0" smtClean="0">
                <a:solidFill>
                  <a:srgbClr val="87EE76"/>
                </a:solidFill>
                <a:latin typeface="Arial" charset="0"/>
              </a:rPr>
              <a:t/>
            </a:r>
            <a:br>
              <a:rPr lang="tt-RU" sz="3600" b="1" dirty="0" smtClean="0">
                <a:solidFill>
                  <a:srgbClr val="87EE76"/>
                </a:solidFill>
                <a:latin typeface="Arial" charset="0"/>
              </a:rPr>
            </a:br>
            <a:r>
              <a:rPr lang="tt-RU" sz="3600" b="1" dirty="0" smtClean="0">
                <a:solidFill>
                  <a:srgbClr val="87EE76"/>
                </a:solidFill>
                <a:latin typeface="Arial" charset="0"/>
              </a:rPr>
              <a:t/>
            </a:r>
            <a:br>
              <a:rPr lang="tt-RU" sz="3600" b="1" dirty="0" smtClean="0">
                <a:solidFill>
                  <a:srgbClr val="87EE76"/>
                </a:solidFill>
                <a:latin typeface="Arial" charset="0"/>
              </a:rPr>
            </a:br>
            <a:r>
              <a:rPr lang="tt-RU" sz="3600" b="1" dirty="0" smtClean="0">
                <a:solidFill>
                  <a:srgbClr val="87EE76"/>
                </a:solidFill>
                <a:latin typeface="Arial" charset="0"/>
              </a:rPr>
              <a:t/>
            </a:r>
            <a:br>
              <a:rPr lang="tt-RU" sz="3600" b="1" dirty="0" smtClean="0">
                <a:solidFill>
                  <a:srgbClr val="87EE76"/>
                </a:solidFill>
                <a:latin typeface="Arial" charset="0"/>
              </a:rPr>
            </a:br>
            <a:r>
              <a:rPr lang="tt-RU" sz="5400" b="1" dirty="0" smtClean="0">
                <a:solidFill>
                  <a:schemeClr val="accent1"/>
                </a:solidFill>
              </a:rPr>
              <a:t>Борынгы  ырымнар     һәм  юраулар. </a:t>
            </a:r>
            <a:r>
              <a:rPr lang="ru-RU" sz="5400" dirty="0" smtClean="0">
                <a:solidFill>
                  <a:schemeClr val="accent1"/>
                </a:solidFill>
              </a:rPr>
              <a:t/>
            </a:r>
            <a:br>
              <a:rPr lang="ru-RU" sz="5400" dirty="0" smtClean="0">
                <a:solidFill>
                  <a:schemeClr val="accent1"/>
                </a:solidFill>
              </a:rPr>
            </a:br>
            <a:endParaRPr lang="ru-RU" sz="5400" b="1" dirty="0" smtClean="0">
              <a:solidFill>
                <a:schemeClr val="accent1"/>
              </a:solidFill>
              <a:latin typeface="Arial" charset="0"/>
            </a:endParaRPr>
          </a:p>
        </p:txBody>
      </p:sp>
      <p:pic>
        <p:nvPicPr>
          <p:cNvPr id="3" name="Picture 3" descr="C:\Users\User\Desktop\13024_1438031181_680_0_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20263370">
            <a:off x="1656353" y="2938307"/>
            <a:ext cx="2428892" cy="2950220"/>
          </a:xfrm>
          <a:prstGeom prst="rect">
            <a:avLst/>
          </a:prstGeom>
          <a:noFill/>
        </p:spPr>
      </p:pic>
      <p:pic>
        <p:nvPicPr>
          <p:cNvPr id="4" name="Picture 4" descr="C:\Users\User\Desktop\600_450_55f98b6803347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741691">
            <a:off x="6072198" y="2714620"/>
            <a:ext cx="2428892" cy="30003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285728"/>
            <a:ext cx="7851648" cy="2914672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dirty="0" smtClean="0"/>
              <a:t> 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tt-RU" dirty="0" smtClean="0">
                <a:solidFill>
                  <a:schemeClr val="accent1"/>
                </a:solidFill>
              </a:rPr>
              <a:t>Юрамышлар  – халыкның    мифологик   күзаллауларында  мөһим   урын   тоткан   жанр.  </a:t>
            </a:r>
            <a:endParaRPr lang="ru-RU" dirty="0">
              <a:solidFill>
                <a:schemeClr val="accent1"/>
              </a:solidFill>
            </a:endParaRPr>
          </a:p>
        </p:txBody>
      </p:sp>
      <p:sp>
        <p:nvSpPr>
          <p:cNvPr id="20482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3400" y="7532688"/>
            <a:ext cx="7854950" cy="288925"/>
          </a:xfrm>
        </p:spPr>
        <p:txBody>
          <a:bodyPr/>
          <a:lstStyle/>
          <a:p>
            <a:pPr marR="0" eaLnBrk="1" hangingPunct="1">
              <a:lnSpc>
                <a:spcPct val="80000"/>
              </a:lnSpc>
            </a:pPr>
            <a:endParaRPr lang="ru-RU" sz="1600" smtClean="0"/>
          </a:p>
        </p:txBody>
      </p:sp>
      <p:pic>
        <p:nvPicPr>
          <p:cNvPr id="7170" name="Picture 2" descr="C:\Users\User\Desktop\thumbnail-2123_0003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21166913">
            <a:off x="904175" y="3323404"/>
            <a:ext cx="1928794" cy="3143248"/>
          </a:xfrm>
          <a:prstGeom prst="rect">
            <a:avLst/>
          </a:prstGeom>
          <a:noFill/>
        </p:spPr>
      </p:pic>
      <p:pic>
        <p:nvPicPr>
          <p:cNvPr id="7171" name="Picture 3" descr="C:\Users\User\Desktop\i (2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1449692">
            <a:off x="5484858" y="3443074"/>
            <a:ext cx="2000232" cy="3143249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4486292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tt-RU" dirty="0" smtClean="0"/>
              <a:t> </a:t>
            </a:r>
            <a:r>
              <a:rPr lang="tt-RU" dirty="0" smtClean="0">
                <a:solidFill>
                  <a:srgbClr val="92D050"/>
                </a:solidFill>
              </a:rPr>
              <a:t> </a:t>
            </a:r>
            <a:endParaRPr lang="ru-RU" dirty="0">
              <a:solidFill>
                <a:srgbClr val="92D050"/>
              </a:solidFill>
            </a:endParaRPr>
          </a:p>
        </p:txBody>
      </p:sp>
      <p:sp>
        <p:nvSpPr>
          <p:cNvPr id="22530" name="Подзаголовок 2"/>
          <p:cNvSpPr>
            <a:spLocks noGrp="1"/>
          </p:cNvSpPr>
          <p:nvPr>
            <p:ph type="subTitle" idx="1"/>
          </p:nvPr>
        </p:nvSpPr>
        <p:spPr>
          <a:xfrm flipV="1">
            <a:off x="533400" y="6858000"/>
            <a:ext cx="7854950" cy="603250"/>
          </a:xfrm>
        </p:spPr>
        <p:txBody>
          <a:bodyPr/>
          <a:lstStyle/>
          <a:p>
            <a:pPr marR="0" eaLnBrk="1" hangingPunct="1"/>
            <a:endParaRPr lang="ru-RU" smtClean="0"/>
          </a:p>
        </p:txBody>
      </p:sp>
      <p:sp>
        <p:nvSpPr>
          <p:cNvPr id="6" name="Прямоугольник 5"/>
          <p:cNvSpPr/>
          <p:nvPr/>
        </p:nvSpPr>
        <p:spPr>
          <a:xfrm>
            <a:off x="357158" y="857232"/>
            <a:ext cx="8429684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tt-RU" sz="2800" dirty="0" smtClean="0">
                <a:solidFill>
                  <a:schemeClr val="accent5"/>
                </a:solidFill>
              </a:rPr>
              <a:t> </a:t>
            </a:r>
            <a:r>
              <a:rPr lang="tt-RU" sz="2800" dirty="0" smtClean="0">
                <a:solidFill>
                  <a:schemeClr val="accent1"/>
                </a:solidFill>
              </a:rPr>
              <a:t>Төшләрне күрү һәм юрау, килер көннәрдә үзеңне  яки  башкаларны  нинди хәлләр  көткәнлеген  алар  ярдәмендә  белешү  борынгыдан  ук   кулланылучы йола һәм ырымнарның берсе булып тора. </a:t>
            </a:r>
            <a:endParaRPr lang="ru-RU" sz="2800" dirty="0">
              <a:solidFill>
                <a:schemeClr val="accent1"/>
              </a:solidFill>
            </a:endParaRPr>
          </a:p>
        </p:txBody>
      </p:sp>
      <p:pic>
        <p:nvPicPr>
          <p:cNvPr id="8194" name="Picture 2" descr="C:\Users\User\Desktop\04463c60-5a3b-416b-90a4-ec392610f5da-thumb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20480875">
            <a:off x="835922" y="3796984"/>
            <a:ext cx="2643174" cy="2337462"/>
          </a:xfrm>
          <a:prstGeom prst="rect">
            <a:avLst/>
          </a:prstGeom>
          <a:noFill/>
        </p:spPr>
      </p:pic>
      <p:pic>
        <p:nvPicPr>
          <p:cNvPr id="8196" name="Picture 4" descr="C:\Users\User\Desktop\54195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245028">
            <a:off x="5120339" y="3802835"/>
            <a:ext cx="2643205" cy="2466363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1785926"/>
            <a:ext cx="6000792" cy="2500330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be-BY" sz="4400" dirty="0" smtClean="0">
                <a:solidFill>
                  <a:schemeClr val="accent5"/>
                </a:solidFill>
              </a:rPr>
              <a:t>    </a:t>
            </a:r>
            <a:br>
              <a:rPr lang="be-BY" sz="4400" dirty="0" smtClean="0">
                <a:solidFill>
                  <a:schemeClr val="accent5"/>
                </a:solidFill>
              </a:rPr>
            </a:br>
            <a:r>
              <a:rPr lang="be-BY" sz="4400" dirty="0" smtClean="0">
                <a:solidFill>
                  <a:schemeClr val="accent5"/>
                </a:solidFill>
              </a:rPr>
              <a:t/>
            </a:r>
            <a:br>
              <a:rPr lang="be-BY" sz="4400" dirty="0" smtClean="0">
                <a:solidFill>
                  <a:schemeClr val="accent5"/>
                </a:solidFill>
              </a:rPr>
            </a:br>
            <a:r>
              <a:rPr lang="be-BY" sz="4400" dirty="0" smtClean="0">
                <a:solidFill>
                  <a:schemeClr val="accent1"/>
                </a:solidFill>
              </a:rPr>
              <a:t>Ырымнар  белән  бәйле рәвештә  яңа исемнәр  дә барлыкка  килгән.</a:t>
            </a:r>
            <a:r>
              <a:rPr lang="tt-RU" sz="4400" i="1" dirty="0" smtClean="0">
                <a:solidFill>
                  <a:schemeClr val="accent1"/>
                </a:solidFill>
                <a:cs typeface="Calibri" pitchFamily="34" charset="0"/>
              </a:rPr>
              <a:t> </a:t>
            </a:r>
            <a:endParaRPr lang="ru-RU" sz="4400" i="1" dirty="0">
              <a:solidFill>
                <a:schemeClr val="accent1"/>
              </a:solidFill>
              <a:cs typeface="Calibri" pitchFamily="34" charset="0"/>
            </a:endParaRPr>
          </a:p>
        </p:txBody>
      </p:sp>
      <p:pic>
        <p:nvPicPr>
          <p:cNvPr id="9218" name="Picture 2" descr="C:\Users\User\Desktop\i (1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225763">
            <a:off x="6512873" y="4543718"/>
            <a:ext cx="1895475" cy="2047875"/>
          </a:xfrm>
          <a:prstGeom prst="rect">
            <a:avLst/>
          </a:prstGeom>
          <a:noFill/>
        </p:spPr>
      </p:pic>
      <p:pic>
        <p:nvPicPr>
          <p:cNvPr id="9221" name="Picture 5" descr="C:\Users\User\Desktop\1343380444968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20589718">
            <a:off x="518685" y="4615462"/>
            <a:ext cx="2063023" cy="1913847"/>
          </a:xfrm>
          <a:prstGeom prst="rect">
            <a:avLst/>
          </a:prstGeom>
          <a:noFill/>
        </p:spPr>
      </p:pic>
      <p:pic>
        <p:nvPicPr>
          <p:cNvPr id="9222" name="Picture 6" descr="C:\Users\User\Desktop\i (2)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485872">
            <a:off x="2738666" y="162324"/>
            <a:ext cx="5401427" cy="2148417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85786" y="857232"/>
            <a:ext cx="6929486" cy="4357718"/>
          </a:xfrm>
        </p:spPr>
        <p:txBody>
          <a:bodyPr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be-BY" dirty="0" smtClean="0">
                <a:solidFill>
                  <a:schemeClr val="accent1"/>
                </a:solidFill>
              </a:rPr>
              <a:t>Ырымнар,юраулар  мәңге  яшәсен! 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tt-RU" i="1" dirty="0" smtClean="0">
                <a:solidFill>
                  <a:srgbClr val="92D050"/>
                </a:solidFill>
              </a:rPr>
              <a:t> </a:t>
            </a:r>
            <a:endParaRPr lang="ru-RU" i="1" dirty="0">
              <a:solidFill>
                <a:srgbClr val="92D050"/>
              </a:solidFill>
            </a:endParaRPr>
          </a:p>
        </p:txBody>
      </p:sp>
      <p:sp>
        <p:nvSpPr>
          <p:cNvPr id="26626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3400" y="7245350"/>
            <a:ext cx="7854950" cy="215900"/>
          </a:xfrm>
        </p:spPr>
        <p:txBody>
          <a:bodyPr/>
          <a:lstStyle/>
          <a:p>
            <a:pPr marR="0" eaLnBrk="1" hangingPunct="1">
              <a:lnSpc>
                <a:spcPct val="80000"/>
              </a:lnSpc>
            </a:pPr>
            <a:endParaRPr lang="ru-RU" sz="1000" smtClean="0"/>
          </a:p>
        </p:txBody>
      </p:sp>
      <p:pic>
        <p:nvPicPr>
          <p:cNvPr id="10245" name="Picture 5" descr="C:\Users\User\Desktop\i (2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72198" y="0"/>
            <a:ext cx="3071802" cy="2571744"/>
          </a:xfrm>
          <a:prstGeom prst="rect">
            <a:avLst/>
          </a:prstGeom>
          <a:noFill/>
        </p:spPr>
      </p:pic>
      <p:pic>
        <p:nvPicPr>
          <p:cNvPr id="10246" name="Picture 6" descr="C:\Users\User\Desktop\i (4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3143240" cy="2333603"/>
          </a:xfrm>
          <a:prstGeom prst="rect">
            <a:avLst/>
          </a:prstGeom>
          <a:noFill/>
        </p:spPr>
      </p:pic>
      <p:pic>
        <p:nvPicPr>
          <p:cNvPr id="10247" name="Picture 7" descr="C:\Users\User\Desktop\i (1)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410325" y="4572009"/>
            <a:ext cx="2733675" cy="2285992"/>
          </a:xfrm>
          <a:prstGeom prst="rect">
            <a:avLst/>
          </a:prstGeom>
          <a:noFill/>
        </p:spPr>
      </p:pic>
      <p:pic>
        <p:nvPicPr>
          <p:cNvPr id="10248" name="Picture 8" descr="C:\Users\User\Desktop\i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4643447"/>
            <a:ext cx="2500297" cy="2214554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tt-RU" sz="8800" dirty="0" smtClean="0">
                <a:solidFill>
                  <a:schemeClr val="accent1"/>
                </a:solidFill>
              </a:rPr>
              <a:t>Игътибарыгыз өчен рәхмәт!</a:t>
            </a:r>
            <a:endParaRPr lang="ru-RU" sz="8800" dirty="0">
              <a:solidFill>
                <a:schemeClr val="accent1"/>
              </a:solidFill>
            </a:endParaRPr>
          </a:p>
        </p:txBody>
      </p:sp>
      <p:sp>
        <p:nvSpPr>
          <p:cNvPr id="27650" name="Подзаголовок 2"/>
          <p:cNvSpPr>
            <a:spLocks noGrp="1"/>
          </p:cNvSpPr>
          <p:nvPr>
            <p:ph type="subTitle" idx="1"/>
          </p:nvPr>
        </p:nvSpPr>
        <p:spPr>
          <a:xfrm flipV="1">
            <a:off x="533400" y="6858000"/>
            <a:ext cx="7854950" cy="531813"/>
          </a:xfrm>
        </p:spPr>
        <p:txBody>
          <a:bodyPr/>
          <a:lstStyle/>
          <a:p>
            <a:pPr marR="0" eaLnBrk="1" hangingPunct="1"/>
            <a:endParaRPr lang="ru-RU" smtClean="0"/>
          </a:p>
        </p:txBody>
      </p:sp>
      <p:pic>
        <p:nvPicPr>
          <p:cNvPr id="11270" name="Picture 6" descr="C:\Users\User\Desktop\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14480" y="3571876"/>
            <a:ext cx="5643602" cy="3286124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pPr marL="495300" indent="-495300" eaLnBrk="1" hangingPunct="1">
              <a:buNone/>
            </a:pPr>
            <a:r>
              <a:rPr lang="tt-RU" dirty="0" smtClean="0">
                <a:solidFill>
                  <a:srgbClr val="87EE76"/>
                </a:solidFill>
                <a:latin typeface="Arial" charset="0"/>
              </a:rPr>
              <a:t> </a:t>
            </a:r>
          </a:p>
          <a:p>
            <a:pPr marL="495300" indent="-495300" eaLnBrk="1" hangingPunct="1"/>
            <a:r>
              <a:rPr lang="tt-RU" dirty="0" smtClean="0">
                <a:solidFill>
                  <a:schemeClr val="accent1"/>
                </a:solidFill>
                <a:latin typeface="Verdana" pitchFamily="34" charset="0"/>
              </a:rPr>
              <a:t>Эшне  башкарды: Низамиев  Нияз  Илназ улы, 6А сыйныфы                    			</a:t>
            </a:r>
          </a:p>
          <a:p>
            <a:pPr marL="495300" indent="-495300" eaLnBrk="1" hangingPunct="1"/>
            <a:r>
              <a:rPr lang="tt-RU" dirty="0" smtClean="0">
                <a:solidFill>
                  <a:schemeClr val="accent1"/>
                </a:solidFill>
                <a:latin typeface="Verdana" pitchFamily="34" charset="0"/>
              </a:rPr>
              <a:t>Фәнни җитәкче: Әүхәдеева </a:t>
            </a:r>
            <a:r>
              <a:rPr lang="tt-RU" smtClean="0">
                <a:solidFill>
                  <a:schemeClr val="accent1"/>
                </a:solidFill>
                <a:latin typeface="Verdana" pitchFamily="34" charset="0"/>
              </a:rPr>
              <a:t>Алсу </a:t>
            </a:r>
            <a:r>
              <a:rPr lang="tt-RU" smtClean="0">
                <a:solidFill>
                  <a:schemeClr val="accent1"/>
                </a:solidFill>
                <a:latin typeface="Verdana" pitchFamily="34" charset="0"/>
              </a:rPr>
              <a:t>Вагыйз </a:t>
            </a:r>
            <a:r>
              <a:rPr lang="tt-RU" dirty="0" smtClean="0">
                <a:solidFill>
                  <a:schemeClr val="accent1"/>
                </a:solidFill>
                <a:latin typeface="Verdana" pitchFamily="34" charset="0"/>
              </a:rPr>
              <a:t>кызы </a:t>
            </a:r>
            <a:endParaRPr lang="ru-RU" dirty="0" smtClean="0">
              <a:solidFill>
                <a:schemeClr val="accent1"/>
              </a:solidFill>
              <a:latin typeface="Verdana" pitchFamily="34" charset="0"/>
            </a:endParaRPr>
          </a:p>
        </p:txBody>
      </p:sp>
      <p:pic>
        <p:nvPicPr>
          <p:cNvPr id="2050" name="Picture 2" descr="C:\Users\User\Desktop\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21036665">
            <a:off x="3336963" y="360415"/>
            <a:ext cx="2662588" cy="169981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15362" name="Rectangle 3"/>
          <p:cNvSpPr>
            <a:spLocks noGrp="1"/>
          </p:cNvSpPr>
          <p:nvPr>
            <p:ph type="body" idx="4294967295"/>
          </p:nvPr>
        </p:nvSpPr>
        <p:spPr>
          <a:xfrm>
            <a:off x="642910" y="785794"/>
            <a:ext cx="8229600" cy="5632450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tt-RU" sz="5400" b="1" dirty="0" smtClean="0">
                <a:solidFill>
                  <a:srgbClr val="33CC33"/>
                </a:solidFill>
                <a:latin typeface="Arial" charset="0"/>
              </a:rPr>
              <a:t> </a:t>
            </a:r>
          </a:p>
          <a:p>
            <a:pPr eaLnBrk="1" hangingPunct="1">
              <a:buFont typeface="Wingdings 2" pitchFamily="18" charset="2"/>
              <a:buNone/>
            </a:pPr>
            <a:r>
              <a:rPr lang="tt-RU" sz="5400" b="1" dirty="0" smtClean="0">
                <a:solidFill>
                  <a:srgbClr val="33CC33"/>
                </a:solidFill>
                <a:latin typeface="Arial" charset="0"/>
              </a:rPr>
              <a:t> </a:t>
            </a:r>
            <a:r>
              <a:rPr lang="tt-RU" sz="5400" b="1" dirty="0" smtClean="0">
                <a:solidFill>
                  <a:schemeClr val="accent1"/>
                </a:solidFill>
                <a:latin typeface="Arial" charset="0"/>
              </a:rPr>
              <a:t>Фәнни эшнең темасы:</a:t>
            </a:r>
          </a:p>
          <a:p>
            <a:pPr eaLnBrk="1" hangingPunct="1">
              <a:buNone/>
            </a:pPr>
            <a:r>
              <a:rPr lang="tt-RU" sz="5400" b="1" dirty="0" smtClean="0">
                <a:solidFill>
                  <a:srgbClr val="87EE76"/>
                </a:solidFill>
                <a:latin typeface="Arial" charset="0"/>
              </a:rPr>
              <a:t> </a:t>
            </a:r>
            <a:r>
              <a:rPr lang="ru-RU" sz="5400" b="1" dirty="0" smtClean="0">
                <a:solidFill>
                  <a:schemeClr val="accent2"/>
                </a:solidFill>
                <a:latin typeface="Arial" charset="0"/>
              </a:rPr>
              <a:t>«</a:t>
            </a:r>
            <a:r>
              <a:rPr lang="tt-RU" sz="5400" b="1" dirty="0" smtClean="0">
                <a:solidFill>
                  <a:schemeClr val="accent2"/>
                </a:solidFill>
              </a:rPr>
              <a:t>Борынгы  ырымнар     һәм  юраулар</a:t>
            </a:r>
            <a:r>
              <a:rPr lang="ru-RU" sz="5400" b="1" dirty="0" smtClean="0">
                <a:solidFill>
                  <a:schemeClr val="accent2"/>
                </a:solidFill>
              </a:rPr>
              <a:t>»</a:t>
            </a:r>
            <a:endParaRPr lang="ru-RU" sz="5400" dirty="0" smtClean="0">
              <a:solidFill>
                <a:schemeClr val="accent2"/>
              </a:solidFill>
            </a:endParaRPr>
          </a:p>
          <a:p>
            <a:pPr eaLnBrk="1" hangingPunct="1">
              <a:buFont typeface="Wingdings 2" pitchFamily="18" charset="2"/>
              <a:buNone/>
            </a:pPr>
            <a:endParaRPr lang="ru-RU" sz="5400" b="1" dirty="0" smtClean="0">
              <a:solidFill>
                <a:srgbClr val="87EE76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tt-RU" sz="4600" dirty="0" smtClean="0">
                <a:solidFill>
                  <a:srgbClr val="87EE76"/>
                </a:solidFill>
              </a:rPr>
              <a:t/>
            </a:r>
            <a:br>
              <a:rPr lang="tt-RU" sz="4600" dirty="0" smtClean="0">
                <a:solidFill>
                  <a:srgbClr val="87EE76"/>
                </a:solidFill>
              </a:rPr>
            </a:br>
            <a:r>
              <a:rPr lang="tt-RU" sz="4600" dirty="0" smtClean="0">
                <a:solidFill>
                  <a:srgbClr val="87EE76"/>
                </a:solidFill>
              </a:rPr>
              <a:t/>
            </a:r>
            <a:br>
              <a:rPr lang="tt-RU" sz="4600" dirty="0" smtClean="0">
                <a:solidFill>
                  <a:srgbClr val="87EE76"/>
                </a:solidFill>
              </a:rPr>
            </a:br>
            <a:r>
              <a:rPr lang="tt-RU" sz="4600" dirty="0" smtClean="0">
                <a:solidFill>
                  <a:srgbClr val="87EE76"/>
                </a:solidFill>
              </a:rPr>
              <a:t/>
            </a:r>
            <a:br>
              <a:rPr lang="tt-RU" sz="4600" dirty="0" smtClean="0">
                <a:solidFill>
                  <a:srgbClr val="87EE76"/>
                </a:solidFill>
              </a:rPr>
            </a:br>
            <a:r>
              <a:rPr lang="tt-RU" sz="4600" dirty="0" smtClean="0">
                <a:solidFill>
                  <a:srgbClr val="87EE76"/>
                </a:solidFill>
              </a:rPr>
              <a:t/>
            </a:r>
            <a:br>
              <a:rPr lang="tt-RU" sz="4600" dirty="0" smtClean="0">
                <a:solidFill>
                  <a:srgbClr val="87EE76"/>
                </a:solidFill>
              </a:rPr>
            </a:br>
            <a:r>
              <a:rPr lang="tt-RU" sz="4600" dirty="0" smtClean="0">
                <a:solidFill>
                  <a:srgbClr val="87EE76"/>
                </a:solidFill>
              </a:rPr>
              <a:t>      </a:t>
            </a:r>
            <a:r>
              <a:rPr lang="tt-RU" sz="4800" dirty="0" smtClean="0">
                <a:solidFill>
                  <a:schemeClr val="accent1"/>
                </a:solidFill>
              </a:rPr>
              <a:t>Фәнни эшемнең максаты: </a:t>
            </a:r>
            <a:r>
              <a:rPr lang="tt-RU" sz="4800" dirty="0" smtClean="0">
                <a:solidFill>
                  <a:srgbClr val="87EE76"/>
                </a:solidFill>
              </a:rPr>
              <a:t>			</a:t>
            </a:r>
            <a:endParaRPr lang="ru-RU" sz="4800" dirty="0" smtClean="0">
              <a:solidFill>
                <a:srgbClr val="87EE76"/>
              </a:solidFill>
            </a:endParaRPr>
          </a:p>
        </p:txBody>
      </p:sp>
      <p:sp>
        <p:nvSpPr>
          <p:cNvPr id="16386" name="Rectangle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buNone/>
            </a:pPr>
            <a:r>
              <a:rPr lang="tt-RU" sz="4800" dirty="0" smtClean="0"/>
              <a:t>  </a:t>
            </a:r>
            <a:r>
              <a:rPr lang="tt-RU" sz="4800" dirty="0" smtClean="0">
                <a:solidFill>
                  <a:schemeClr val="accent1"/>
                </a:solidFill>
              </a:rPr>
              <a:t>Элекке  ырым  һәм  юрауларның  мәгънәсен, үзенчәлеген  тирәнтен  өйрәнү, аларның   кулланылыш   һәм  саклау  мәсьәләсен  үстерү. </a:t>
            </a:r>
            <a:endParaRPr lang="ru-RU" sz="4800" dirty="0" smtClean="0">
              <a:solidFill>
                <a:schemeClr val="accent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2"/>
          <p:cNvSpPr>
            <a:spLocks noGrp="1"/>
          </p:cNvSpPr>
          <p:nvPr>
            <p:ph type="title" idx="4294967295"/>
          </p:nvPr>
        </p:nvSpPr>
        <p:spPr>
          <a:xfrm>
            <a:off x="457200" y="188913"/>
            <a:ext cx="8229600" cy="647700"/>
          </a:xfrm>
        </p:spPr>
        <p:txBody>
          <a:bodyPr/>
          <a:lstStyle/>
          <a:p>
            <a:r>
              <a:rPr lang="ru-RU" sz="4600" dirty="0" smtClean="0">
                <a:solidFill>
                  <a:srgbClr val="33CC33"/>
                </a:solidFill>
                <a:latin typeface="Arial" charset="0"/>
              </a:rPr>
              <a:t>          </a:t>
            </a:r>
            <a:r>
              <a:rPr lang="ru-RU" sz="3200" dirty="0" err="1" smtClean="0">
                <a:solidFill>
                  <a:schemeClr val="accent1"/>
                </a:solidFill>
                <a:latin typeface="Arial" charset="0"/>
              </a:rPr>
              <a:t>Кулланылган</a:t>
            </a:r>
            <a:r>
              <a:rPr lang="ru-RU" sz="3200" dirty="0" smtClean="0">
                <a:solidFill>
                  <a:schemeClr val="accent1"/>
                </a:solidFill>
                <a:latin typeface="Arial" charset="0"/>
              </a:rPr>
              <a:t>  </a:t>
            </a:r>
            <a:r>
              <a:rPr lang="tt-RU" sz="3200" dirty="0" smtClean="0">
                <a:solidFill>
                  <a:schemeClr val="accent1"/>
                </a:solidFill>
                <a:latin typeface="Arial" charset="0"/>
              </a:rPr>
              <a:t>әдәбият</a:t>
            </a:r>
            <a:r>
              <a:rPr lang="tt-RU" sz="4600" dirty="0" smtClean="0">
                <a:solidFill>
                  <a:schemeClr val="accent1"/>
                </a:solidFill>
                <a:latin typeface="Arial" charset="0"/>
              </a:rPr>
              <a:t> 	</a:t>
            </a:r>
            <a:r>
              <a:rPr lang="tt-RU" sz="4600" dirty="0" smtClean="0">
                <a:solidFill>
                  <a:srgbClr val="33CC33"/>
                </a:solidFill>
                <a:latin typeface="Arial" charset="0"/>
              </a:rPr>
              <a:t>	 </a:t>
            </a:r>
            <a:endParaRPr lang="ru-RU" sz="4600" dirty="0" smtClean="0">
              <a:solidFill>
                <a:srgbClr val="33CC33"/>
              </a:solidFill>
              <a:latin typeface="Arial" charset="0"/>
            </a:endParaRPr>
          </a:p>
        </p:txBody>
      </p:sp>
      <p:sp>
        <p:nvSpPr>
          <p:cNvPr id="17410" name="Rectangle 3"/>
          <p:cNvSpPr>
            <a:spLocks noGrp="1"/>
          </p:cNvSpPr>
          <p:nvPr>
            <p:ph type="body" idx="4294967295"/>
          </p:nvPr>
        </p:nvSpPr>
        <p:spPr>
          <a:xfrm>
            <a:off x="457200" y="836613"/>
            <a:ext cx="8229600" cy="6021387"/>
          </a:xfrm>
        </p:spPr>
        <p:txBody>
          <a:bodyPr/>
          <a:lstStyle/>
          <a:p>
            <a:pPr>
              <a:buNone/>
            </a:pPr>
            <a:r>
              <a:rPr lang="tt-RU" sz="1600" dirty="0" smtClean="0">
                <a:solidFill>
                  <a:schemeClr val="accent5"/>
                </a:solidFill>
                <a:latin typeface="Microsoft Yi Baiti" pitchFamily="66" charset="0"/>
              </a:rPr>
              <a:t>    </a:t>
            </a:r>
            <a:r>
              <a:rPr lang="be-BY" sz="1600" dirty="0" smtClean="0">
                <a:solidFill>
                  <a:schemeClr val="accent1"/>
                </a:solidFill>
              </a:rPr>
              <a:t>1.Бакиров М.Х. “Ырымнар”.-Мирас, 2003.</a:t>
            </a:r>
            <a:endParaRPr lang="ru-RU" sz="1600" dirty="0" smtClean="0">
              <a:solidFill>
                <a:schemeClr val="accent1"/>
              </a:solidFill>
            </a:endParaRPr>
          </a:p>
          <a:p>
            <a:r>
              <a:rPr lang="be-BY" sz="1600" dirty="0" smtClean="0">
                <a:solidFill>
                  <a:schemeClr val="accent1"/>
                </a:solidFill>
              </a:rPr>
              <a:t>2.Закирова И.Г. “Болгар чоры халык  иҗаты”.—Казан: Фикер, 2003</a:t>
            </a:r>
            <a:endParaRPr lang="ru-RU" sz="1600" dirty="0" smtClean="0">
              <a:solidFill>
                <a:schemeClr val="accent1"/>
              </a:solidFill>
            </a:endParaRPr>
          </a:p>
          <a:p>
            <a:r>
              <a:rPr lang="be-BY" sz="1600" dirty="0" smtClean="0">
                <a:solidFill>
                  <a:schemeClr val="accent1"/>
                </a:solidFill>
              </a:rPr>
              <a:t>3.Мәхмүдов Х. “Борынгылар әйткән  сүзләр”.—Казан: Фикер, 2002.</a:t>
            </a:r>
            <a:endParaRPr lang="ru-RU" sz="1600" dirty="0" smtClean="0">
              <a:solidFill>
                <a:schemeClr val="accent1"/>
              </a:solidFill>
            </a:endParaRPr>
          </a:p>
          <a:p>
            <a:r>
              <a:rPr lang="be-BY" sz="1600" dirty="0" smtClean="0">
                <a:solidFill>
                  <a:schemeClr val="accent1"/>
                </a:solidFill>
              </a:rPr>
              <a:t>4.Мәхмүтов Х. “Татар  халкының  афористик  иҗаты”.-Казан: Татарстан  китап нәшрияты, 1987.</a:t>
            </a:r>
            <a:endParaRPr lang="ru-RU" sz="1600" dirty="0" smtClean="0">
              <a:solidFill>
                <a:schemeClr val="accent1"/>
              </a:solidFill>
            </a:endParaRPr>
          </a:p>
          <a:p>
            <a:r>
              <a:rPr lang="be-BY" sz="1600" dirty="0" smtClean="0">
                <a:solidFill>
                  <a:schemeClr val="accent1"/>
                </a:solidFill>
              </a:rPr>
              <a:t>5.Саттаров Г.Ф. “Татарстан  АССРның  антропонимнары”.—Казан: КДУ нәшр., 1973.</a:t>
            </a:r>
            <a:endParaRPr lang="ru-RU" sz="1600" dirty="0" smtClean="0">
              <a:solidFill>
                <a:schemeClr val="accent1"/>
              </a:solidFill>
            </a:endParaRPr>
          </a:p>
          <a:p>
            <a:r>
              <a:rPr lang="be-BY" sz="1600" dirty="0" smtClean="0">
                <a:solidFill>
                  <a:schemeClr val="accent1"/>
                </a:solidFill>
              </a:rPr>
              <a:t>6.Саттаров Г.Ф. “Исемең  матур, кемнәр куйган?”—Казан: Тат.кит.нәшр., 1990.</a:t>
            </a:r>
            <a:endParaRPr lang="ru-RU" sz="1600" dirty="0" smtClean="0">
              <a:solidFill>
                <a:schemeClr val="accent1"/>
              </a:solidFill>
            </a:endParaRPr>
          </a:p>
          <a:p>
            <a:r>
              <a:rPr lang="be-BY" sz="1600" dirty="0" smtClean="0">
                <a:solidFill>
                  <a:schemeClr val="accent1"/>
                </a:solidFill>
              </a:rPr>
              <a:t>7.Саттаров Г.Ф. “Татар  исемнәре  ни  сөйли?”—Казан: Рамнур.—1998.</a:t>
            </a:r>
            <a:endParaRPr lang="ru-RU" sz="1600" dirty="0" smtClean="0">
              <a:solidFill>
                <a:schemeClr val="accent1"/>
              </a:solidFill>
            </a:endParaRPr>
          </a:p>
          <a:p>
            <a:r>
              <a:rPr lang="be-BY" sz="1600" dirty="0" smtClean="0">
                <a:solidFill>
                  <a:schemeClr val="accent1"/>
                </a:solidFill>
              </a:rPr>
              <a:t>8.Саттаров Г.Ф. “Татар  антропонимикасы”.—Казан: КДУ нәшр., 1990.</a:t>
            </a:r>
            <a:endParaRPr lang="ru-RU" sz="1600" dirty="0" smtClean="0">
              <a:solidFill>
                <a:schemeClr val="accent1"/>
              </a:solidFill>
            </a:endParaRPr>
          </a:p>
          <a:p>
            <a:r>
              <a:rPr lang="be-BY" sz="1600" dirty="0" smtClean="0">
                <a:solidFill>
                  <a:schemeClr val="accent1"/>
                </a:solidFill>
              </a:rPr>
              <a:t> 9.“Татар  энциклопедик  сүзлеге”.—Казан, 2002.</a:t>
            </a:r>
            <a:endParaRPr lang="ru-RU" sz="1600" dirty="0" smtClean="0">
              <a:solidFill>
                <a:schemeClr val="accent1"/>
              </a:solidFill>
            </a:endParaRPr>
          </a:p>
          <a:p>
            <a:r>
              <a:rPr lang="be-BY" sz="1600" dirty="0" smtClean="0">
                <a:solidFill>
                  <a:schemeClr val="accent1"/>
                </a:solidFill>
              </a:rPr>
              <a:t>10.“Татар  әдәбияты  тарихы: 6 томда: 1т.”-Казан,1984.</a:t>
            </a:r>
            <a:endParaRPr lang="ru-RU" sz="1600" dirty="0" smtClean="0">
              <a:solidFill>
                <a:schemeClr val="accent1"/>
              </a:solidFill>
            </a:endParaRPr>
          </a:p>
          <a:p>
            <a:r>
              <a:rPr lang="be-BY" sz="1600" dirty="0" smtClean="0">
                <a:solidFill>
                  <a:schemeClr val="accent1"/>
                </a:solidFill>
              </a:rPr>
              <a:t>11.“Татар  мифлары: ияләр, ышанулар, ырымнар, фаллар, им-томнар, сынамышлар, йолалар”.-Казан: Татарстан китап  нәшрияты, 1996.</a:t>
            </a:r>
            <a:endParaRPr lang="ru-RU" sz="1600" dirty="0" smtClean="0">
              <a:solidFill>
                <a:schemeClr val="accent1"/>
              </a:solidFill>
            </a:endParaRPr>
          </a:p>
          <a:p>
            <a:r>
              <a:rPr lang="be-BY" sz="1600" dirty="0" smtClean="0">
                <a:solidFill>
                  <a:schemeClr val="accent1"/>
                </a:solidFill>
              </a:rPr>
              <a:t>12.“Татар  мифлары: ияләр, ышанулар, ырымнар, фаллар, им-томнар, сынамышлар, йолалар”.-Казан: Татарстан китап  нәшрияты, 1999.</a:t>
            </a:r>
            <a:endParaRPr lang="ru-RU" sz="1600" dirty="0" smtClean="0">
              <a:solidFill>
                <a:schemeClr val="accent1"/>
              </a:solidFill>
            </a:endParaRPr>
          </a:p>
          <a:p>
            <a:r>
              <a:rPr lang="tt-RU" sz="1600" dirty="0" smtClean="0">
                <a:solidFill>
                  <a:schemeClr val="accent1"/>
                </a:solidFill>
              </a:rPr>
              <a:t>13.</a:t>
            </a:r>
            <a:r>
              <a:rPr lang="be-BY" sz="1600" dirty="0" smtClean="0">
                <a:solidFill>
                  <a:schemeClr val="accent1"/>
                </a:solidFill>
              </a:rPr>
              <a:t>Урманче Ф.И. “Татар  мифологиясе. Энциклопедик  сүзлек: 3 томда”.-Казан: Татарстан  китап нәшрияты, 2011. </a:t>
            </a:r>
            <a:endParaRPr lang="ru-RU" sz="1600" dirty="0" smtClean="0">
              <a:solidFill>
                <a:schemeClr val="accent1"/>
              </a:solidFill>
            </a:endParaRPr>
          </a:p>
          <a:p>
            <a:r>
              <a:rPr lang="be-BY" sz="1600" dirty="0" smtClean="0">
                <a:solidFill>
                  <a:schemeClr val="accent1"/>
                </a:solidFill>
              </a:rPr>
              <a:t>14.“Фольклор  жанрларын  анализлау”.—КДУ нәшр., 1986.</a:t>
            </a:r>
            <a:endParaRPr lang="ru-RU" sz="1600" dirty="0" smtClean="0">
              <a:solidFill>
                <a:schemeClr val="accent1"/>
              </a:solidFill>
            </a:endParaRPr>
          </a:p>
          <a:p>
            <a:r>
              <a:rPr lang="be-BY" sz="1600" dirty="0" smtClean="0">
                <a:solidFill>
                  <a:schemeClr val="accent1"/>
                </a:solidFill>
              </a:rPr>
              <a:t>15.Хаков В.Х. “Татар  әдәби  теле  тарихы”.—Казан: КДУ нәшр., 1993.</a:t>
            </a:r>
            <a:endParaRPr lang="ru-RU" sz="1600" dirty="0" smtClean="0">
              <a:solidFill>
                <a:schemeClr val="accent1"/>
              </a:solidFill>
            </a:endParaRPr>
          </a:p>
          <a:p>
            <a:r>
              <a:rPr lang="be-BY" sz="1600" dirty="0" smtClean="0">
                <a:solidFill>
                  <a:schemeClr val="accent1"/>
                </a:solidFill>
              </a:rPr>
              <a:t>16.Яхин А.Г., Бакиров М.Х. “Фольклор жанрларын система итеп тикшерү тәҗрибәсе”.—Казан: КДУ нәшр., 1979.</a:t>
            </a:r>
            <a:endParaRPr lang="ru-RU" sz="1600" dirty="0" smtClean="0">
              <a:solidFill>
                <a:schemeClr val="accent1"/>
              </a:solidFill>
            </a:endParaRPr>
          </a:p>
          <a:p>
            <a:pPr>
              <a:lnSpc>
                <a:spcPct val="80000"/>
              </a:lnSpc>
              <a:buFont typeface="Wingdings 2" pitchFamily="18" charset="2"/>
              <a:buNone/>
            </a:pPr>
            <a:r>
              <a:rPr lang="tt-RU" sz="1600" dirty="0" smtClean="0">
                <a:solidFill>
                  <a:srgbClr val="87EE76"/>
                </a:solidFill>
              </a:rPr>
              <a:t> 	  </a:t>
            </a:r>
          </a:p>
          <a:p>
            <a:pPr algn="just">
              <a:lnSpc>
                <a:spcPct val="80000"/>
              </a:lnSpc>
              <a:buFont typeface="Wingdings 2" pitchFamily="18" charset="2"/>
              <a:buNone/>
            </a:pPr>
            <a:r>
              <a:rPr lang="tt-RU" sz="1600" dirty="0" smtClean="0">
                <a:solidFill>
                  <a:srgbClr val="87EE76"/>
                </a:solidFill>
              </a:rPr>
              <a:t> </a:t>
            </a:r>
            <a:endParaRPr lang="ru-RU" sz="1600" dirty="0" smtClean="0">
              <a:solidFill>
                <a:srgbClr val="87EE7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2500298" y="1772816"/>
            <a:ext cx="3500462" cy="3456384"/>
          </a:xfrm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tt-RU" sz="5600" b="1" i="1" dirty="0" smtClean="0">
                <a:solidFill>
                  <a:schemeClr val="accent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Arial Narrow" pitchFamily="34" charset="0"/>
              </a:rPr>
              <a:t>Ырым  берничә  мәг</a:t>
            </a:r>
            <a:r>
              <a:rPr lang="ru-RU" sz="5600" b="1" i="1" dirty="0" err="1" smtClean="0">
                <a:solidFill>
                  <a:schemeClr val="accent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Arial Narrow" pitchFamily="34" charset="0"/>
              </a:rPr>
              <a:t>ъ</a:t>
            </a:r>
            <a:r>
              <a:rPr lang="tt-RU" sz="5600" b="1" i="1" dirty="0" smtClean="0">
                <a:solidFill>
                  <a:schemeClr val="accent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Arial Narrow" pitchFamily="34" charset="0"/>
              </a:rPr>
              <a:t>нә   белдерә</a:t>
            </a:r>
            <a:r>
              <a:rPr lang="tt-RU" sz="5600" b="1" i="1" dirty="0" smtClean="0">
                <a:solidFill>
                  <a:srgbClr val="92D050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Arial Narrow" pitchFamily="34" charset="0"/>
              </a:rPr>
              <a:t>.</a:t>
            </a:r>
            <a:r>
              <a:rPr lang="tt-RU" sz="5600" b="1" i="1" dirty="0" smtClean="0">
                <a:solidFill>
                  <a:srgbClr val="92D050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Arial Black" pitchFamily="34" charset="0"/>
              </a:rPr>
              <a:t> </a:t>
            </a:r>
            <a:endParaRPr lang="ru-RU" sz="5600" b="1" i="1" dirty="0">
              <a:solidFill>
                <a:srgbClr val="92D050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32771" name="Подзаголовок 2"/>
          <p:cNvSpPr>
            <a:spLocks noGrp="1"/>
          </p:cNvSpPr>
          <p:nvPr>
            <p:ph type="subTitle" idx="4294967295"/>
          </p:nvPr>
        </p:nvSpPr>
        <p:spPr>
          <a:xfrm flipV="1">
            <a:off x="0" y="6858000"/>
            <a:ext cx="4643438" cy="1466850"/>
          </a:xfrm>
        </p:spPr>
        <p:txBody>
          <a:bodyPr lIns="0" rIns="18288"/>
          <a:lstStyle/>
          <a:p>
            <a:pPr marL="0" indent="0" algn="r" eaLnBrk="1" hangingPunct="1">
              <a:buFont typeface="Wingdings 2" pitchFamily="18" charset="2"/>
              <a:buNone/>
            </a:pPr>
            <a:r>
              <a:rPr lang="ru-RU" smtClean="0"/>
              <a:t>  </a:t>
            </a:r>
          </a:p>
        </p:txBody>
      </p:sp>
      <p:pic>
        <p:nvPicPr>
          <p:cNvPr id="3074" name="Picture 2" descr="C:\Users\User\Desktop\fdfa7b5f84beac231f0f16295c5dfd59_Generic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20096213">
            <a:off x="177580" y="242799"/>
            <a:ext cx="2582393" cy="2016625"/>
          </a:xfrm>
          <a:prstGeom prst="rect">
            <a:avLst/>
          </a:prstGeom>
          <a:noFill/>
        </p:spPr>
      </p:pic>
      <p:pic>
        <p:nvPicPr>
          <p:cNvPr id="3076" name="Picture 4" descr="C:\Users\User\Desktop\maxresdefault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429132"/>
            <a:ext cx="2428860" cy="2428868"/>
          </a:xfrm>
          <a:prstGeom prst="rect">
            <a:avLst/>
          </a:prstGeom>
          <a:noFill/>
        </p:spPr>
      </p:pic>
      <p:pic>
        <p:nvPicPr>
          <p:cNvPr id="3079" name="Picture 7" descr="C:\Users\User\Desktop\i (3)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15009" y="0"/>
            <a:ext cx="3428992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533400" y="404664"/>
            <a:ext cx="7851648" cy="1008112"/>
          </a:xfrm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tt-RU" sz="5600" b="1" dirty="0" smtClean="0">
                <a:solidFill>
                  <a:srgbClr val="92D050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</a:rPr>
              <a:t>     </a:t>
            </a:r>
            <a:r>
              <a:rPr lang="tt-RU" sz="5600" b="1" dirty="0" smtClean="0"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</a:rPr>
              <a:t>Ырым</a:t>
            </a:r>
            <a:endParaRPr lang="ru-RU" sz="5600" b="1" dirty="0"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pic>
        <p:nvPicPr>
          <p:cNvPr id="4098" name="Picture 2" descr="C:\Users\User\Desktop\selskoe_hozyajstv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3048000" cy="2166915"/>
          </a:xfrm>
          <a:prstGeom prst="rect">
            <a:avLst/>
          </a:prstGeom>
          <a:noFill/>
        </p:spPr>
      </p:pic>
      <p:pic>
        <p:nvPicPr>
          <p:cNvPr id="4099" name="Picture 3" descr="C:\Users\User\Desktop\cropped-cropped-15395868.22j6b8v8us-1024x31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428992" y="1643050"/>
            <a:ext cx="3286148" cy="2500330"/>
          </a:xfrm>
          <a:prstGeom prst="rect">
            <a:avLst/>
          </a:prstGeom>
          <a:noFill/>
        </p:spPr>
      </p:pic>
      <p:pic>
        <p:nvPicPr>
          <p:cNvPr id="4100" name="Picture 4" descr="C:\Users\User\Desktop\i (2)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929454" y="4071941"/>
            <a:ext cx="2214546" cy="2786059"/>
          </a:xfrm>
          <a:prstGeom prst="rect">
            <a:avLst/>
          </a:prstGeom>
          <a:noFill/>
        </p:spPr>
      </p:pic>
      <p:pic>
        <p:nvPicPr>
          <p:cNvPr id="4103" name="Picture 7" descr="C:\Users\User\Desktop\Молнии  Lightning, Best Hd wallpapers, foto, picture, обои в высоком качестве хд, 1600x900, Красочные фотографии молний для рабочего стола, картинки молния, скачать картинки молния18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4000504"/>
            <a:ext cx="2214546" cy="2857496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tt-RU" sz="6000" i="1" dirty="0" smtClean="0">
                <a:solidFill>
                  <a:srgbClr val="92D050"/>
                </a:solidFill>
              </a:rPr>
              <a:t>  </a:t>
            </a:r>
            <a:r>
              <a:rPr lang="tt-RU" sz="6000" i="1" dirty="0" smtClean="0">
                <a:solidFill>
                  <a:schemeClr val="accent1"/>
                </a:solidFill>
              </a:rPr>
              <a:t>Ырымнарның  үзенчәлеге  турында  күп кенә галимнәр  дә  яза.</a:t>
            </a:r>
            <a:endParaRPr lang="ru-RU" i="1" dirty="0">
              <a:solidFill>
                <a:schemeClr val="accent1"/>
              </a:solidFill>
            </a:endParaRPr>
          </a:p>
        </p:txBody>
      </p:sp>
      <p:sp>
        <p:nvSpPr>
          <p:cNvPr id="18434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8313" y="7316788"/>
            <a:ext cx="7853362" cy="1752600"/>
          </a:xfrm>
        </p:spPr>
        <p:txBody>
          <a:bodyPr/>
          <a:lstStyle/>
          <a:p>
            <a:pPr marR="0" eaLnBrk="1" hangingPunct="1"/>
            <a:endParaRPr lang="ru-RU" smtClean="0"/>
          </a:p>
        </p:txBody>
      </p:sp>
      <p:pic>
        <p:nvPicPr>
          <p:cNvPr id="5123" name="Picture 3" descr="C:\Users\User\Desktop\191162-INNERRESIZED600-600-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611794">
            <a:off x="5732102" y="3621629"/>
            <a:ext cx="2428860" cy="2831098"/>
          </a:xfrm>
          <a:prstGeom prst="rect">
            <a:avLst/>
          </a:prstGeom>
          <a:noFill/>
        </p:spPr>
      </p:pic>
      <p:pic>
        <p:nvPicPr>
          <p:cNvPr id="5124" name="Picture 4" descr="C:\Users\User\Desktop\97521525_midnightamandaclark_00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19903648">
            <a:off x="373989" y="271522"/>
            <a:ext cx="2024443" cy="1090288"/>
          </a:xfrm>
          <a:prstGeom prst="rect">
            <a:avLst/>
          </a:prstGeom>
          <a:noFill/>
        </p:spPr>
      </p:pic>
      <p:pic>
        <p:nvPicPr>
          <p:cNvPr id="10" name="Picture 2" descr="C:\Users\User\Desktop\i (1)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21151879">
            <a:off x="906073" y="4045180"/>
            <a:ext cx="3019425" cy="2047875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539552" y="620688"/>
            <a:ext cx="7851648" cy="3312368"/>
          </a:xfrm>
        </p:spPr>
        <p:txBody>
          <a:bodyPr tIns="0" rIns="18288">
            <a:normAutofit fontScale="90000"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tt-RU" sz="4400" dirty="0" smtClean="0">
                <a:solidFill>
                  <a:schemeClr val="accent5"/>
                </a:solidFill>
              </a:rPr>
              <a:t/>
            </a:r>
            <a:br>
              <a:rPr lang="tt-RU" sz="4400" dirty="0" smtClean="0">
                <a:solidFill>
                  <a:schemeClr val="accent5"/>
                </a:solidFill>
              </a:rPr>
            </a:br>
            <a:r>
              <a:rPr lang="tt-RU" sz="4400" dirty="0" smtClean="0">
                <a:solidFill>
                  <a:schemeClr val="accent5"/>
                </a:solidFill>
              </a:rPr>
              <a:t/>
            </a:r>
            <a:br>
              <a:rPr lang="tt-RU" sz="4400" dirty="0" smtClean="0">
                <a:solidFill>
                  <a:schemeClr val="accent5"/>
                </a:solidFill>
              </a:rPr>
            </a:br>
            <a:r>
              <a:rPr lang="tt-RU" sz="4400" dirty="0" smtClean="0">
                <a:solidFill>
                  <a:schemeClr val="accent5"/>
                </a:solidFill>
              </a:rPr>
              <a:t>    </a:t>
            </a:r>
            <a:r>
              <a:rPr lang="tt-RU" sz="4400" dirty="0" smtClean="0">
                <a:solidFill>
                  <a:schemeClr val="accent1"/>
                </a:solidFill>
              </a:rPr>
              <a:t>Әби-бабаларыбыз   су  белән     дәвалау  ысулларын  белгәннәр </a:t>
            </a:r>
            <a:r>
              <a:rPr lang="tt-RU" sz="4400" b="1" i="1" dirty="0" smtClean="0">
                <a:solidFill>
                  <a:schemeClr val="accent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Bookman Old Style" pitchFamily="18" charset="0"/>
              </a:rPr>
              <a:t> .</a:t>
            </a:r>
            <a:endParaRPr lang="ru-RU" sz="4400" b="1" i="1" dirty="0">
              <a:solidFill>
                <a:schemeClr val="accent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latin typeface="Bookman Old Style" pitchFamily="18" charset="0"/>
            </a:endParaRPr>
          </a:p>
        </p:txBody>
      </p:sp>
      <p:sp>
        <p:nvSpPr>
          <p:cNvPr id="39939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533400" y="7316788"/>
            <a:ext cx="7854950" cy="433387"/>
          </a:xfrm>
        </p:spPr>
        <p:txBody>
          <a:bodyPr lIns="0" rIns="18288"/>
          <a:lstStyle/>
          <a:p>
            <a:pPr marL="0" indent="0" algn="r" eaLnBrk="1" hangingPunct="1">
              <a:lnSpc>
                <a:spcPct val="90000"/>
              </a:lnSpc>
              <a:buFont typeface="Wingdings 2" pitchFamily="18" charset="2"/>
              <a:buNone/>
            </a:pPr>
            <a:endParaRPr lang="ru-RU" sz="2400" smtClean="0"/>
          </a:p>
        </p:txBody>
      </p:sp>
      <p:pic>
        <p:nvPicPr>
          <p:cNvPr id="6146" name="Picture 2" descr="C:\Users\User\Desktop\i (3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20662568">
            <a:off x="0" y="0"/>
            <a:ext cx="2928926" cy="2214554"/>
          </a:xfrm>
          <a:prstGeom prst="rect">
            <a:avLst/>
          </a:prstGeom>
          <a:noFill/>
        </p:spPr>
      </p:pic>
      <p:pic>
        <p:nvPicPr>
          <p:cNvPr id="6147" name="Picture 3" descr="C:\Users\User\Desktop\hqdefault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1279311">
            <a:off x="6357950" y="0"/>
            <a:ext cx="2786050" cy="2214554"/>
          </a:xfrm>
          <a:prstGeom prst="rect">
            <a:avLst/>
          </a:prstGeom>
          <a:noFill/>
        </p:spPr>
      </p:pic>
      <p:pic>
        <p:nvPicPr>
          <p:cNvPr id="6148" name="Picture 4" descr="C:\Users\User\Desktop\i (2)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760371">
            <a:off x="6215074" y="4214819"/>
            <a:ext cx="2928927" cy="2643182"/>
          </a:xfrm>
          <a:prstGeom prst="rect">
            <a:avLst/>
          </a:prstGeom>
          <a:noFill/>
        </p:spPr>
      </p:pic>
      <p:pic>
        <p:nvPicPr>
          <p:cNvPr id="6149" name="Picture 5" descr="C:\Users\User\Desktop\1ffdedcba4e1325d4780a87ed3e5d71f_L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21009411">
            <a:off x="0" y="4429132"/>
            <a:ext cx="3214678" cy="2295517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2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451</TotalTime>
  <Words>370</Words>
  <Application>Microsoft Office PowerPoint</Application>
  <PresentationFormat>Экран (4:3)</PresentationFormat>
  <Paragraphs>40</Paragraphs>
  <Slides>14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Поток</vt:lpstr>
      <vt:lpstr>              Борынгы  ырымнар     һәм  юраулар.  </vt:lpstr>
      <vt:lpstr>Слайд 2</vt:lpstr>
      <vt:lpstr>Слайд 3</vt:lpstr>
      <vt:lpstr>          Фәнни эшемнең максаты:    </vt:lpstr>
      <vt:lpstr>          Кулланылган  әдәбият    </vt:lpstr>
      <vt:lpstr>Ырым  берничә  мәгънә   белдерә. </vt:lpstr>
      <vt:lpstr>     Ырым</vt:lpstr>
      <vt:lpstr>  Ырымнарның  үзенчәлеге  турында  күп кенә галимнәр  дә  яза.</vt:lpstr>
      <vt:lpstr>      Әби-бабаларыбыз   су  белән     дәвалау  ысулларын  белгәннәр  .</vt:lpstr>
      <vt:lpstr>      Юрамышлар  – халыкның    мифологик   күзаллауларында  мөһим   урын   тоткан   жанр.  </vt:lpstr>
      <vt:lpstr>  </vt:lpstr>
      <vt:lpstr>      Ырымнар  белән  бәйле рәвештә  яңа исемнәр  дә барлыкка  килгән. </vt:lpstr>
      <vt:lpstr>Ырымнар,юраулар  мәңге  яшәсен!    </vt:lpstr>
      <vt:lpstr>Игътибарыгыз өчен рәхмәт!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“Кулъязма китаплар тарихы һәм аларның сакланышы.”</dc:title>
  <dc:creator>Neo</dc:creator>
  <cp:lastModifiedBy>User</cp:lastModifiedBy>
  <cp:revision>53</cp:revision>
  <dcterms:created xsi:type="dcterms:W3CDTF">2012-02-18T20:04:06Z</dcterms:created>
  <dcterms:modified xsi:type="dcterms:W3CDTF">2017-04-02T15:36:46Z</dcterms:modified>
</cp:coreProperties>
</file>