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268" r:id="rId2"/>
    <p:sldId id="256" r:id="rId3"/>
    <p:sldId id="263" r:id="rId4"/>
    <p:sldId id="257" r:id="rId5"/>
    <p:sldId id="258" r:id="rId6"/>
    <p:sldId id="259" r:id="rId7"/>
    <p:sldId id="264" r:id="rId8"/>
    <p:sldId id="265" r:id="rId9"/>
    <p:sldId id="262" r:id="rId10"/>
    <p:sldId id="266" r:id="rId11"/>
    <p:sldId id="260" r:id="rId12"/>
    <p:sldId id="261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E6FF21-83AC-4D96-BAF7-0D5A284B99CA}" type="datetimeFigureOut">
              <a:rPr lang="ru-RU" smtClean="0"/>
              <a:pPr/>
              <a:t>05.02.2014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B7300F-E60A-448D-BF32-62417389659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7300F-E60A-448D-BF32-62417389659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4CCCA-4A6B-4EA5-B4CB-0B00439875FC}" type="datetimeFigureOut">
              <a:rPr lang="ru-RU" smtClean="0"/>
              <a:pPr/>
              <a:t>05.02.2014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278A9-328C-48FF-9E99-EB3ADB8B25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4CCCA-4A6B-4EA5-B4CB-0B00439875FC}" type="datetimeFigureOut">
              <a:rPr lang="ru-RU" smtClean="0"/>
              <a:pPr/>
              <a:t>05.02.2014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278A9-328C-48FF-9E99-EB3ADB8B25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4CCCA-4A6B-4EA5-B4CB-0B00439875FC}" type="datetimeFigureOut">
              <a:rPr lang="ru-RU" smtClean="0"/>
              <a:pPr/>
              <a:t>05.02.2014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278A9-328C-48FF-9E99-EB3ADB8B25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4CCCA-4A6B-4EA5-B4CB-0B00439875FC}" type="datetimeFigureOut">
              <a:rPr lang="ru-RU" smtClean="0"/>
              <a:pPr/>
              <a:t>05.02.2014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278A9-328C-48FF-9E99-EB3ADB8B25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4CCCA-4A6B-4EA5-B4CB-0B00439875FC}" type="datetimeFigureOut">
              <a:rPr lang="ru-RU" smtClean="0"/>
              <a:pPr/>
              <a:t>05.02.2014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278A9-328C-48FF-9E99-EB3ADB8B25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4CCCA-4A6B-4EA5-B4CB-0B00439875FC}" type="datetimeFigureOut">
              <a:rPr lang="ru-RU" smtClean="0"/>
              <a:pPr/>
              <a:t>05.02.2014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278A9-328C-48FF-9E99-EB3ADB8B25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4CCCA-4A6B-4EA5-B4CB-0B00439875FC}" type="datetimeFigureOut">
              <a:rPr lang="ru-RU" smtClean="0"/>
              <a:pPr/>
              <a:t>05.02.2014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278A9-328C-48FF-9E99-EB3ADB8B25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4CCCA-4A6B-4EA5-B4CB-0B00439875FC}" type="datetimeFigureOut">
              <a:rPr lang="ru-RU" smtClean="0"/>
              <a:pPr/>
              <a:t>05.02.2014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6278A9-328C-48FF-9E99-EB3ADB8B25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4CCCA-4A6B-4EA5-B4CB-0B00439875FC}" type="datetimeFigureOut">
              <a:rPr lang="ru-RU" smtClean="0"/>
              <a:pPr/>
              <a:t>05.02.2014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278A9-328C-48FF-9E99-EB3ADB8B25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4CCCA-4A6B-4EA5-B4CB-0B00439875FC}" type="datetimeFigureOut">
              <a:rPr lang="ru-RU" smtClean="0"/>
              <a:pPr/>
              <a:t>05.02.2014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C16278A9-328C-48FF-9E99-EB3ADB8B25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F774CCCA-4A6B-4EA5-B4CB-0B00439875FC}" type="datetimeFigureOut">
              <a:rPr lang="ru-RU" smtClean="0"/>
              <a:pPr/>
              <a:t>05.02.2014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278A9-328C-48FF-9E99-EB3ADB8B25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774CCCA-4A6B-4EA5-B4CB-0B00439875FC}" type="datetimeFigureOut">
              <a:rPr lang="ru-RU" smtClean="0"/>
              <a:pPr/>
              <a:t>05.02.2014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16278A9-328C-48FF-9E99-EB3ADB8B25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tolkslovar.ru/o3125.html" TargetMode="External"/><Relationship Id="rId13" Type="http://schemas.openxmlformats.org/officeDocument/2006/relationships/hyperlink" Target="http://tolkslovar.ru/r1537.html" TargetMode="External"/><Relationship Id="rId18" Type="http://schemas.openxmlformats.org/officeDocument/2006/relationships/hyperlink" Target="http://tolkslovar.ru/a3223.html" TargetMode="External"/><Relationship Id="rId3" Type="http://schemas.openxmlformats.org/officeDocument/2006/relationships/hyperlink" Target="http://tolkslovar.ru/j706.html" TargetMode="External"/><Relationship Id="rId7" Type="http://schemas.openxmlformats.org/officeDocument/2006/relationships/hyperlink" Target="http://tolkslovar.ru/t5912.html" TargetMode="External"/><Relationship Id="rId12" Type="http://schemas.openxmlformats.org/officeDocument/2006/relationships/hyperlink" Target="http://tolkslovar.ru/v6056.html" TargetMode="External"/><Relationship Id="rId17" Type="http://schemas.openxmlformats.org/officeDocument/2006/relationships/hyperlink" Target="http://tolkslovar.ru/r6081.html" TargetMode="External"/><Relationship Id="rId2" Type="http://schemas.openxmlformats.org/officeDocument/2006/relationships/hyperlink" Target="http://tolkslovar.ru/h2441.html" TargetMode="External"/><Relationship Id="rId16" Type="http://schemas.openxmlformats.org/officeDocument/2006/relationships/hyperlink" Target="http://tolkslovar.ru/k2553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tolkslovar.ru/t375.html" TargetMode="External"/><Relationship Id="rId11" Type="http://schemas.openxmlformats.org/officeDocument/2006/relationships/hyperlink" Target="http://tolkslovar.ru/t3370.html" TargetMode="External"/><Relationship Id="rId5" Type="http://schemas.openxmlformats.org/officeDocument/2006/relationships/hyperlink" Target="http://tolkslovar.ru/h1957.html" TargetMode="External"/><Relationship Id="rId15" Type="http://schemas.openxmlformats.org/officeDocument/2006/relationships/hyperlink" Target="http://tolkslovar.ru/k5328.html" TargetMode="External"/><Relationship Id="rId10" Type="http://schemas.openxmlformats.org/officeDocument/2006/relationships/hyperlink" Target="http://tolkslovar.ru/p21445.html" TargetMode="External"/><Relationship Id="rId4" Type="http://schemas.openxmlformats.org/officeDocument/2006/relationships/hyperlink" Target="http://tolkslovar.ru/p6624.html" TargetMode="External"/><Relationship Id="rId9" Type="http://schemas.openxmlformats.org/officeDocument/2006/relationships/hyperlink" Target="http://tolkslovar.ru/v4401.html" TargetMode="External"/><Relationship Id="rId14" Type="http://schemas.openxmlformats.org/officeDocument/2006/relationships/hyperlink" Target="http://tolkslovar.ru/p25135.html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Задания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300" dirty="0" smtClean="0"/>
              <a:t>1) </a:t>
            </a:r>
            <a:r>
              <a:rPr lang="tt-RU" sz="3300" dirty="0" smtClean="0"/>
              <a:t>Укажите слово, в </a:t>
            </a:r>
            <a:r>
              <a:rPr lang="tt-RU" sz="3300" b="1" dirty="0" smtClean="0"/>
              <a:t>приставке </a:t>
            </a:r>
            <a:r>
              <a:rPr lang="tt-RU" sz="3300" dirty="0" smtClean="0"/>
              <a:t>которого выбор согласного на конце зависит от глухости последующего согласного</a:t>
            </a:r>
            <a:r>
              <a:rPr lang="ru-RU" sz="3300" dirty="0" smtClean="0"/>
              <a:t>;</a:t>
            </a:r>
          </a:p>
          <a:p>
            <a:pPr>
              <a:buNone/>
            </a:pPr>
            <a:r>
              <a:rPr lang="ru-RU" sz="3300" dirty="0" smtClean="0"/>
              <a:t>2) </a:t>
            </a:r>
            <a:r>
              <a:rPr lang="tt-RU" sz="3300" dirty="0" smtClean="0"/>
              <a:t>Укажите слов</a:t>
            </a:r>
            <a:r>
              <a:rPr lang="ru-RU" sz="3300" dirty="0" smtClean="0"/>
              <a:t>а с </a:t>
            </a:r>
            <a:r>
              <a:rPr lang="tt-RU" sz="3300" b="1" dirty="0" smtClean="0"/>
              <a:t>чередующейся безударной гласной</a:t>
            </a:r>
            <a:r>
              <a:rPr lang="tt-RU" sz="3300" dirty="0" smtClean="0"/>
              <a:t> </a:t>
            </a:r>
            <a:r>
              <a:rPr lang="ru-RU" sz="3300" dirty="0" smtClean="0"/>
              <a:t>в корне;</a:t>
            </a:r>
          </a:p>
          <a:p>
            <a:pPr>
              <a:buNone/>
            </a:pPr>
            <a:r>
              <a:rPr lang="ru-RU" sz="3300" dirty="0" smtClean="0"/>
              <a:t>3) </a:t>
            </a:r>
            <a:r>
              <a:rPr lang="tt-RU" sz="3300" dirty="0" smtClean="0"/>
              <a:t>Укажите слово, в котором правописание </a:t>
            </a:r>
            <a:r>
              <a:rPr lang="tt-RU" sz="3300" b="1" dirty="0" smtClean="0"/>
              <a:t>суффикса </a:t>
            </a:r>
            <a:r>
              <a:rPr lang="tt-RU" sz="3300" dirty="0" smtClean="0"/>
              <a:t>определяется правилом</a:t>
            </a:r>
            <a:r>
              <a:rPr lang="ru-RU" sz="3300" dirty="0" smtClean="0"/>
              <a:t>: </a:t>
            </a:r>
            <a:r>
              <a:rPr lang="tt-RU" sz="3300" dirty="0" smtClean="0"/>
              <a:t>«В прилагательном, образованном при помощи суффикса -Н- от основы, оканчивающейся на Н, пишется две буквы Н».</a:t>
            </a:r>
            <a:endParaRPr lang="ru-RU" sz="3300" dirty="0" smtClean="0"/>
          </a:p>
          <a:p>
            <a:pPr>
              <a:buNone/>
            </a:pPr>
            <a:r>
              <a:rPr lang="ru-RU" sz="3300" dirty="0" smtClean="0"/>
              <a:t>4) Словосочетание со связью  управление  </a:t>
            </a:r>
            <a:r>
              <a:rPr lang="ru-RU" sz="3300" b="1" i="1" dirty="0" smtClean="0"/>
              <a:t>красота природы </a:t>
            </a:r>
            <a:r>
              <a:rPr lang="ru-RU" sz="3300" dirty="0" smtClean="0"/>
              <a:t>заменить согласованием,   </a:t>
            </a:r>
            <a:r>
              <a:rPr lang="ru-RU" sz="3300" b="1" i="1" dirty="0" smtClean="0"/>
              <a:t>серебряный иней </a:t>
            </a:r>
            <a:r>
              <a:rPr lang="ru-RU" sz="3300" i="1" dirty="0" smtClean="0"/>
              <a:t>– </a:t>
            </a:r>
            <a:r>
              <a:rPr lang="ru-RU" sz="3300" dirty="0" smtClean="0"/>
              <a:t>управлением.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Задания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 предложения 4 выписать грамматическую основу.</a:t>
            </a:r>
          </a:p>
          <a:p>
            <a:r>
              <a:rPr lang="ru-RU" dirty="0" smtClean="0"/>
              <a:t> Найти предложения с однородными членами предложения.</a:t>
            </a:r>
          </a:p>
          <a:p>
            <a:r>
              <a:rPr lang="ru-RU" dirty="0" smtClean="0"/>
              <a:t> определить способы присоединения придаточных в 6 предложении.</a:t>
            </a:r>
          </a:p>
          <a:p>
            <a:r>
              <a:rPr lang="ru-RU" dirty="0" smtClean="0"/>
              <a:t>Найти БСП. Сколько грамматических основ в предложении?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Выводы.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435280" cy="464137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/>
              <a:t> </a:t>
            </a:r>
            <a:r>
              <a:rPr lang="ru-RU" sz="2000" b="1" dirty="0" smtClean="0"/>
              <a:t>Какое утверждение неверно?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dirty="0" smtClean="0"/>
              <a:t>1)    Бессоюзное сложное предложение — такая разновидность сложных предложений, в которой главным средством связи частей является интонация. </a:t>
            </a:r>
            <a:br>
              <a:rPr lang="ru-RU" sz="2400" dirty="0" smtClean="0"/>
            </a:br>
            <a:r>
              <a:rPr lang="ru-RU" sz="2400" dirty="0" smtClean="0"/>
              <a:t>2)    Между частями бессоюзного сложного предложения всегда ставится либо двоеточие, либо тире. </a:t>
            </a:r>
            <a:br>
              <a:rPr lang="ru-RU" sz="2400" dirty="0" smtClean="0"/>
            </a:br>
            <a:r>
              <a:rPr lang="ru-RU" sz="2400" dirty="0" smtClean="0"/>
              <a:t>3)    В бессоюзном сложном предложении могут быть выражены перечислительные отношения, условные, причинные, пояснительные, отношения следствия. </a:t>
            </a:r>
            <a:br>
              <a:rPr lang="ru-RU" sz="2400" dirty="0" smtClean="0"/>
            </a:br>
            <a:r>
              <a:rPr lang="ru-RU" sz="2400" dirty="0" smtClean="0"/>
              <a:t>4)    Постановка того или иного знака препинания между частями бессоюзного сложного предложения зависит от смысловых отношений между ними. </a:t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Что вы вынесли из сегодняшнего урока? Какими словами могли бы описать ваше состояние после урока?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А) Знание только тогда знание, когда приобретено усилиями своей мысли, а не памятью.</a:t>
            </a:r>
          </a:p>
          <a:p>
            <a:pPr>
              <a:buNone/>
            </a:pPr>
            <a:r>
              <a:rPr lang="ru-RU" dirty="0" smtClean="0"/>
              <a:t>Б) Ах, как я устал от этой суеты.</a:t>
            </a:r>
          </a:p>
          <a:p>
            <a:pPr>
              <a:buNone/>
            </a:pPr>
            <a:r>
              <a:rPr lang="ru-RU" dirty="0" smtClean="0"/>
              <a:t>В) Я понял блаженство занятий, удачи закон и секрет.</a:t>
            </a:r>
          </a:p>
          <a:p>
            <a:pPr>
              <a:buNone/>
            </a:pPr>
            <a:r>
              <a:rPr lang="ru-RU" dirty="0" smtClean="0"/>
              <a:t>Г) Готовиться к экзаменам  не так - то просто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на дом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4000" dirty="0" smtClean="0"/>
              <a:t>Упр.196 (п.) </a:t>
            </a:r>
            <a:r>
              <a:rPr lang="en-US" sz="4000" dirty="0" smtClean="0"/>
              <a:t> </a:t>
            </a:r>
            <a:r>
              <a:rPr lang="ru-RU" sz="4000" dirty="0" smtClean="0"/>
              <a:t> или составить 3 БСП по картине «Февральская лазурь»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Понятие о бессоюзном сложном предложении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endParaRPr lang="ru-RU" sz="3600" i="1" dirty="0" smtClean="0"/>
          </a:p>
          <a:p>
            <a:r>
              <a:rPr lang="ru-RU" sz="3600" i="1" dirty="0" smtClean="0"/>
              <a:t>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Сложное предложение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/>
              <a:t>          </a:t>
            </a:r>
          </a:p>
          <a:p>
            <a:pPr>
              <a:buNone/>
            </a:pPr>
            <a:r>
              <a:rPr lang="ru-RU" sz="3600" dirty="0" smtClean="0"/>
              <a:t>         Союзное</a:t>
            </a:r>
            <a:r>
              <a:rPr lang="en-US" sz="3600" dirty="0" smtClean="0"/>
              <a:t>     </a:t>
            </a:r>
            <a:r>
              <a:rPr lang="ru-RU" sz="3600" dirty="0" smtClean="0"/>
              <a:t>Бессоюзное</a:t>
            </a:r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ССП            СПП</a:t>
            </a:r>
            <a:endParaRPr lang="ru-RU" sz="3600" dirty="0"/>
          </a:p>
        </p:txBody>
      </p:sp>
      <p:sp>
        <p:nvSpPr>
          <p:cNvPr id="15" name="Стрелка вниз 14"/>
          <p:cNvSpPr/>
          <p:nvPr/>
        </p:nvSpPr>
        <p:spPr>
          <a:xfrm>
            <a:off x="2051720" y="119675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7740352" y="1268760"/>
            <a:ext cx="144016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5076056" y="119675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" name="Прямая со стрелкой 21"/>
          <p:cNvCxnSpPr/>
          <p:nvPr/>
        </p:nvCxnSpPr>
        <p:spPr>
          <a:xfrm flipH="1">
            <a:off x="1403648" y="2780928"/>
            <a:ext cx="108012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2483768" y="2780928"/>
            <a:ext cx="108012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На двойном стекле узоры </a:t>
            </a:r>
          </a:p>
          <a:p>
            <a:pPr>
              <a:buNone/>
            </a:pPr>
            <a:r>
              <a:rPr lang="ru-RU" b="1" dirty="0" smtClean="0"/>
              <a:t>Начертил мороз,</a:t>
            </a:r>
          </a:p>
          <a:p>
            <a:pPr>
              <a:buNone/>
            </a:pPr>
            <a:r>
              <a:rPr lang="ru-RU" b="1" dirty="0" smtClean="0"/>
              <a:t>Шумный день – свои дозоры</a:t>
            </a:r>
          </a:p>
          <a:p>
            <a:pPr>
              <a:buNone/>
            </a:pPr>
            <a:r>
              <a:rPr lang="ru-RU" b="1" dirty="0" smtClean="0"/>
              <a:t>И гостей унёс;</a:t>
            </a:r>
          </a:p>
          <a:p>
            <a:pPr>
              <a:buNone/>
            </a:pPr>
            <a:r>
              <a:rPr lang="ru-RU" b="1" dirty="0" smtClean="0"/>
              <a:t> Смолкнул яркий говор сплетней, </a:t>
            </a:r>
          </a:p>
          <a:p>
            <a:pPr>
              <a:buNone/>
            </a:pPr>
            <a:r>
              <a:rPr lang="ru-RU" b="1" dirty="0" smtClean="0"/>
              <a:t>Скучный голос дня, </a:t>
            </a:r>
          </a:p>
          <a:p>
            <a:pPr>
              <a:buNone/>
            </a:pPr>
            <a:r>
              <a:rPr lang="ru-RU" b="1" dirty="0" smtClean="0"/>
              <a:t>Благодатней и приветней</a:t>
            </a:r>
          </a:p>
          <a:p>
            <a:pPr>
              <a:buNone/>
            </a:pPr>
            <a:r>
              <a:rPr lang="ru-RU" b="1" dirty="0" smtClean="0"/>
              <a:t> Всё кругом меня.  </a:t>
            </a:r>
          </a:p>
          <a:p>
            <a:pPr>
              <a:buNone/>
            </a:pPr>
            <a:r>
              <a:rPr lang="ru-RU" dirty="0" smtClean="0"/>
              <a:t>                                        (А.Фет)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>
                <a:latin typeface="+mn-lt"/>
              </a:rPr>
              <a:t>Замените в первом предложении одно из однородных сказуемых обособленным  определением, во втором – обособленным обстоятельством.</a:t>
            </a:r>
            <a:endParaRPr lang="ru-RU" sz="24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51510" indent="-514350">
              <a:buNone/>
            </a:pPr>
            <a:r>
              <a:rPr lang="ru-RU" sz="3200" b="1" dirty="0" smtClean="0"/>
              <a:t>1. Толстые сосульки свисали с крыш и оттаивали на солнце.</a:t>
            </a:r>
          </a:p>
          <a:p>
            <a:pPr marL="651510" indent="-514350">
              <a:buNone/>
            </a:pPr>
            <a:r>
              <a:rPr lang="ru-RU" sz="3200" b="1" dirty="0" smtClean="0"/>
              <a:t>2. Капли падали с них, звонко ударяли о лёд.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 rot="10800000" flipV="1">
            <a:off x="683568" y="4144071"/>
            <a:ext cx="828092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Составьте из полученных предложений:  </a:t>
            </a:r>
          </a:p>
          <a:p>
            <a:r>
              <a:rPr lang="en-US" sz="2800" dirty="0" smtClean="0"/>
              <a:t>I</a:t>
            </a:r>
            <a:r>
              <a:rPr lang="ru-RU" sz="2800" dirty="0" smtClean="0"/>
              <a:t>. -  ССП</a:t>
            </a:r>
            <a:endParaRPr lang="en-US" sz="2800" dirty="0" smtClean="0"/>
          </a:p>
          <a:p>
            <a:r>
              <a:rPr lang="en-US" sz="2800" dirty="0" smtClean="0"/>
              <a:t>II</a:t>
            </a:r>
            <a:r>
              <a:rPr lang="ru-RU" sz="2800" dirty="0" smtClean="0"/>
              <a:t>.-  СПП</a:t>
            </a:r>
            <a:endParaRPr lang="en-US" sz="2800" dirty="0" smtClean="0"/>
          </a:p>
          <a:p>
            <a:r>
              <a:rPr lang="en-US" sz="2800" dirty="0" smtClean="0"/>
              <a:t>III</a:t>
            </a:r>
            <a:r>
              <a:rPr lang="ru-RU" sz="2800" dirty="0" smtClean="0"/>
              <a:t>.- БСП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3010346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/>
              <a:t> 1.Толстые сосульки, свисавшие с крыш, оттаивали на солнце.  2.Капли, падая с них, звонко ударяли о лед. 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1.Толстые сосульки, свисавшие с крыш, оттаивали на солнце, и  капли, падая с них, звонко ударяли о лед. </a:t>
            </a:r>
            <a:br>
              <a:rPr lang="ru-RU" sz="2800" dirty="0" smtClean="0"/>
            </a:br>
            <a:endParaRPr lang="ru-RU" sz="27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10800000" flipV="1">
            <a:off x="323528" y="1556792"/>
            <a:ext cx="8219256" cy="4896544"/>
          </a:xfrm>
        </p:spPr>
        <p:txBody>
          <a:bodyPr>
            <a:normAutofit fontScale="92500" lnSpcReduction="20000"/>
          </a:bodyPr>
          <a:lstStyle/>
          <a:p>
            <a:pPr marL="651510" indent="-514350">
              <a:buNone/>
            </a:pPr>
            <a:r>
              <a:rPr lang="ru-RU" dirty="0" smtClean="0"/>
              <a:t>ССП</a:t>
            </a:r>
          </a:p>
          <a:p>
            <a:pPr marL="651510" indent="-514350">
              <a:buAutoNum type="arabicPeriod"/>
            </a:pPr>
            <a:endParaRPr lang="ru-RU" dirty="0" smtClean="0"/>
          </a:p>
          <a:p>
            <a:pPr marL="651510" indent="-514350">
              <a:buAutoNum type="arabicPeriod"/>
            </a:pPr>
            <a:endParaRPr lang="ru-RU" dirty="0" smtClean="0"/>
          </a:p>
          <a:p>
            <a:pPr marL="651510" indent="-514350">
              <a:buNone/>
            </a:pPr>
            <a:endParaRPr lang="ru-RU" dirty="0" smtClean="0"/>
          </a:p>
          <a:p>
            <a:pPr marL="651510" indent="-514350">
              <a:buNone/>
            </a:pPr>
            <a:r>
              <a:rPr lang="ru-RU" dirty="0" smtClean="0"/>
              <a:t>СПП</a:t>
            </a:r>
          </a:p>
          <a:p>
            <a:pPr marL="651510" indent="-514350">
              <a:buNone/>
            </a:pPr>
            <a:r>
              <a:rPr lang="ru-RU" dirty="0" smtClean="0"/>
              <a:t>2.Когда толстые сосульки, свисавшие с крыш, оттаивали на солнце, то капли, падая с них, звонко ударяли о лёд.</a:t>
            </a:r>
          </a:p>
          <a:p>
            <a:pPr marL="651510" indent="-514350">
              <a:buNone/>
            </a:pPr>
            <a:r>
              <a:rPr lang="ru-RU" dirty="0" smtClean="0"/>
              <a:t>БСП</a:t>
            </a:r>
          </a:p>
          <a:p>
            <a:pPr marL="651510" indent="-514350">
              <a:buNone/>
            </a:pPr>
            <a:r>
              <a:rPr lang="ru-RU" dirty="0" smtClean="0"/>
              <a:t>3. Толстые сосульки, свисавшие с крыш, оттаивали на солнце; капли, падая с них, звонко ударяли о лёд.</a:t>
            </a:r>
          </a:p>
          <a:p>
            <a:pPr marL="651510" indent="-514350"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Словарная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ПЕЙЗАЖИСТ</a:t>
            </a:r>
            <a:r>
              <a:rPr lang="ru-RU" dirty="0" smtClean="0"/>
              <a:t>-  </a:t>
            </a:r>
            <a:r>
              <a:rPr lang="ru-RU" dirty="0" smtClean="0">
                <a:hlinkClick r:id="rId2" tooltip="Художник - ХУДОЖНИК  художника, м. 1. Человек, творчески работающий в какой-н. об..."/>
              </a:rPr>
              <a:t>Художник,</a:t>
            </a:r>
            <a:r>
              <a:rPr lang="ru-RU" dirty="0" smtClean="0"/>
              <a:t> </a:t>
            </a:r>
            <a:r>
              <a:rPr lang="ru-RU" dirty="0" smtClean="0">
                <a:hlinkClick r:id="rId3" tooltip="Живописец - Художник, занимающийся живописью ..."/>
              </a:rPr>
              <a:t>живописец,</a:t>
            </a:r>
            <a:r>
              <a:rPr lang="ru-RU" dirty="0" smtClean="0"/>
              <a:t> </a:t>
            </a:r>
            <a:r>
              <a:rPr lang="ru-RU" dirty="0" err="1" smtClean="0"/>
              <a:t>специали-зировавшийся</a:t>
            </a:r>
            <a:r>
              <a:rPr lang="ru-RU" dirty="0" smtClean="0"/>
              <a:t> на пейзажах;</a:t>
            </a:r>
          </a:p>
          <a:p>
            <a:pPr>
              <a:buNone/>
            </a:pPr>
            <a:r>
              <a:rPr lang="ru-RU" dirty="0" smtClean="0"/>
              <a:t>|| </a:t>
            </a:r>
            <a:r>
              <a:rPr lang="ru-RU" dirty="0" smtClean="0">
                <a:hlinkClick r:id="rId4" tooltip="Писатель - Человек, пишущий литературные произведения. ..."/>
              </a:rPr>
              <a:t>Писатель,</a:t>
            </a:r>
            <a:r>
              <a:rPr lang="ru-RU" dirty="0" smtClean="0"/>
              <a:t> </a:t>
            </a:r>
            <a:r>
              <a:rPr lang="ru-RU" dirty="0" smtClean="0">
                <a:hlinkClick r:id="rId5" tooltip="Хорошо - Отметка, оценивающая знания, умения, навыки учащихся как вполне удовле..."/>
              </a:rPr>
              <a:t>хорошо,</a:t>
            </a:r>
            <a:r>
              <a:rPr lang="ru-RU" dirty="0" smtClean="0"/>
              <a:t> </a:t>
            </a:r>
            <a:r>
              <a:rPr lang="ru-RU" dirty="0" smtClean="0">
                <a:hlinkClick r:id="rId6" tooltip="Талантливо - Соотносится по знач. с прил.: талантливый (2). ..."/>
              </a:rPr>
              <a:t>талантливо</a:t>
            </a:r>
            <a:r>
              <a:rPr lang="ru-RU" dirty="0" smtClean="0"/>
              <a:t> описывающий природу  </a:t>
            </a:r>
            <a:r>
              <a:rPr lang="ru-RU" dirty="0" smtClean="0">
                <a:hlinkClick r:id="rId7" tooltip="Тургенев - Александр Иванович (1784-1845) - российский общественный деятель,истор..."/>
              </a:rPr>
              <a:t>Тургенев</a:t>
            </a:r>
            <a:r>
              <a:rPr lang="ru-RU" dirty="0" smtClean="0"/>
              <a:t> </a:t>
            </a:r>
            <a:r>
              <a:rPr lang="ru-RU" dirty="0" smtClean="0">
                <a:hlinkClick r:id="rId8" tooltip="Один - ОДИН  Одна, Одно, числит. колич. (склонение см.  59). 1. только ед. ч..."/>
              </a:rPr>
              <a:t>один</a:t>
            </a:r>
            <a:r>
              <a:rPr lang="ru-RU" dirty="0" smtClean="0"/>
              <a:t> из </a:t>
            </a:r>
            <a:r>
              <a:rPr lang="ru-RU" smtClean="0"/>
              <a:t>лучших русских </a:t>
            </a:r>
            <a:r>
              <a:rPr lang="ru-RU" dirty="0" smtClean="0"/>
              <a:t>пейзажистов.</a:t>
            </a:r>
          </a:p>
          <a:p>
            <a:pPr>
              <a:buNone/>
            </a:pPr>
            <a:r>
              <a:rPr lang="ru-RU" b="1" dirty="0" smtClean="0"/>
              <a:t>РЕПРОДУКЦИЯ</a:t>
            </a:r>
            <a:r>
              <a:rPr lang="ru-RU" dirty="0" smtClean="0"/>
              <a:t> (от </a:t>
            </a:r>
            <a:r>
              <a:rPr lang="ru-RU" dirty="0" err="1" smtClean="0"/>
              <a:t>латин</a:t>
            </a:r>
            <a:r>
              <a:rPr lang="ru-RU" dirty="0" smtClean="0"/>
              <a:t>. </a:t>
            </a:r>
            <a:r>
              <a:rPr lang="ru-RU" dirty="0" err="1" smtClean="0"/>
              <a:t>re</a:t>
            </a:r>
            <a:r>
              <a:rPr lang="ru-RU" dirty="0" smtClean="0"/>
              <a:t> - </a:t>
            </a:r>
            <a:r>
              <a:rPr lang="ru-RU" dirty="0" smtClean="0">
                <a:hlinkClick r:id="rId9" tooltip="Вновь - Снова, еще раз ..."/>
              </a:rPr>
              <a:t>вновь</a:t>
            </a:r>
            <a:r>
              <a:rPr lang="ru-RU" dirty="0" smtClean="0"/>
              <a:t> и </a:t>
            </a:r>
            <a:r>
              <a:rPr lang="ru-RU" dirty="0" err="1" smtClean="0"/>
              <a:t>productio</a:t>
            </a:r>
            <a:r>
              <a:rPr lang="ru-RU" dirty="0" smtClean="0"/>
              <a:t> - </a:t>
            </a:r>
            <a:r>
              <a:rPr lang="ru-RU" dirty="0" smtClean="0">
                <a:hlinkClick r:id="rId10" tooltip="Продолжение - ПРОДОЛЖЕНИЕ  продолжения, ср. Действие по глаг. продолжить-продолжать ..."/>
              </a:rPr>
              <a:t>продолжение).</a:t>
            </a:r>
            <a:r>
              <a:rPr lang="ru-RU" dirty="0" smtClean="0"/>
              <a:t> 1. </a:t>
            </a:r>
            <a:r>
              <a:rPr lang="ru-RU" dirty="0" smtClean="0">
                <a:hlinkClick r:id="rId11" tooltip="Только - ТОЛЬКО  1. нареч. ограничительное. при числительном (также и при пропу..."/>
              </a:rPr>
              <a:t>только</a:t>
            </a:r>
            <a:r>
              <a:rPr lang="ru-RU" dirty="0" smtClean="0"/>
              <a:t> ед. </a:t>
            </a:r>
            <a:r>
              <a:rPr lang="ru-RU" dirty="0" smtClean="0">
                <a:hlinkClick r:id="rId12" tooltip="Воспроизведение - Воспроизведение  -  актуализация ранее сформированного психологическог..."/>
              </a:rPr>
              <a:t>Воспроизведение</a:t>
            </a:r>
            <a:r>
              <a:rPr lang="ru-RU" dirty="0" smtClean="0"/>
              <a:t> и </a:t>
            </a:r>
            <a:r>
              <a:rPr lang="ru-RU" dirty="0" smtClean="0">
                <a:hlinkClick r:id="rId13" tooltip="Размножение - (репродукция) - в биологии - присущее всем организмам свойствовоспроиз..."/>
              </a:rPr>
              <a:t>размножение</a:t>
            </a:r>
            <a:r>
              <a:rPr lang="ru-RU" dirty="0" smtClean="0"/>
              <a:t> рисунков </a:t>
            </a:r>
            <a:r>
              <a:rPr lang="ru-RU" dirty="0" smtClean="0">
                <a:hlinkClick r:id="rId14" tooltip="Путем - Как следует, толково ..."/>
              </a:rPr>
              <a:t>путем</a:t>
            </a:r>
            <a:r>
              <a:rPr lang="ru-RU" dirty="0" smtClean="0"/>
              <a:t> фотографии, </a:t>
            </a:r>
            <a:r>
              <a:rPr lang="ru-RU" dirty="0" smtClean="0">
                <a:hlinkClick r:id="rId15" tooltip="Клише - 1. Печатная форма из металла, дерева и т.п. с рельефной копией рисунка..."/>
              </a:rPr>
              <a:t>клише</a:t>
            </a:r>
            <a:r>
              <a:rPr lang="ru-RU" dirty="0" smtClean="0"/>
              <a:t> и т. п. (тип.). 2.</a:t>
            </a:r>
            <a:r>
              <a:rPr lang="ru-RU" dirty="0" smtClean="0">
                <a:hlinkClick r:id="rId16" tooltip="Картина - 1. Произведение живописи в красках. 2. Кинематографический или телевиз..."/>
              </a:rPr>
              <a:t>Картина,</a:t>
            </a:r>
            <a:r>
              <a:rPr lang="ru-RU" dirty="0" smtClean="0"/>
              <a:t> </a:t>
            </a:r>
            <a:r>
              <a:rPr lang="ru-RU" dirty="0" smtClean="0">
                <a:hlinkClick r:id="rId17" tooltip="Рисунок - Рисунок  см. рисовать...."/>
              </a:rPr>
              <a:t>рисунок,</a:t>
            </a:r>
            <a:r>
              <a:rPr lang="ru-RU" dirty="0" smtClean="0"/>
              <a:t> воспроизведенный типографским способом. </a:t>
            </a:r>
            <a:r>
              <a:rPr lang="ru-RU" dirty="0" smtClean="0">
                <a:hlinkClick r:id="rId18" tooltip="Альбом - АЛЬБОМ  альбома, м. (от латин. album - белое). 1. книга или тетрадь дл..."/>
              </a:rPr>
              <a:t>Альбом</a:t>
            </a:r>
            <a:r>
              <a:rPr lang="ru-RU" dirty="0" smtClean="0"/>
              <a:t> с репродукциями картин известных художников.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t-RU" dirty="0" smtClean="0">
                <a:latin typeface="+mn-lt"/>
              </a:rPr>
              <a:t>И.Э.Грабар</a:t>
            </a:r>
            <a:r>
              <a:rPr lang="ru-RU" dirty="0" err="1" smtClean="0">
                <a:latin typeface="+mn-lt"/>
              </a:rPr>
              <a:t>ь</a:t>
            </a:r>
            <a:r>
              <a:rPr lang="ru-RU" dirty="0" smtClean="0">
                <a:latin typeface="+mn-lt"/>
              </a:rPr>
              <a:t> «Февральская лазурь»</a:t>
            </a:r>
            <a:endParaRPr lang="ru-RU" dirty="0">
              <a:latin typeface="+mn-lt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98680" y="1600200"/>
            <a:ext cx="2669464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+mn-lt"/>
              </a:rPr>
              <a:t>Готовимся к экзаменам.</a:t>
            </a:r>
            <a:endParaRPr lang="ru-RU" sz="28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219256" cy="554461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dirty="0" smtClean="0"/>
              <a:t>       </a:t>
            </a:r>
            <a:r>
              <a:rPr lang="ru-RU" dirty="0" smtClean="0"/>
              <a:t>(1)Была уже полночь. (2)Направо видно было всё село, длинная улица тянулась далеко, вёрст на пять. (3)Всё было погружено в тихий, глубокий сон. (4)Даже не верится, что в природе может быть так тихо.</a:t>
            </a:r>
            <a:r>
              <a:rPr lang="en-US" dirty="0" smtClean="0"/>
              <a:t>(5)</a:t>
            </a:r>
            <a:r>
              <a:rPr lang="ru-RU" dirty="0" smtClean="0"/>
              <a:t> Когда в лунную ночь видишь широкую сельскую улицу с её избами, стогами, уснувшими ивами, то на душе становится тихо.</a:t>
            </a:r>
            <a:r>
              <a:rPr lang="en-US" dirty="0" smtClean="0"/>
              <a:t>(6)</a:t>
            </a:r>
            <a:r>
              <a:rPr lang="ru-RU" dirty="0" smtClean="0"/>
              <a:t> И кажется , что звёзды смотрят ласково  и с умилением, что зла уже нет на земле и всё благополучно. </a:t>
            </a:r>
            <a:r>
              <a:rPr lang="en-US" dirty="0" smtClean="0"/>
              <a:t>(7)</a:t>
            </a:r>
            <a:r>
              <a:rPr lang="ru-RU" dirty="0" smtClean="0"/>
              <a:t>Налево с края села начиналось поле, оно было видно далеко, до горизонта, и вовсю ширь этого поля тоже ни движения, ни звука.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497</TotalTime>
  <Words>526</Words>
  <Application>Microsoft Office PowerPoint</Application>
  <PresentationFormat>Экран (4:3)</PresentationFormat>
  <Paragraphs>61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Техническая</vt:lpstr>
      <vt:lpstr>Задания</vt:lpstr>
      <vt:lpstr>Понятие о бессоюзном сложном предложении</vt:lpstr>
      <vt:lpstr>Сложное предложение</vt:lpstr>
      <vt:lpstr>Слайд 4</vt:lpstr>
      <vt:lpstr>Замените в первом предложении одно из однородных сказуемых обособленным  определением, во втором – обособленным обстоятельством.</vt:lpstr>
      <vt:lpstr> 1.Толстые сосульки, свисавшие с крыш, оттаивали на солнце.  2.Капли, падая с них, звонко ударяли о лед.    1.Толстые сосульки, свисавшие с крыш, оттаивали на солнце, и  капли, падая с них, звонко ударяли о лед.  </vt:lpstr>
      <vt:lpstr>Словарная работа</vt:lpstr>
      <vt:lpstr>И.Э.Грабарь «Февральская лазурь»</vt:lpstr>
      <vt:lpstr>Готовимся к экзаменам.</vt:lpstr>
      <vt:lpstr>Задания</vt:lpstr>
      <vt:lpstr>Выводы.</vt:lpstr>
      <vt:lpstr>Что вы вынесли из сегодняшнего урока? Какими словами могли бы описать ваше состояние после урока?</vt:lpstr>
      <vt:lpstr>Задание на дом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Понятие о бессоюзном сложном предложении</dc:title>
  <dc:creator>Admin</dc:creator>
  <cp:lastModifiedBy>Admin</cp:lastModifiedBy>
  <cp:revision>52</cp:revision>
  <dcterms:created xsi:type="dcterms:W3CDTF">2014-01-25T17:49:02Z</dcterms:created>
  <dcterms:modified xsi:type="dcterms:W3CDTF">2014-02-05T18:51:22Z</dcterms:modified>
</cp:coreProperties>
</file>