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</p:sldMasterIdLst>
  <p:handoutMasterIdLst>
    <p:handoutMasterId r:id="rId13"/>
  </p:handoutMasterIdLst>
  <p:sldIdLst>
    <p:sldId id="289" r:id="rId5"/>
    <p:sldId id="323" r:id="rId6"/>
    <p:sldId id="288" r:id="rId7"/>
    <p:sldId id="324" r:id="rId8"/>
    <p:sldId id="292" r:id="rId9"/>
    <p:sldId id="331" r:id="rId10"/>
    <p:sldId id="308" r:id="rId11"/>
    <p:sldId id="30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Rg st="1" end="21"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66"/>
    <a:srgbClr val="FEF7DA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108" autoAdjust="0"/>
    <p:restoredTop sz="98208" autoAdjust="0"/>
  </p:normalViewPr>
  <p:slideViewPr>
    <p:cSldViewPr>
      <p:cViewPr>
        <p:scale>
          <a:sx n="80" d="100"/>
          <a:sy n="80" d="100"/>
        </p:scale>
        <p:origin x="-2628" y="-87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2556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2E7D2A-076E-4ABF-A5B6-56E3D032A904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F96B72-36DF-4632-A7BB-E7188C33C2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00253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BD8F2-3D42-40FA-800C-628CC43979E6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F3986-4EBC-4916-B02E-F14B632C34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81927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BD8F2-3D42-40FA-800C-628CC43979E6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F3986-4EBC-4916-B02E-F14B632C34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7696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BD8F2-3D42-40FA-800C-628CC43979E6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F3986-4EBC-4916-B02E-F14B632C34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20988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42400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32606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34709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54247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18742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70206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22829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87630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BD8F2-3D42-40FA-800C-628CC43979E6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F3986-4EBC-4916-B02E-F14B632C34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841149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5607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483792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9918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862626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84559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580170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422328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585285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032167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95825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BD8F2-3D42-40FA-800C-628CC43979E6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F3986-4EBC-4916-B02E-F14B632C34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52162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574196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86848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113542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206881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19903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128379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253386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13715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308940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6969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BD8F2-3D42-40FA-800C-628CC43979E6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F3986-4EBC-4916-B02E-F14B632C34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089169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975219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22992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105699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148814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46137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BD8F2-3D42-40FA-800C-628CC43979E6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F3986-4EBC-4916-B02E-F14B632C34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700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BD8F2-3D42-40FA-800C-628CC43979E6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F3986-4EBC-4916-B02E-F14B632C34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44366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BD8F2-3D42-40FA-800C-628CC43979E6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F3986-4EBC-4916-B02E-F14B632C34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64745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BD8F2-3D42-40FA-800C-628CC43979E6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F3986-4EBC-4916-B02E-F14B632C34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73248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BD8F2-3D42-40FA-800C-628CC43979E6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F3986-4EBC-4916-B02E-F14B632C34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0183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FBD8F2-3D42-40FA-800C-628CC43979E6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AF3986-4EBC-4916-B02E-F14B632C34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140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2684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5053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4118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nsportal.ru/supruzhnikova-anna" TargetMode="Externa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ле 3"/>
          <p:cNvSpPr txBox="1"/>
          <p:nvPr/>
        </p:nvSpPr>
        <p:spPr>
          <a:xfrm>
            <a:off x="697416" y="4221088"/>
            <a:ext cx="8127355" cy="2369880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>
                <a:solidFill>
                  <a:srgbClr val="002060"/>
                </a:solidFill>
                <a:latin typeface="Bookman Old Style" pitchFamily="18" charset="0"/>
              </a:rPr>
              <a:t>Воспитателя</a:t>
            </a:r>
            <a:r>
              <a:rPr lang="ru-RU" sz="3600" b="1" i="1" dirty="0">
                <a:solidFill>
                  <a:srgbClr val="002060"/>
                </a:solidFill>
                <a:latin typeface="Bookman Old Style" pitchFamily="18" charset="0"/>
              </a:rPr>
              <a:t>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i="1" dirty="0" err="1" smtClean="0">
                <a:solidFill>
                  <a:srgbClr val="002060"/>
                </a:solidFill>
                <a:latin typeface="Bookman Old Style" pitchFamily="18" charset="0"/>
              </a:rPr>
              <a:t>Супружниковой</a:t>
            </a:r>
            <a:r>
              <a:rPr lang="ru-RU" sz="4000" b="1" i="1" dirty="0" smtClean="0">
                <a:solidFill>
                  <a:srgbClr val="002060"/>
                </a:solidFill>
                <a:latin typeface="Bookman Old Style" pitchFamily="18" charset="0"/>
              </a:rPr>
              <a:t> Анны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i="1" dirty="0" smtClean="0">
                <a:solidFill>
                  <a:srgbClr val="002060"/>
                </a:solidFill>
                <a:latin typeface="Bookman Old Style" pitchFamily="18" charset="0"/>
              </a:rPr>
              <a:t>Петровны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200" b="1" i="1" dirty="0">
              <a:solidFill>
                <a:srgbClr val="002060"/>
              </a:solidFill>
              <a:latin typeface="Verdana" pitchFamily="34" charset="0"/>
            </a:endParaRPr>
          </a:p>
        </p:txBody>
      </p:sp>
      <p:sp>
        <p:nvSpPr>
          <p:cNvPr id="3" name="Поле 2"/>
          <p:cNvSpPr txBox="1"/>
          <p:nvPr/>
        </p:nvSpPr>
        <p:spPr>
          <a:xfrm>
            <a:off x="1115616" y="3142592"/>
            <a:ext cx="7695491" cy="1273618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7200" b="1" dirty="0">
                <a:ln w="24498" cap="flat" cmpd="dbl" algn="ctr">
                  <a:solidFill>
                    <a:srgbClr val="D02E29"/>
                  </a:solidFill>
                  <a:prstDash val="solid"/>
                  <a:miter lim="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Bookman Old Style" panose="02050604050505020204" pitchFamily="18" charset="0"/>
                <a:ea typeface="Batang" panose="02030600000101010101" pitchFamily="18" charset="-127"/>
                <a:cs typeface="Times New Roman"/>
              </a:rPr>
              <a:t>ПОРТФОЛИО</a:t>
            </a:r>
            <a:endParaRPr lang="ru-RU" sz="1100" dirty="0">
              <a:solidFill>
                <a:srgbClr val="FF0000"/>
              </a:solidFill>
              <a:effectLst/>
              <a:latin typeface="Bookman Old Style" panose="02050604050505020204" pitchFamily="18" charset="0"/>
              <a:ea typeface="Batang" panose="02030600000101010101" pitchFamily="18" charset="-127"/>
              <a:cs typeface="Times New Roman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81209" y="44624"/>
            <a:ext cx="834356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atin typeface="Bookman Old Style" pitchFamily="18" charset="0"/>
              </a:rPr>
              <a:t>МДОУ </a:t>
            </a:r>
            <a:r>
              <a:rPr lang="ru-RU" sz="1600" b="1" dirty="0">
                <a:latin typeface="Bookman Old Style" pitchFamily="18" charset="0"/>
              </a:rPr>
              <a:t>детский сад №1 «Солнышко»  </a:t>
            </a:r>
            <a:r>
              <a:rPr lang="ru-RU" sz="1600" b="1" dirty="0" smtClean="0">
                <a:latin typeface="Bookman Old Style" pitchFamily="18" charset="0"/>
              </a:rPr>
              <a:t>г. Люберцы Московской области</a:t>
            </a:r>
            <a:endParaRPr lang="ru-RU" sz="1600" b="1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5733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404665"/>
            <a:ext cx="6408712" cy="66787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Bookman Old Style" pitchFamily="18" charset="0"/>
              </a:rPr>
              <a:t>Педагогическое </a:t>
            </a:r>
          </a:p>
          <a:p>
            <a:r>
              <a:rPr lang="ru-RU" sz="3600" b="1" dirty="0" smtClean="0">
                <a:solidFill>
                  <a:srgbClr val="FF0000"/>
                </a:solidFill>
                <a:latin typeface="Bookman Old Style" pitchFamily="18" charset="0"/>
              </a:rPr>
              <a:t>кредо</a:t>
            </a:r>
            <a:r>
              <a:rPr lang="ru-RU" sz="3600" b="1" cap="all" dirty="0" smtClean="0">
                <a:solidFill>
                  <a:srgbClr val="FF0000"/>
                </a:solidFill>
                <a:latin typeface="Bookman Old Style" pitchFamily="18" charset="0"/>
              </a:rPr>
              <a:t>:</a:t>
            </a:r>
          </a:p>
          <a:p>
            <a:pPr algn="ctr"/>
            <a:endParaRPr lang="ru-RU" sz="3600" b="1" cap="all" dirty="0" smtClean="0">
              <a:solidFill>
                <a:srgbClr val="FF0000"/>
              </a:solidFill>
              <a:latin typeface="Bookman Old Style" pitchFamily="18" charset="0"/>
            </a:endParaRPr>
          </a:p>
          <a:p>
            <a:endParaRPr lang="ru-RU" sz="2000" dirty="0" smtClean="0"/>
          </a:p>
          <a:p>
            <a:endParaRPr lang="ru-RU" sz="2000" dirty="0"/>
          </a:p>
          <a:p>
            <a:endParaRPr lang="ru-RU" sz="2000" dirty="0" smtClean="0"/>
          </a:p>
          <a:p>
            <a:endParaRPr lang="ru-RU" sz="2000" dirty="0"/>
          </a:p>
          <a:p>
            <a:endParaRPr lang="ru-RU" sz="2000" dirty="0" smtClean="0"/>
          </a:p>
          <a:p>
            <a:endParaRPr lang="ru-RU" sz="2000" dirty="0"/>
          </a:p>
          <a:p>
            <a:pPr algn="just"/>
            <a:endParaRPr lang="ru-RU" sz="2000" dirty="0" smtClean="0"/>
          </a:p>
          <a:p>
            <a:pPr algn="just"/>
            <a:endParaRPr lang="ru-RU" sz="2000" dirty="0" smtClean="0"/>
          </a:p>
          <a:p>
            <a:pPr algn="just"/>
            <a:endParaRPr lang="ru-RU" sz="2000" dirty="0"/>
          </a:p>
          <a:p>
            <a:pPr algn="just"/>
            <a:endParaRPr lang="ru-RU" sz="2000" dirty="0" smtClean="0"/>
          </a:p>
          <a:p>
            <a:pPr algn="just"/>
            <a:endParaRPr lang="ru-RU" sz="2000" dirty="0"/>
          </a:p>
          <a:p>
            <a:pPr algn="just"/>
            <a:r>
              <a:rPr lang="ru-RU" sz="2000" b="1" i="1" dirty="0" smtClean="0">
                <a:solidFill>
                  <a:srgbClr val="FF0000"/>
                </a:solidFill>
              </a:rPr>
              <a:t>«</a:t>
            </a:r>
            <a:r>
              <a:rPr lang="ru-RU" sz="2000" b="1" i="1" dirty="0">
                <a:solidFill>
                  <a:srgbClr val="FF0000"/>
                </a:solidFill>
              </a:rPr>
              <a:t>Быть добрым нетрудно, трудно быть справедливым</a:t>
            </a:r>
            <a:r>
              <a:rPr lang="ru-RU" sz="2000" b="1" i="1" dirty="0" smtClean="0">
                <a:solidFill>
                  <a:srgbClr val="FF0000"/>
                </a:solidFill>
              </a:rPr>
              <a:t>» </a:t>
            </a:r>
          </a:p>
          <a:p>
            <a:pPr algn="ctr">
              <a:lnSpc>
                <a:spcPct val="150000"/>
              </a:lnSpc>
            </a:pPr>
            <a:endParaRPr lang="ru-RU" sz="2000" i="1" dirty="0" smtClean="0"/>
          </a:p>
          <a:p>
            <a:pPr algn="ctr">
              <a:lnSpc>
                <a:spcPct val="150000"/>
              </a:lnSpc>
            </a:pPr>
            <a:endParaRPr lang="ru-RU" sz="2000" i="1" dirty="0"/>
          </a:p>
        </p:txBody>
      </p:sp>
      <p:pic>
        <p:nvPicPr>
          <p:cNvPr id="5" name="Рисунок 4" descr="D:\НЮТКА\Садик\для аттестации на воспитателя\мое фото в саду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83" r="3961"/>
          <a:stretch/>
        </p:blipFill>
        <p:spPr bwMode="auto">
          <a:xfrm>
            <a:off x="1259632" y="1484784"/>
            <a:ext cx="4032448" cy="33843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696853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е 9"/>
          <p:cNvSpPr txBox="1"/>
          <p:nvPr/>
        </p:nvSpPr>
        <p:spPr>
          <a:xfrm>
            <a:off x="180123" y="1772816"/>
            <a:ext cx="8767244" cy="4968552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2800" b="1" i="1" dirty="0" err="1" smtClean="0">
                <a:solidFill>
                  <a:srgbClr val="660066"/>
                </a:solidFill>
                <a:latin typeface="Bookman Old Style" pitchFamily="18" charset="0"/>
                <a:ea typeface="Batang" panose="02030600000101010101" pitchFamily="18" charset="-127"/>
              </a:rPr>
              <a:t>Супружникова</a:t>
            </a:r>
            <a:r>
              <a:rPr lang="ru-RU" sz="2800" b="1" i="1" dirty="0" smtClean="0">
                <a:solidFill>
                  <a:srgbClr val="660066"/>
                </a:solidFill>
                <a:latin typeface="Bookman Old Style" pitchFamily="18" charset="0"/>
                <a:ea typeface="Batang" panose="02030600000101010101" pitchFamily="18" charset="-127"/>
              </a:rPr>
              <a:t> Анна Петровна</a:t>
            </a:r>
          </a:p>
          <a:p>
            <a:endParaRPr lang="ru-RU" sz="2000" dirty="0">
              <a:latin typeface="Bookman Old Style" pitchFamily="18" charset="0"/>
            </a:endParaRPr>
          </a:p>
          <a:p>
            <a:r>
              <a:rPr lang="ru-RU" b="1" dirty="0">
                <a:latin typeface="Bookman Old Style" pitchFamily="18" charset="0"/>
              </a:rPr>
              <a:t>         Образование:  </a:t>
            </a:r>
            <a:r>
              <a:rPr lang="ru-RU" dirty="0" smtClean="0">
                <a:latin typeface="Bookman Old Style" pitchFamily="18" charset="0"/>
              </a:rPr>
              <a:t>Воронежский государственный педагогический университет, 2004 г.</a:t>
            </a:r>
            <a:endParaRPr lang="ru-RU" dirty="0">
              <a:latin typeface="Bookman Old Style" pitchFamily="18" charset="0"/>
            </a:endParaRPr>
          </a:p>
          <a:p>
            <a:r>
              <a:rPr lang="ru-RU" dirty="0" smtClean="0">
                <a:latin typeface="Bookman Old Style" pitchFamily="18" charset="0"/>
              </a:rPr>
              <a:t>         </a:t>
            </a:r>
            <a:r>
              <a:rPr lang="ru-RU" b="1" dirty="0">
                <a:latin typeface="Bookman Old Style" pitchFamily="18" charset="0"/>
              </a:rPr>
              <a:t>Место работы</a:t>
            </a:r>
            <a:r>
              <a:rPr lang="ru-RU" dirty="0">
                <a:latin typeface="Bookman Old Style" pitchFamily="18" charset="0"/>
              </a:rPr>
              <a:t>: </a:t>
            </a:r>
            <a:r>
              <a:rPr lang="ru-RU" dirty="0" smtClean="0">
                <a:latin typeface="Bookman Old Style" pitchFamily="18" charset="0"/>
              </a:rPr>
              <a:t>МДОУ детский сад №1 «Солнышко» г. Люберцы</a:t>
            </a:r>
          </a:p>
          <a:p>
            <a:r>
              <a:rPr lang="ru-RU" b="1" dirty="0" smtClean="0">
                <a:latin typeface="Bookman Old Style" pitchFamily="18" charset="0"/>
              </a:rPr>
              <a:t>         Занимаемая </a:t>
            </a:r>
            <a:r>
              <a:rPr lang="ru-RU" b="1" dirty="0">
                <a:latin typeface="Bookman Old Style" pitchFamily="18" charset="0"/>
              </a:rPr>
              <a:t>должность:</a:t>
            </a:r>
            <a:r>
              <a:rPr lang="ru-RU" dirty="0">
                <a:latin typeface="Bookman Old Style" pitchFamily="18" charset="0"/>
              </a:rPr>
              <a:t>  воспитатель  </a:t>
            </a:r>
            <a:endParaRPr lang="ru-RU" dirty="0" smtClean="0">
              <a:latin typeface="Bookman Old Style" pitchFamily="18" charset="0"/>
            </a:endParaRPr>
          </a:p>
          <a:p>
            <a:r>
              <a:rPr lang="ru-RU" dirty="0" smtClean="0">
                <a:latin typeface="Bookman Old Style" pitchFamily="18" charset="0"/>
              </a:rPr>
              <a:t>         </a:t>
            </a:r>
            <a:r>
              <a:rPr lang="ru-RU" b="1" dirty="0" smtClean="0">
                <a:latin typeface="Bookman Old Style" pitchFamily="18" charset="0"/>
              </a:rPr>
              <a:t>Категория: </a:t>
            </a:r>
            <a:r>
              <a:rPr lang="ru-RU" dirty="0" smtClean="0">
                <a:latin typeface="Bookman Old Style" pitchFamily="18" charset="0"/>
              </a:rPr>
              <a:t>1 квалификационная категория</a:t>
            </a:r>
            <a:endParaRPr lang="ru-RU" dirty="0">
              <a:latin typeface="Bookman Old Style" pitchFamily="18" charset="0"/>
            </a:endParaRPr>
          </a:p>
          <a:p>
            <a:r>
              <a:rPr lang="ru-RU" dirty="0" smtClean="0">
                <a:latin typeface="Bookman Old Style" pitchFamily="18" charset="0"/>
              </a:rPr>
              <a:t>         </a:t>
            </a:r>
            <a:r>
              <a:rPr lang="ru-RU" b="1" dirty="0">
                <a:latin typeface="Bookman Old Style" pitchFamily="18" charset="0"/>
              </a:rPr>
              <a:t>Стаж работы:</a:t>
            </a:r>
          </a:p>
          <a:p>
            <a:r>
              <a:rPr lang="ru-RU" dirty="0">
                <a:latin typeface="Bookman Old Style" pitchFamily="18" charset="0"/>
              </a:rPr>
              <a:t>                                   а) общий </a:t>
            </a:r>
            <a:r>
              <a:rPr lang="ru-RU" dirty="0" smtClean="0">
                <a:latin typeface="Bookman Old Style" pitchFamily="18" charset="0"/>
              </a:rPr>
              <a:t>18 лет; </a:t>
            </a:r>
            <a:endParaRPr lang="ru-RU" dirty="0">
              <a:latin typeface="Bookman Old Style" pitchFamily="18" charset="0"/>
            </a:endParaRPr>
          </a:p>
          <a:p>
            <a:r>
              <a:rPr lang="ru-RU" dirty="0">
                <a:latin typeface="Bookman Old Style" pitchFamily="18" charset="0"/>
              </a:rPr>
              <a:t>                                   б) в данном учреждении 3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>
                <a:latin typeface="Bookman Old Style" pitchFamily="18" charset="0"/>
              </a:rPr>
              <a:t>лет;</a:t>
            </a:r>
          </a:p>
          <a:p>
            <a:r>
              <a:rPr lang="ru-RU" dirty="0">
                <a:latin typeface="Bookman Old Style" pitchFamily="18" charset="0"/>
              </a:rPr>
              <a:t>                                   в) в занимаемой должности  </a:t>
            </a:r>
            <a:r>
              <a:rPr lang="ru-RU" dirty="0" smtClean="0">
                <a:latin typeface="Bookman Old Style" pitchFamily="18" charset="0"/>
              </a:rPr>
              <a:t>3 </a:t>
            </a:r>
            <a:r>
              <a:rPr lang="ru-RU" dirty="0">
                <a:latin typeface="Bookman Old Style" pitchFamily="18" charset="0"/>
              </a:rPr>
              <a:t>лет.</a:t>
            </a:r>
          </a:p>
          <a:p>
            <a:r>
              <a:rPr lang="ru-RU" dirty="0">
                <a:latin typeface="Bookman Old Style" pitchFamily="18" charset="0"/>
              </a:rPr>
              <a:t>    </a:t>
            </a:r>
          </a:p>
          <a:p>
            <a:r>
              <a:rPr lang="ru-RU" b="1" dirty="0" smtClean="0">
                <a:latin typeface="Bookman Old Style" pitchFamily="18" charset="0"/>
              </a:rPr>
              <a:t> Личный сайт: 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Bookman Old Style" pitchFamily="18" charset="0"/>
                <a:hlinkClick r:id="rId2"/>
              </a:rPr>
              <a:t>http</a:t>
            </a: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Bookman Old Style" pitchFamily="18" charset="0"/>
                <a:hlinkClick r:id="rId2"/>
              </a:rPr>
              <a:t>://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Bookman Old Style" pitchFamily="18" charset="0"/>
                <a:hlinkClick r:id="rId2"/>
              </a:rPr>
              <a:t>nsportal.ru/supruzhnikova-anna</a:t>
            </a:r>
            <a:endParaRPr lang="ru-RU" dirty="0" smtClean="0">
              <a:solidFill>
                <a:schemeClr val="tx2">
                  <a:lumMod val="60000"/>
                  <a:lumOff val="40000"/>
                </a:schemeClr>
              </a:solidFill>
              <a:latin typeface="Bookman Old Style" pitchFamily="18" charset="0"/>
            </a:endParaRPr>
          </a:p>
          <a:p>
            <a:endParaRPr lang="ru-RU" dirty="0" smtClean="0">
              <a:latin typeface="Bookman Old Style" pitchFamily="18" charset="0"/>
            </a:endParaRPr>
          </a:p>
          <a:p>
            <a:r>
              <a:rPr lang="ru-RU" b="1" dirty="0" smtClean="0">
                <a:latin typeface="Bookman Old Style" panose="02050604050505020204" pitchFamily="18" charset="0"/>
              </a:rPr>
              <a:t>Персональный сайт: 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Bookman Old Style" panose="02050604050505020204" pitchFamily="18" charset="0"/>
              </a:rPr>
              <a:t>сайт: 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Bookman Old Style" panose="02050604050505020204" pitchFamily="18" charset="0"/>
              </a:rPr>
              <a:t>https</a:t>
            </a: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Bookman Old Style" panose="02050604050505020204" pitchFamily="18" charset="0"/>
              </a:rPr>
              <a:t>://anna1980-lubmdoy1.edumsko.ru</a:t>
            </a: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  <a:latin typeface="Bookman Old Style" panose="02050604050505020204" pitchFamily="18" charset="0"/>
              </a:rPr>
              <a:t>/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457200" y="44624"/>
            <a:ext cx="8229600" cy="786416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dirty="0" smtClean="0">
                <a:solidFill>
                  <a:srgbClr val="FF0000"/>
                </a:solidFill>
                <a:latin typeface="Bookman Old Style" pitchFamily="18" charset="0"/>
              </a:rPr>
              <a:t>Визитная карточка</a:t>
            </a:r>
            <a:endParaRPr lang="ru-RU" sz="3600" dirty="0">
              <a:solidFill>
                <a:srgbClr val="FF0000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7469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457200" y="44624"/>
            <a:ext cx="8229600" cy="786416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dirty="0" smtClean="0">
                <a:solidFill>
                  <a:srgbClr val="FF0000"/>
                </a:solidFill>
                <a:latin typeface="Bookman Old Style" pitchFamily="18" charset="0"/>
                <a:ea typeface="Times New Roman"/>
                <a:cs typeface="Arial" panose="020B0604020202020204" pitchFamily="34" charset="0"/>
              </a:rPr>
              <a:t>Данные о повышении квалификации</a:t>
            </a:r>
            <a:endParaRPr lang="ru-RU" sz="3600" dirty="0">
              <a:solidFill>
                <a:srgbClr val="FF0000"/>
              </a:solidFill>
              <a:latin typeface="Bookman Old Style" pitchFamily="18" charset="0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6853654"/>
              </p:ext>
            </p:extLst>
          </p:nvPr>
        </p:nvGraphicFramePr>
        <p:xfrm>
          <a:off x="0" y="1988841"/>
          <a:ext cx="9108504" cy="1806557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400661"/>
                <a:gridCol w="5707843"/>
              </a:tblGrid>
              <a:tr h="65112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Bookman Old Style" pitchFamily="18" charset="0"/>
                        </a:rPr>
                        <a:t>Дата и место  прохождения курсов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Bookman Old Style" pitchFamily="18" charset="0"/>
                        </a:rPr>
                        <a:t>Тема курсов            </a:t>
                      </a:r>
                    </a:p>
                    <a:p>
                      <a:pPr algn="ctr"/>
                      <a:endParaRPr lang="ru-RU" sz="1600" dirty="0">
                        <a:latin typeface="Bookman Old Style" pitchFamily="18" charset="0"/>
                      </a:endParaRPr>
                    </a:p>
                  </a:txBody>
                  <a:tcPr anchor="ctr"/>
                </a:tc>
              </a:tr>
              <a:tr h="1155429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Bookman Old Style" pitchFamily="18" charset="0"/>
                          <a:ea typeface="+mn-ea"/>
                          <a:cs typeface="+mn-cs"/>
                        </a:rPr>
                        <a:t>14.12.2015г. АНО ДПО «Московская академия профессиональных</a:t>
                      </a:r>
                      <a:r>
                        <a:rPr lang="ru-RU" sz="1400" kern="1200" baseline="0" dirty="0" smtClean="0">
                          <a:solidFill>
                            <a:schemeClr val="dk1"/>
                          </a:solidFill>
                          <a:latin typeface="Bookman Old Style" pitchFamily="18" charset="0"/>
                          <a:ea typeface="+mn-ea"/>
                          <a:cs typeface="+mn-cs"/>
                        </a:rPr>
                        <a:t> компетенций</a:t>
                      </a:r>
                      <a:endParaRPr lang="ru-RU" sz="1400" kern="1200" dirty="0" smtClean="0">
                        <a:solidFill>
                          <a:schemeClr val="dk1"/>
                        </a:solidFill>
                        <a:latin typeface="Bookman Old Style" pitchFamily="18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Bookman Old Style" pitchFamily="18" charset="0"/>
                        </a:rPr>
                        <a:t>«Методическое обеспечение и планирование учебно-исследовательской и проектной деятельности в условиях реализации ФГОС»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6609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66">
            <a:alpha val="4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51520" y="116632"/>
            <a:ext cx="87129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Bookman Old Style" pitchFamily="18" charset="0"/>
              </a:rPr>
              <a:t>Участие педагога  в методической </a:t>
            </a:r>
            <a:r>
              <a:rPr lang="ru-RU" sz="2800" b="1" dirty="0">
                <a:solidFill>
                  <a:srgbClr val="FF0000"/>
                </a:solidFill>
                <a:latin typeface="Bookman Old Style" pitchFamily="18" charset="0"/>
              </a:rPr>
              <a:t>работе 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2903047"/>
              </p:ext>
            </p:extLst>
          </p:nvPr>
        </p:nvGraphicFramePr>
        <p:xfrm>
          <a:off x="35496" y="836713"/>
          <a:ext cx="9073008" cy="5611813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360040"/>
                <a:gridCol w="1872208"/>
                <a:gridCol w="2160240"/>
                <a:gridCol w="1872208"/>
                <a:gridCol w="1224136"/>
                <a:gridCol w="1584176"/>
              </a:tblGrid>
              <a:tr h="79628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Bookman Old Style" pitchFamily="18" charset="0"/>
                          <a:cs typeface="Arial" panose="020B0604020202020204" pitchFamily="34" charset="0"/>
                        </a:rPr>
                        <a:t>№ п/п</a:t>
                      </a:r>
                      <a:endParaRPr lang="ru-RU" sz="1200" b="1" dirty="0">
                        <a:effectLst/>
                        <a:latin typeface="Bookman Old Style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Мероприятия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Bookman Old Style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400" b="1" dirty="0">
                        <a:effectLst/>
                        <a:latin typeface="Bookman Old Style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 smtClean="0">
                          <a:solidFill>
                            <a:schemeClr val="lt1"/>
                          </a:solidFill>
                          <a:latin typeface="Bookman Old Style" pitchFamily="18" charset="0"/>
                          <a:ea typeface="+mn-ea"/>
                          <a:cs typeface="+mn-cs"/>
                        </a:rPr>
                        <a:t>Название мероприятия</a:t>
                      </a:r>
                      <a:endParaRPr lang="ru-RU" sz="1400" b="1" dirty="0">
                        <a:effectLst/>
                        <a:latin typeface="Bookman Old Style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 smtClean="0">
                          <a:solidFill>
                            <a:schemeClr val="lt1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Уровень</a:t>
                      </a:r>
                      <a:r>
                        <a:rPr lang="ru-RU" sz="1400" b="1" kern="1200" baseline="0" dirty="0" smtClean="0">
                          <a:solidFill>
                            <a:schemeClr val="lt1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baseline="0" dirty="0" smtClean="0">
                          <a:solidFill>
                            <a:schemeClr val="lt1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представления</a:t>
                      </a:r>
                      <a:endParaRPr lang="ru-RU" sz="1400" b="1" dirty="0">
                        <a:effectLst/>
                        <a:latin typeface="Bookman Old Style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 smtClean="0">
                          <a:solidFill>
                            <a:schemeClr val="lt1"/>
                          </a:solidFill>
                          <a:latin typeface="Bookman Old Style" pitchFamily="18" charset="0"/>
                          <a:ea typeface="+mn-ea"/>
                          <a:cs typeface="+mn-cs"/>
                        </a:rPr>
                        <a:t>Дата проведения</a:t>
                      </a:r>
                      <a:endParaRPr lang="ru-RU" sz="1400" b="1" dirty="0">
                        <a:effectLst/>
                        <a:latin typeface="Bookman Old Style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 smtClean="0">
                          <a:solidFill>
                            <a:schemeClr val="lt1"/>
                          </a:solidFill>
                          <a:latin typeface="Bookman Old Style" pitchFamily="18" charset="0"/>
                          <a:ea typeface="+mn-ea"/>
                          <a:cs typeface="+mn-cs"/>
                        </a:rPr>
                        <a:t>Форма представления опыта</a:t>
                      </a:r>
                      <a:endParaRPr lang="ru-RU" sz="1400" b="1" dirty="0">
                        <a:effectLst/>
                        <a:latin typeface="Bookman Old Style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3290" marR="33290" marT="0" marB="0"/>
                </a:tc>
              </a:tr>
              <a:tr h="100027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Bookman Old Style" pitchFamily="18" charset="0"/>
                          <a:ea typeface="Calibri"/>
                          <a:cs typeface="Arial" panose="020B0604020202020204" pitchFamily="34" charset="0"/>
                        </a:rPr>
                        <a:t>1</a:t>
                      </a:r>
                      <a:endParaRPr lang="ru-RU" sz="1200" b="1" dirty="0">
                        <a:effectLst/>
                        <a:latin typeface="Bookman Old Style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effectLst/>
                          <a:latin typeface="Bookman Old Style" pitchFamily="18" charset="0"/>
                          <a:cs typeface="Arial" panose="020B0604020202020204" pitchFamily="34" charset="0"/>
                        </a:rPr>
                        <a:t>Выступление на педагогическом совете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effectLst/>
                        <a:latin typeface="Bookman Old Style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Bookman Old Style" pitchFamily="18" charset="0"/>
                          <a:ea typeface="+mn-ea"/>
                          <a:cs typeface="+mn-cs"/>
                        </a:rPr>
                        <a:t>«Организация</a:t>
                      </a:r>
                      <a:r>
                        <a:rPr lang="ru-RU" sz="1200" kern="1200" baseline="0" dirty="0" smtClean="0">
                          <a:solidFill>
                            <a:schemeClr val="dk1"/>
                          </a:solidFill>
                          <a:latin typeface="Bookman Old Style" pitchFamily="18" charset="0"/>
                          <a:ea typeface="+mn-ea"/>
                          <a:cs typeface="+mn-cs"/>
                        </a:rPr>
                        <a:t> прогулки на участке МДОУ и ее взаимосвязь с развитием двигательной активности дошкольников»</a:t>
                      </a:r>
                      <a:endParaRPr lang="ru-RU" sz="1200" dirty="0" smtClean="0">
                        <a:effectLst/>
                        <a:latin typeface="Bookman Old Style" pitchFamily="18" charset="0"/>
                        <a:cs typeface="Arial" panose="020B0604020202020204" pitchFamily="34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Bookman Old Style" pitchFamily="18" charset="0"/>
                          <a:ea typeface="+mn-ea"/>
                          <a:cs typeface="+mn-cs"/>
                        </a:rPr>
                        <a:t>МДОУ детский сад №1  «Солнышко»</a:t>
                      </a:r>
                      <a:endParaRPr lang="ru-RU" sz="1200" b="1" dirty="0" smtClean="0">
                        <a:effectLst/>
                        <a:latin typeface="Bookman Old Style" pitchFamily="18" charset="0"/>
                        <a:ea typeface="Calibri"/>
                        <a:cs typeface="Arial" panose="020B0604020202020204" pitchFamily="34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effectLst/>
                        <a:latin typeface="Bookman Old Style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baseline="0" dirty="0" smtClean="0">
                          <a:effectLst/>
                          <a:latin typeface="Bookman Old Style" pitchFamily="18" charset="0"/>
                          <a:ea typeface="Calibri"/>
                          <a:cs typeface="Arial" panose="020B0604020202020204" pitchFamily="34" charset="0"/>
                        </a:rPr>
                        <a:t>2015г.</a:t>
                      </a: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effectLst/>
                          <a:latin typeface="Bookman Old Style" pitchFamily="18" charset="0"/>
                          <a:ea typeface="Calibri"/>
                          <a:cs typeface="Arial" panose="020B0604020202020204" pitchFamily="34" charset="0"/>
                        </a:rPr>
                        <a:t>Выступление </a:t>
                      </a:r>
                      <a:endParaRPr lang="ru-RU" sz="1200" b="0" dirty="0">
                        <a:effectLst/>
                        <a:latin typeface="Bookman Old Style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3290" marR="33290" marT="0" marB="0"/>
                </a:tc>
              </a:tr>
              <a:tr h="67243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Bookman Old Style" pitchFamily="18" charset="0"/>
                          <a:ea typeface="Calibri"/>
                          <a:cs typeface="Arial" panose="020B0604020202020204" pitchFamily="34" charset="0"/>
                        </a:rPr>
                        <a:t>2</a:t>
                      </a:r>
                      <a:endParaRPr lang="ru-RU" sz="1200" b="1" dirty="0">
                        <a:effectLst/>
                        <a:latin typeface="Bookman Old Style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effectLst/>
                          <a:latin typeface="Bookman Old Style" pitchFamily="18" charset="0"/>
                          <a:cs typeface="Arial" panose="020B0604020202020204" pitchFamily="34" charset="0"/>
                        </a:rPr>
                        <a:t>Выступление на педагогическом совете </a:t>
                      </a:r>
                      <a:endParaRPr lang="ru-RU" sz="1200" b="1" dirty="0">
                        <a:effectLst/>
                        <a:latin typeface="Bookman Old Style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Bookman Old Style" panose="02050604050505020204" pitchFamily="18" charset="0"/>
                          <a:ea typeface="Times New Roman"/>
                        </a:rPr>
                        <a:t>«Обучение грамоте детей старшего дошкольного возраста»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Bookman Old Style" pitchFamily="18" charset="0"/>
                          <a:ea typeface="+mn-ea"/>
                          <a:cs typeface="+mn-cs"/>
                        </a:rPr>
                        <a:t>МДОУ детский сад №1  «Солнышко»</a:t>
                      </a:r>
                      <a:endParaRPr lang="ru-RU" sz="1200" b="1" dirty="0" smtClean="0">
                        <a:effectLst/>
                        <a:latin typeface="Bookman Old Style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baseline="0" dirty="0" smtClean="0">
                          <a:effectLst/>
                          <a:latin typeface="Bookman Old Style" pitchFamily="18" charset="0"/>
                          <a:ea typeface="Calibri"/>
                          <a:cs typeface="Arial" panose="020B0604020202020204" pitchFamily="34" charset="0"/>
                        </a:rPr>
                        <a:t>2015 г.</a:t>
                      </a: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effectLst/>
                          <a:latin typeface="Bookman Old Style" pitchFamily="18" charset="0"/>
                          <a:ea typeface="Calibri"/>
                          <a:cs typeface="Arial" panose="020B0604020202020204" pitchFamily="34" charset="0"/>
                        </a:rPr>
                        <a:t>Выступление </a:t>
                      </a:r>
                      <a:endParaRPr lang="ru-RU" sz="1200" b="0" dirty="0">
                        <a:effectLst/>
                        <a:latin typeface="Bookman Old Style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3290" marR="33290" marT="0" marB="0"/>
                </a:tc>
              </a:tr>
              <a:tr h="94620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Bookman Old Style" pitchFamily="18" charset="0"/>
                          <a:ea typeface="Calibri"/>
                          <a:cs typeface="Arial" panose="020B0604020202020204" pitchFamily="34" charset="0"/>
                        </a:rPr>
                        <a:t>3</a:t>
                      </a:r>
                      <a:endParaRPr lang="ru-RU" sz="1200" b="1" dirty="0">
                        <a:effectLst/>
                        <a:latin typeface="Bookman Old Style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Bookman Old Style" pitchFamily="18" charset="0"/>
                          <a:cs typeface="Arial" panose="020B0604020202020204" pitchFamily="34" charset="0"/>
                        </a:rPr>
                        <a:t>Региональная</a:t>
                      </a:r>
                      <a:r>
                        <a:rPr lang="ru-RU" sz="1200" b="1" baseline="0" dirty="0" smtClean="0">
                          <a:effectLst/>
                          <a:latin typeface="Bookman Old Style" pitchFamily="18" charset="0"/>
                          <a:cs typeface="Arial" panose="020B0604020202020204" pitchFamily="34" charset="0"/>
                        </a:rPr>
                        <a:t> научно-практическая конференция</a:t>
                      </a:r>
                      <a:endParaRPr lang="ru-RU" sz="1200" b="1" dirty="0">
                        <a:effectLst/>
                        <a:latin typeface="Bookman Old Style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Bookman Old Style" pitchFamily="18" charset="0"/>
                          <a:ea typeface="+mn-ea"/>
                          <a:cs typeface="+mn-cs"/>
                        </a:rPr>
                        <a:t>«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Bookman Old Style" pitchFamily="18" charset="0"/>
                          <a:ea typeface="+mn-ea"/>
                          <a:cs typeface="+mn-cs"/>
                        </a:rPr>
                        <a:t>Современные технологии повышения компетентности педагога дошкольного образования"</a:t>
                      </a: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effectLst/>
                          <a:latin typeface="Bookman Old Style" pitchFamily="18" charset="0"/>
                          <a:ea typeface="Calibri"/>
                          <a:cs typeface="Arial" panose="020B0604020202020204" pitchFamily="34" charset="0"/>
                        </a:rPr>
                        <a:t>ГБОУ ВО МО «Академия социального управления»</a:t>
                      </a:r>
                      <a:endParaRPr lang="ru-RU" sz="1200" b="0" dirty="0">
                        <a:effectLst/>
                        <a:latin typeface="Bookman Old Style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effectLst/>
                          <a:latin typeface="Bookman Old Style" pitchFamily="18" charset="0"/>
                          <a:ea typeface="Calibri"/>
                          <a:cs typeface="Arial" panose="020B0604020202020204" pitchFamily="34" charset="0"/>
                        </a:rPr>
                        <a:t>2015г.</a:t>
                      </a:r>
                      <a:endParaRPr lang="ru-RU" sz="1200" b="0" dirty="0">
                        <a:effectLst/>
                        <a:latin typeface="Bookman Old Style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effectLst/>
                          <a:latin typeface="Bookman Old Style" pitchFamily="18" charset="0"/>
                          <a:ea typeface="Calibri"/>
                          <a:cs typeface="Arial" panose="020B0604020202020204" pitchFamily="34" charset="0"/>
                        </a:rPr>
                        <a:t>участие</a:t>
                      </a:r>
                      <a:endParaRPr lang="ru-RU" sz="1200" b="0" dirty="0">
                        <a:effectLst/>
                        <a:latin typeface="Bookman Old Style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3290" marR="33290" marT="0" marB="0"/>
                </a:tc>
              </a:tr>
              <a:tr h="87836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Bookman Old Style" pitchFamily="18" charset="0"/>
                          <a:ea typeface="+mn-ea"/>
                          <a:cs typeface="Arial" panose="020B0604020202020204" pitchFamily="34" charset="0"/>
                        </a:rPr>
                        <a:t>4</a:t>
                      </a:r>
                      <a:endParaRPr lang="ru-RU" sz="1200" b="1" dirty="0">
                        <a:effectLst/>
                        <a:latin typeface="Bookman Old Style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effectLst/>
                          <a:latin typeface="Bookman Old Style" pitchFamily="18" charset="0"/>
                          <a:cs typeface="Arial" panose="020B0604020202020204" pitchFamily="34" charset="0"/>
                        </a:rPr>
                        <a:t>Выступление на педагогическом совете </a:t>
                      </a: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Bookman Old Style" pitchFamily="18" charset="0"/>
                          <a:cs typeface="Arial" panose="020B0604020202020204" pitchFamily="34" charset="0"/>
                        </a:rPr>
                        <a:t>«Особенности познавательно-речевого развития младших дошкольников»</a:t>
                      </a: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Bookman Old Style" pitchFamily="18" charset="0"/>
                          <a:ea typeface="+mn-ea"/>
                          <a:cs typeface="+mn-cs"/>
                        </a:rPr>
                        <a:t>МДОУ детский сад №1  «Солнышко»</a:t>
                      </a:r>
                      <a:endParaRPr lang="ru-RU" sz="1200" b="1" dirty="0" smtClean="0">
                        <a:effectLst/>
                        <a:latin typeface="Bookman Old Style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baseline="0" dirty="0" smtClean="0">
                          <a:effectLst/>
                          <a:latin typeface="Bookman Old Style" pitchFamily="18" charset="0"/>
                          <a:ea typeface="Calibri"/>
                          <a:cs typeface="Arial" panose="020B0604020202020204" pitchFamily="34" charset="0"/>
                        </a:rPr>
                        <a:t>2017г.</a:t>
                      </a: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effectLst/>
                          <a:latin typeface="Bookman Old Style" pitchFamily="18" charset="0"/>
                          <a:ea typeface="Calibri"/>
                          <a:cs typeface="Arial" panose="020B0604020202020204" pitchFamily="34" charset="0"/>
                        </a:rPr>
                        <a:t>Выступление </a:t>
                      </a:r>
                      <a:endParaRPr lang="ru-RU" sz="1200" b="0" dirty="0">
                        <a:effectLst/>
                        <a:latin typeface="Bookman Old Style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3290" marR="33290" marT="0" marB="0"/>
                </a:tc>
              </a:tr>
              <a:tr h="126697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Bookman Old Style" pitchFamily="18" charset="0"/>
                          <a:ea typeface="+mn-ea"/>
                          <a:cs typeface="Arial" panose="020B0604020202020204" pitchFamily="34" charset="0"/>
                        </a:rPr>
                        <a:t>5</a:t>
                      </a:r>
                      <a:endParaRPr lang="ru-RU" sz="1200" b="1" dirty="0">
                        <a:effectLst/>
                        <a:latin typeface="Bookman Old Style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effectLst/>
                          <a:latin typeface="Bookman Old Style" pitchFamily="18" charset="0"/>
                          <a:cs typeface="Arial" panose="020B0604020202020204" pitchFamily="34" charset="0"/>
                        </a:rPr>
                        <a:t>Выступление на педагогическом совете </a:t>
                      </a:r>
                    </a:p>
                    <a:p>
                      <a:endParaRPr lang="ru-RU" dirty="0"/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Bookman Old Style" panose="02050604050505020204" pitchFamily="18" charset="0"/>
                        </a:rPr>
                        <a:t>Эффективность использования средств ИКТ на занятиях художественно-эстетического направления»</a:t>
                      </a:r>
                      <a:endParaRPr lang="ru-RU" sz="1200" dirty="0">
                        <a:latin typeface="Bookman Old Style" panose="02050604050505020204" pitchFamily="18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Bookman Old Style" pitchFamily="18" charset="0"/>
                          <a:ea typeface="+mn-ea"/>
                          <a:cs typeface="+mn-cs"/>
                        </a:rPr>
                        <a:t>МДОУ детский сад №1  «Солнышко»</a:t>
                      </a:r>
                      <a:endParaRPr lang="ru-RU" sz="1200" b="1" dirty="0" smtClean="0">
                        <a:effectLst/>
                        <a:latin typeface="Bookman Old Style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baseline="0" dirty="0" smtClean="0">
                          <a:effectLst/>
                          <a:latin typeface="Bookman Old Style" pitchFamily="18" charset="0"/>
                          <a:ea typeface="Calibri"/>
                          <a:cs typeface="Arial" panose="020B0604020202020204" pitchFamily="34" charset="0"/>
                        </a:rPr>
                        <a:t>2017г.</a:t>
                      </a: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effectLst/>
                          <a:latin typeface="Bookman Old Style" pitchFamily="18" charset="0"/>
                          <a:ea typeface="Calibri"/>
                          <a:cs typeface="Arial" panose="020B0604020202020204" pitchFamily="34" charset="0"/>
                        </a:rPr>
                        <a:t>Выступление </a:t>
                      </a:r>
                      <a:endParaRPr lang="ru-RU" sz="1200" b="0" dirty="0">
                        <a:effectLst/>
                        <a:latin typeface="Bookman Old Style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3290" marR="3329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1010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83"/>
    </mc:Choice>
    <mc:Fallback xmlns="">
      <p:transition spd="slow" advTm="2283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66">
            <a:alpha val="4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51520" y="116632"/>
            <a:ext cx="87129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Bookman Old Style" pitchFamily="18" charset="0"/>
              </a:rPr>
              <a:t>Сведения о публикациях педагога </a:t>
            </a:r>
            <a:endParaRPr lang="ru-RU" sz="28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210378"/>
              </p:ext>
            </p:extLst>
          </p:nvPr>
        </p:nvGraphicFramePr>
        <p:xfrm>
          <a:off x="0" y="764704"/>
          <a:ext cx="9144000" cy="4244308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387457"/>
                <a:gridCol w="4328559"/>
                <a:gridCol w="2738635"/>
                <a:gridCol w="1689349"/>
              </a:tblGrid>
              <a:tr h="51770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Bookman Old Style" pitchFamily="18" charset="0"/>
                          <a:cs typeface="Arial" panose="020B0604020202020204" pitchFamily="34" charset="0"/>
                        </a:rPr>
                        <a:t>№ п/п</a:t>
                      </a:r>
                      <a:endParaRPr lang="ru-RU" sz="1200" b="1" dirty="0">
                        <a:effectLst/>
                        <a:latin typeface="Bookman Old Style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Название</a:t>
                      </a:r>
                      <a:r>
                        <a:rPr lang="ru-RU" sz="1200" b="1" baseline="0" dirty="0" smtClean="0"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 и вид работы</a:t>
                      </a:r>
                      <a:endParaRPr lang="ru-RU" sz="1200" b="1" dirty="0">
                        <a:effectLst/>
                        <a:latin typeface="Bookman Old Style" pitchFamily="18" charset="0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Bookman Old Style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200" b="1" dirty="0">
                        <a:effectLst/>
                        <a:latin typeface="Bookman Old Style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 smtClean="0">
                          <a:solidFill>
                            <a:schemeClr val="lt1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Где</a:t>
                      </a:r>
                      <a:r>
                        <a:rPr lang="ru-RU" sz="1200" b="1" kern="1200" baseline="0" dirty="0" smtClean="0">
                          <a:solidFill>
                            <a:schemeClr val="lt1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 публиковался</a:t>
                      </a:r>
                      <a:endParaRPr lang="ru-RU" sz="1200" b="1" dirty="0">
                        <a:effectLst/>
                        <a:latin typeface="Bookman Old Style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Bookman Old Style" pitchFamily="18" charset="0"/>
                          <a:ea typeface="Calibri"/>
                          <a:cs typeface="Arial" panose="020B0604020202020204" pitchFamily="34" charset="0"/>
                        </a:rPr>
                        <a:t>период</a:t>
                      </a:r>
                      <a:endParaRPr lang="ru-RU" sz="1200" b="1" dirty="0">
                        <a:effectLst/>
                        <a:latin typeface="Bookman Old Style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3290" marR="33290" marT="0" marB="0"/>
                </a:tc>
              </a:tr>
              <a:tr h="58244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Bookman Old Style" pitchFamily="18" charset="0"/>
                          <a:cs typeface="Arial" panose="020B0604020202020204" pitchFamily="34" charset="0"/>
                        </a:rPr>
                        <a:t>1</a:t>
                      </a:r>
                      <a:endParaRPr lang="ru-RU" sz="1200" b="1" dirty="0">
                        <a:effectLst/>
                        <a:latin typeface="Bookman Old Style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Bookman Old Style" panose="02050604050505020204" pitchFamily="18" charset="0"/>
                          <a:ea typeface="Times New Roman"/>
                        </a:rPr>
                        <a:t>Проект « Мой любимый город</a:t>
                      </a:r>
                      <a:r>
                        <a:rPr lang="ru-RU" sz="1400" dirty="0" smtClean="0">
                          <a:effectLst/>
                          <a:latin typeface="Bookman Old Style" panose="02050604050505020204" pitchFamily="18" charset="0"/>
                          <a:ea typeface="Times New Roman"/>
                        </a:rPr>
                        <a:t>»</a:t>
                      </a:r>
                      <a:endParaRPr lang="ru-RU" sz="1400" dirty="0">
                        <a:effectLst/>
                        <a:latin typeface="Bookman Old Style" panose="02050604050505020204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Bookman Old Style" panose="02050604050505020204" pitchFamily="18" charset="0"/>
                          <a:ea typeface="Times New Roman"/>
                        </a:rPr>
                        <a:t>наше-</a:t>
                      </a:r>
                      <a:r>
                        <a:rPr lang="ru-RU" sz="1400" dirty="0" err="1" smtClean="0">
                          <a:effectLst/>
                          <a:latin typeface="Bookman Old Style" panose="02050604050505020204" pitchFamily="18" charset="0"/>
                          <a:ea typeface="Times New Roman"/>
                        </a:rPr>
                        <a:t>подмосковье.рф</a:t>
                      </a:r>
                      <a:r>
                        <a:rPr lang="ru-RU" sz="1400" dirty="0" smtClean="0">
                          <a:effectLst/>
                          <a:latin typeface="Bookman Old Style" panose="02050604050505020204" pitchFamily="18" charset="0"/>
                          <a:ea typeface="Times New Roman"/>
                        </a:rPr>
                        <a:t>/</a:t>
                      </a:r>
                      <a:r>
                        <a:rPr lang="ru-RU" sz="1400" dirty="0" err="1" smtClean="0">
                          <a:effectLst/>
                          <a:latin typeface="Bookman Old Style" panose="02050604050505020204" pitchFamily="18" charset="0"/>
                          <a:ea typeface="Times New Roman"/>
                        </a:rPr>
                        <a:t>projects</a:t>
                      </a:r>
                      <a:r>
                        <a:rPr lang="ru-RU" sz="1400" dirty="0" smtClean="0">
                          <a:effectLst/>
                          <a:latin typeface="Bookman Old Style" panose="02050604050505020204" pitchFamily="18" charset="0"/>
                          <a:ea typeface="Times New Roman"/>
                        </a:rPr>
                        <a:t>/572461/</a:t>
                      </a:r>
                      <a:endParaRPr lang="ru-RU" sz="1400" dirty="0" smtClean="0">
                        <a:effectLst/>
                        <a:latin typeface="Bookman Old Style" panose="02050604050505020204" pitchFamily="18" charset="0"/>
                        <a:cs typeface="Arial" panose="020B0604020202020204" pitchFamily="34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Bookman Old Style" panose="02050604050505020204" pitchFamily="18" charset="0"/>
                          <a:ea typeface="Times New Roman"/>
                          <a:cs typeface="+mn-cs"/>
                        </a:rPr>
                        <a:t>2015г.</a:t>
                      </a:r>
                    </a:p>
                    <a:p>
                      <a:endParaRPr lang="ru-RU" sz="1400" dirty="0">
                        <a:latin typeface="Bookman Old Style" panose="02050604050505020204" pitchFamily="18" charset="0"/>
                      </a:endParaRPr>
                    </a:p>
                  </a:txBody>
                  <a:tcPr marL="33290" marR="33290" marT="0" marB="0"/>
                </a:tc>
              </a:tr>
              <a:tr h="52181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Bookman Old Style" pitchFamily="18" charset="0"/>
                          <a:cs typeface="Arial" panose="020B0604020202020204" pitchFamily="34" charset="0"/>
                        </a:rPr>
                        <a:t>2</a:t>
                      </a:r>
                      <a:endParaRPr lang="ru-RU" sz="1200" b="1" dirty="0">
                        <a:effectLst/>
                        <a:latin typeface="Bookman Old Style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Bookman Old Style" panose="02050604050505020204" pitchFamily="18" charset="0"/>
                          <a:ea typeface="Times New Roman"/>
                        </a:rPr>
                        <a:t>Свое электронное </a:t>
                      </a:r>
                      <a:r>
                        <a:rPr lang="ru-RU" sz="1400" dirty="0" smtClean="0">
                          <a:effectLst/>
                          <a:latin typeface="Bookman Old Style" panose="02050604050505020204" pitchFamily="18" charset="0"/>
                          <a:ea typeface="Times New Roman"/>
                        </a:rPr>
                        <a:t>портфолио </a:t>
                      </a:r>
                      <a:endParaRPr lang="ru-RU" sz="1400" dirty="0">
                        <a:effectLst/>
                        <a:latin typeface="Bookman Old Style" panose="02050604050505020204" pitchFamily="18" charset="0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Bookman Old Style" panose="02050604050505020204" pitchFamily="18" charset="0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effectLst/>
                          <a:latin typeface="Bookman Old Style" panose="02050604050505020204" pitchFamily="18" charset="0"/>
                          <a:ea typeface="Times New Roman"/>
                        </a:rPr>
                        <a:t>собственный </a:t>
                      </a:r>
                      <a:r>
                        <a:rPr lang="en-US" sz="1400" dirty="0" smtClean="0">
                          <a:effectLst/>
                          <a:latin typeface="Bookman Old Style" panose="02050604050505020204" pitchFamily="18" charset="0"/>
                          <a:ea typeface="Times New Roman"/>
                        </a:rPr>
                        <a:t>http</a:t>
                      </a:r>
                      <a:r>
                        <a:rPr lang="ru-RU" sz="1400" dirty="0" smtClean="0">
                          <a:effectLst/>
                          <a:latin typeface="Bookman Old Style" panose="02050604050505020204" pitchFamily="18" charset="0"/>
                          <a:ea typeface="Times New Roman"/>
                        </a:rPr>
                        <a:t>://</a:t>
                      </a:r>
                      <a:r>
                        <a:rPr lang="en-US" sz="1400" dirty="0" err="1" smtClean="0">
                          <a:effectLst/>
                          <a:latin typeface="Bookman Old Style" panose="02050604050505020204" pitchFamily="18" charset="0"/>
                          <a:ea typeface="Times New Roman"/>
                        </a:rPr>
                        <a:t>nsportal</a:t>
                      </a:r>
                      <a:r>
                        <a:rPr lang="ru-RU" sz="1400" dirty="0" smtClean="0">
                          <a:effectLst/>
                          <a:latin typeface="Bookman Old Style" panose="02050604050505020204" pitchFamily="18" charset="0"/>
                          <a:ea typeface="Times New Roman"/>
                        </a:rPr>
                        <a:t>.</a:t>
                      </a:r>
                      <a:r>
                        <a:rPr lang="en-US" sz="1400" dirty="0" err="1" smtClean="0">
                          <a:effectLst/>
                          <a:latin typeface="Bookman Old Style" panose="02050604050505020204" pitchFamily="18" charset="0"/>
                          <a:ea typeface="Times New Roman"/>
                        </a:rPr>
                        <a:t>ru</a:t>
                      </a:r>
                      <a:r>
                        <a:rPr lang="ru-RU" sz="1400" dirty="0" smtClean="0">
                          <a:effectLst/>
                          <a:latin typeface="Bookman Old Style" panose="02050604050505020204" pitchFamily="18" charset="0"/>
                          <a:ea typeface="Times New Roman"/>
                        </a:rPr>
                        <a:t>/</a:t>
                      </a:r>
                      <a:r>
                        <a:rPr lang="en-US" sz="1400" dirty="0" err="1" smtClean="0">
                          <a:effectLst/>
                          <a:latin typeface="Bookman Old Style" panose="02050604050505020204" pitchFamily="18" charset="0"/>
                          <a:ea typeface="Times New Roman"/>
                        </a:rPr>
                        <a:t>supruzhnikova</a:t>
                      </a:r>
                      <a:r>
                        <a:rPr lang="ru-RU" sz="1400" dirty="0" smtClean="0">
                          <a:effectLst/>
                          <a:latin typeface="Bookman Old Style" panose="02050604050505020204" pitchFamily="18" charset="0"/>
                          <a:ea typeface="Times New Roman"/>
                        </a:rPr>
                        <a:t>-</a:t>
                      </a:r>
                      <a:r>
                        <a:rPr lang="en-US" sz="1400" dirty="0" err="1" smtClean="0">
                          <a:effectLst/>
                          <a:latin typeface="Bookman Old Style" panose="02050604050505020204" pitchFamily="18" charset="0"/>
                          <a:ea typeface="Times New Roman"/>
                        </a:rPr>
                        <a:t>anna</a:t>
                      </a:r>
                      <a:endParaRPr lang="ru-RU" sz="1400" dirty="0">
                        <a:latin typeface="Bookman Old Style" panose="02050604050505020204" pitchFamily="18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effectLst/>
                          <a:latin typeface="Bookman Old Style" panose="02050604050505020204" pitchFamily="18" charset="0"/>
                          <a:ea typeface="Times New Roman"/>
                        </a:rPr>
                        <a:t>2012г.</a:t>
                      </a:r>
                      <a:endParaRPr lang="ru-RU" sz="1400" dirty="0">
                        <a:latin typeface="Bookman Old Style" panose="02050604050505020204" pitchFamily="18" charset="0"/>
                      </a:endParaRPr>
                    </a:p>
                  </a:txBody>
                  <a:tcPr marL="33290" marR="33290" marT="0" marB="0"/>
                </a:tc>
              </a:tr>
              <a:tr h="68522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Bookman Old Style" pitchFamily="18" charset="0"/>
                          <a:cs typeface="Arial" panose="020B0604020202020204" pitchFamily="34" charset="0"/>
                        </a:rPr>
                        <a:t>3</a:t>
                      </a:r>
                      <a:endParaRPr lang="ru-RU" sz="1200" b="1" dirty="0">
                        <a:effectLst/>
                        <a:latin typeface="Bookman Old Style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444444"/>
                          </a:solidFill>
                          <a:effectLst/>
                          <a:latin typeface="Bookman Old Style" panose="02050604050505020204" pitchFamily="18" charset="0"/>
                          <a:ea typeface="Times New Roman"/>
                        </a:rPr>
                        <a:t>Проект «Вклад </a:t>
                      </a:r>
                      <a:r>
                        <a:rPr lang="ru-RU" sz="1400" dirty="0">
                          <a:solidFill>
                            <a:srgbClr val="444444"/>
                          </a:solidFill>
                          <a:effectLst/>
                          <a:latin typeface="Bookman Old Style" panose="02050604050505020204" pitchFamily="18" charset="0"/>
                          <a:ea typeface="Times New Roman"/>
                        </a:rPr>
                        <a:t>моего прадедушки в летопись Великой Отечественной войны», </a:t>
                      </a:r>
                      <a:endParaRPr lang="ru-RU" sz="1400" dirty="0">
                        <a:effectLst/>
                        <a:latin typeface="Bookman Old Style" panose="02050604050505020204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effectLst/>
                          <a:latin typeface="Bookman Old Style" panose="02050604050505020204" pitchFamily="18" charset="0"/>
                          <a:ea typeface="Times New Roman"/>
                        </a:rPr>
                        <a:t>собственный </a:t>
                      </a:r>
                      <a:r>
                        <a:rPr lang="en-US" sz="1400" dirty="0" smtClean="0">
                          <a:effectLst/>
                          <a:latin typeface="Bookman Old Style" panose="02050604050505020204" pitchFamily="18" charset="0"/>
                          <a:ea typeface="Times New Roman"/>
                        </a:rPr>
                        <a:t>http</a:t>
                      </a:r>
                      <a:r>
                        <a:rPr lang="ru-RU" sz="1400" dirty="0" smtClean="0">
                          <a:effectLst/>
                          <a:latin typeface="Bookman Old Style" panose="02050604050505020204" pitchFamily="18" charset="0"/>
                          <a:ea typeface="Times New Roman"/>
                        </a:rPr>
                        <a:t>://</a:t>
                      </a:r>
                      <a:r>
                        <a:rPr lang="en-US" sz="1400" dirty="0" err="1" smtClean="0">
                          <a:effectLst/>
                          <a:latin typeface="Bookman Old Style" panose="02050604050505020204" pitchFamily="18" charset="0"/>
                          <a:ea typeface="Times New Roman"/>
                        </a:rPr>
                        <a:t>nsportal</a:t>
                      </a:r>
                      <a:r>
                        <a:rPr lang="ru-RU" sz="1400" dirty="0" smtClean="0">
                          <a:effectLst/>
                          <a:latin typeface="Bookman Old Style" panose="02050604050505020204" pitchFamily="18" charset="0"/>
                          <a:ea typeface="Times New Roman"/>
                        </a:rPr>
                        <a:t>.</a:t>
                      </a:r>
                      <a:r>
                        <a:rPr lang="en-US" sz="1400" dirty="0" err="1" smtClean="0">
                          <a:effectLst/>
                          <a:latin typeface="Bookman Old Style" panose="02050604050505020204" pitchFamily="18" charset="0"/>
                          <a:ea typeface="Times New Roman"/>
                        </a:rPr>
                        <a:t>ru</a:t>
                      </a:r>
                      <a:r>
                        <a:rPr lang="ru-RU" sz="1400" dirty="0" smtClean="0">
                          <a:effectLst/>
                          <a:latin typeface="Bookman Old Style" panose="02050604050505020204" pitchFamily="18" charset="0"/>
                          <a:ea typeface="Times New Roman"/>
                        </a:rPr>
                        <a:t>/</a:t>
                      </a:r>
                      <a:r>
                        <a:rPr lang="en-US" sz="1400" dirty="0" err="1" smtClean="0">
                          <a:effectLst/>
                          <a:latin typeface="Bookman Old Style" panose="02050604050505020204" pitchFamily="18" charset="0"/>
                          <a:ea typeface="Times New Roman"/>
                        </a:rPr>
                        <a:t>supruzhnikova</a:t>
                      </a:r>
                      <a:r>
                        <a:rPr lang="ru-RU" sz="1400" dirty="0" smtClean="0">
                          <a:effectLst/>
                          <a:latin typeface="Bookman Old Style" panose="02050604050505020204" pitchFamily="18" charset="0"/>
                          <a:ea typeface="Times New Roman"/>
                        </a:rPr>
                        <a:t>-</a:t>
                      </a:r>
                      <a:r>
                        <a:rPr lang="en-US" sz="1400" dirty="0" err="1" smtClean="0">
                          <a:effectLst/>
                          <a:latin typeface="Bookman Old Style" panose="02050604050505020204" pitchFamily="18" charset="0"/>
                          <a:ea typeface="Times New Roman"/>
                        </a:rPr>
                        <a:t>anna</a:t>
                      </a:r>
                      <a:endParaRPr lang="ru-RU" sz="1400" dirty="0">
                        <a:latin typeface="Bookman Old Style" panose="02050604050505020204" pitchFamily="18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444444"/>
                          </a:solidFill>
                          <a:effectLst/>
                          <a:latin typeface="Bookman Old Style" panose="02050604050505020204" pitchFamily="18" charset="0"/>
                          <a:ea typeface="Times New Roman"/>
                        </a:rPr>
                        <a:t>2015г. </a:t>
                      </a:r>
                      <a:endParaRPr lang="ru-RU" sz="1400" dirty="0">
                        <a:latin typeface="Bookman Old Style" panose="02050604050505020204" pitchFamily="18" charset="0"/>
                      </a:endParaRPr>
                    </a:p>
                  </a:txBody>
                  <a:tcPr marL="33290" marR="33290" marT="0" marB="0"/>
                </a:tc>
              </a:tr>
              <a:tr h="88248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Bookman Old Style" pitchFamily="18" charset="0"/>
                          <a:ea typeface="Calibri"/>
                          <a:cs typeface="Arial" panose="020B0604020202020204" pitchFamily="34" charset="0"/>
                        </a:rPr>
                        <a:t>4</a:t>
                      </a:r>
                      <a:endParaRPr lang="ru-RU" sz="1200" b="1" dirty="0">
                        <a:effectLst/>
                        <a:latin typeface="Bookman Old Style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Bookman Old Style" panose="02050604050505020204" pitchFamily="18" charset="0"/>
                          <a:ea typeface="Times New Roman"/>
                        </a:rPr>
                        <a:t>«Мой любимый город</a:t>
                      </a:r>
                      <a:r>
                        <a:rPr lang="ru-RU" sz="1400" dirty="0" smtClean="0">
                          <a:effectLst/>
                          <a:latin typeface="Bookman Old Style" panose="02050604050505020204" pitchFamily="18" charset="0"/>
                          <a:ea typeface="Times New Roman"/>
                        </a:rPr>
                        <a:t>» </a:t>
                      </a:r>
                      <a:endParaRPr lang="ru-RU" sz="1400" dirty="0">
                        <a:effectLst/>
                        <a:latin typeface="Bookman Old Style" panose="02050604050505020204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effectLst/>
                          <a:latin typeface="Bookman Old Style" panose="02050604050505020204" pitchFamily="18" charset="0"/>
                          <a:ea typeface="Times New Roman"/>
                        </a:rPr>
                        <a:t>https://pedstrana1.ru/myjobs/view/index/1723</a:t>
                      </a:r>
                      <a:endParaRPr lang="ru-RU" sz="1400" dirty="0">
                        <a:latin typeface="Bookman Old Style" panose="02050604050505020204" pitchFamily="18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  <a:latin typeface="Bookman Old Style" panose="02050604050505020204" pitchFamily="18" charset="0"/>
                          <a:ea typeface="Times New Roman"/>
                        </a:rPr>
                        <a:t>2015г.</a:t>
                      </a:r>
                    </a:p>
                    <a:p>
                      <a:endParaRPr lang="ru-RU" sz="1400" dirty="0">
                        <a:latin typeface="Bookman Old Style" panose="02050604050505020204" pitchFamily="18" charset="0"/>
                      </a:endParaRPr>
                    </a:p>
                  </a:txBody>
                  <a:tcPr marL="33290" marR="33290" marT="0" marB="0"/>
                </a:tc>
              </a:tr>
              <a:tr h="78271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Bookman Old Style" pitchFamily="18" charset="0"/>
                          <a:ea typeface="+mn-ea"/>
                          <a:cs typeface="Arial" panose="020B0604020202020204" pitchFamily="34" charset="0"/>
                        </a:rPr>
                        <a:t>5</a:t>
                      </a:r>
                      <a:endParaRPr lang="ru-RU" sz="1200" b="1" dirty="0">
                        <a:effectLst/>
                        <a:latin typeface="Bookman Old Style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444444"/>
                          </a:solidFill>
                          <a:effectLst/>
                          <a:latin typeface="Bookman Old Style" panose="02050604050505020204" pitchFamily="18" charset="0"/>
                          <a:ea typeface="Times New Roman"/>
                        </a:rPr>
                        <a:t>Интерактивная прогулка по родному городу «Любимый город</a:t>
                      </a:r>
                      <a:r>
                        <a:rPr lang="ru-RU" sz="1400" dirty="0" smtClean="0">
                          <a:solidFill>
                            <a:srgbClr val="444444"/>
                          </a:solidFill>
                          <a:effectLst/>
                          <a:latin typeface="Bookman Old Style" panose="02050604050505020204" pitchFamily="18" charset="0"/>
                          <a:ea typeface="Times New Roman"/>
                        </a:rPr>
                        <a:t>» </a:t>
                      </a:r>
                      <a:endParaRPr lang="ru-RU" sz="1400" dirty="0">
                        <a:effectLst/>
                        <a:latin typeface="Bookman Old Style" panose="02050604050505020204" pitchFamily="18" charset="0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effectLst/>
                          <a:latin typeface="Bookman Old Style" panose="02050604050505020204" pitchFamily="18" charset="0"/>
                          <a:ea typeface="Times New Roman"/>
                        </a:rPr>
                        <a:t>собственный </a:t>
                      </a:r>
                      <a:r>
                        <a:rPr lang="en-US" sz="1400" dirty="0" smtClean="0">
                          <a:effectLst/>
                          <a:latin typeface="Bookman Old Style" panose="02050604050505020204" pitchFamily="18" charset="0"/>
                          <a:ea typeface="Times New Roman"/>
                        </a:rPr>
                        <a:t>http</a:t>
                      </a:r>
                      <a:r>
                        <a:rPr lang="ru-RU" sz="1400" dirty="0" smtClean="0">
                          <a:effectLst/>
                          <a:latin typeface="Bookman Old Style" panose="02050604050505020204" pitchFamily="18" charset="0"/>
                          <a:ea typeface="Times New Roman"/>
                        </a:rPr>
                        <a:t>://</a:t>
                      </a:r>
                      <a:r>
                        <a:rPr lang="en-US" sz="1400" dirty="0" err="1" smtClean="0">
                          <a:effectLst/>
                          <a:latin typeface="Bookman Old Style" panose="02050604050505020204" pitchFamily="18" charset="0"/>
                          <a:ea typeface="Times New Roman"/>
                        </a:rPr>
                        <a:t>nsportal</a:t>
                      </a:r>
                      <a:r>
                        <a:rPr lang="ru-RU" sz="1400" dirty="0" smtClean="0">
                          <a:effectLst/>
                          <a:latin typeface="Bookman Old Style" panose="02050604050505020204" pitchFamily="18" charset="0"/>
                          <a:ea typeface="Times New Roman"/>
                        </a:rPr>
                        <a:t>.</a:t>
                      </a:r>
                      <a:r>
                        <a:rPr lang="en-US" sz="1400" dirty="0" err="1" smtClean="0">
                          <a:effectLst/>
                          <a:latin typeface="Bookman Old Style" panose="02050604050505020204" pitchFamily="18" charset="0"/>
                          <a:ea typeface="Times New Roman"/>
                        </a:rPr>
                        <a:t>ru</a:t>
                      </a:r>
                      <a:r>
                        <a:rPr lang="ru-RU" sz="1400" dirty="0" smtClean="0">
                          <a:effectLst/>
                          <a:latin typeface="Bookman Old Style" panose="02050604050505020204" pitchFamily="18" charset="0"/>
                          <a:ea typeface="Times New Roman"/>
                        </a:rPr>
                        <a:t>/</a:t>
                      </a:r>
                      <a:r>
                        <a:rPr lang="en-US" sz="1400" dirty="0" err="1" smtClean="0">
                          <a:effectLst/>
                          <a:latin typeface="Bookman Old Style" panose="02050604050505020204" pitchFamily="18" charset="0"/>
                          <a:ea typeface="Times New Roman"/>
                        </a:rPr>
                        <a:t>supruzhnikova</a:t>
                      </a:r>
                      <a:r>
                        <a:rPr lang="ru-RU" sz="1400" dirty="0" smtClean="0">
                          <a:effectLst/>
                          <a:latin typeface="Bookman Old Style" panose="02050604050505020204" pitchFamily="18" charset="0"/>
                          <a:ea typeface="Times New Roman"/>
                        </a:rPr>
                        <a:t>-</a:t>
                      </a:r>
                      <a:r>
                        <a:rPr lang="en-US" sz="1400" dirty="0" err="1" smtClean="0">
                          <a:effectLst/>
                          <a:latin typeface="Bookman Old Style" panose="02050604050505020204" pitchFamily="18" charset="0"/>
                          <a:ea typeface="Times New Roman"/>
                        </a:rPr>
                        <a:t>anna</a:t>
                      </a:r>
                      <a:endParaRPr lang="ru-RU" sz="1400" dirty="0">
                        <a:latin typeface="Bookman Old Style" panose="02050604050505020204" pitchFamily="18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rgbClr val="444444"/>
                          </a:solidFill>
                          <a:effectLst/>
                          <a:latin typeface="Bookman Old Style" panose="02050604050505020204" pitchFamily="18" charset="0"/>
                          <a:ea typeface="Times New Roman"/>
                        </a:rPr>
                        <a:t>2017г.</a:t>
                      </a:r>
                      <a:endParaRPr lang="ru-RU" sz="1400" dirty="0" smtClean="0">
                        <a:effectLst/>
                        <a:latin typeface="Bookman Old Style" panose="02050604050505020204" pitchFamily="18" charset="0"/>
                        <a:ea typeface="Times New Roman"/>
                      </a:endParaRPr>
                    </a:p>
                    <a:p>
                      <a:endParaRPr lang="ru-RU" sz="1400" dirty="0">
                        <a:latin typeface="Bookman Old Style" panose="02050604050505020204" pitchFamily="18" charset="0"/>
                      </a:endParaRPr>
                    </a:p>
                  </a:txBody>
                  <a:tcPr marL="33290" marR="3329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1010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83"/>
    </mc:Choice>
    <mc:Fallback xmlns="">
      <p:transition spd="slow" advTm="2283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66">
            <a:alpha val="4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-25643"/>
            <a:ext cx="87129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  <a:latin typeface="Bookman Old Style" pitchFamily="18" charset="0"/>
              </a:rPr>
              <a:t>Участие педагога в конкурсах</a:t>
            </a:r>
            <a:endParaRPr lang="ru-RU" sz="36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5081162"/>
              </p:ext>
            </p:extLst>
          </p:nvPr>
        </p:nvGraphicFramePr>
        <p:xfrm>
          <a:off x="106122" y="692696"/>
          <a:ext cx="8977119" cy="2883981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505438"/>
                <a:gridCol w="4680520"/>
                <a:gridCol w="2016224"/>
                <a:gridCol w="1774937"/>
              </a:tblGrid>
              <a:tr h="712288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1"/>
                          </a:solidFill>
                          <a:latin typeface="Bookman Old Style" pitchFamily="18" charset="0"/>
                          <a:cs typeface="Times New Roman" panose="02020603050405020304" pitchFamily="18" charset="0"/>
                        </a:rPr>
                        <a:t>№</a:t>
                      </a:r>
                      <a:r>
                        <a:rPr lang="ru-RU" sz="1400" b="1" baseline="0" dirty="0" smtClean="0">
                          <a:solidFill>
                            <a:schemeClr val="bg1"/>
                          </a:solidFill>
                          <a:latin typeface="Bookman Old Style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smtClean="0">
                          <a:solidFill>
                            <a:schemeClr val="bg1"/>
                          </a:solidFill>
                          <a:latin typeface="Bookman Old Style" pitchFamily="18" charset="0"/>
                          <a:cs typeface="Times New Roman" panose="02020603050405020304" pitchFamily="18" charset="0"/>
                        </a:rPr>
                        <a:t>п/п</a:t>
                      </a:r>
                      <a:endParaRPr lang="ru-RU" sz="1400" b="1" dirty="0">
                        <a:solidFill>
                          <a:schemeClr val="bg1"/>
                        </a:solidFill>
                        <a:latin typeface="Bookman Old Style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Bookman Old Style" pitchFamily="18" charset="0"/>
                        </a:rPr>
                        <a:t>Вид конкурса</a:t>
                      </a:r>
                      <a:endParaRPr lang="ru-RU" sz="1400" b="1" dirty="0">
                        <a:solidFill>
                          <a:srgbClr val="C00000"/>
                        </a:solidFill>
                        <a:latin typeface="Bookman Old Style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Bookman Old Style" pitchFamily="18" charset="0"/>
                        </a:rPr>
                        <a:t>Дата</a:t>
                      </a:r>
                    </a:p>
                    <a:p>
                      <a:pPr algn="ctr"/>
                      <a:r>
                        <a:rPr lang="ru-RU" sz="1400" b="1" dirty="0" smtClean="0">
                          <a:solidFill>
                            <a:schemeClr val="bg1"/>
                          </a:solidFill>
                          <a:latin typeface="Bookman Old Style" pitchFamily="18" charset="0"/>
                          <a:cs typeface="Times New Roman" panose="02020603050405020304" pitchFamily="18" charset="0"/>
                        </a:rPr>
                        <a:t>уровень представления </a:t>
                      </a:r>
                      <a:endParaRPr lang="ru-RU" sz="1400" b="1" dirty="0">
                        <a:solidFill>
                          <a:schemeClr val="bg1"/>
                        </a:solidFill>
                        <a:latin typeface="Bookman Old Style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Bookman Old Style" pitchFamily="18" charset="0"/>
                        </a:rPr>
                        <a:t>Результаты</a:t>
                      </a:r>
                      <a:endParaRPr lang="ru-RU" sz="1400" b="1" dirty="0">
                        <a:solidFill>
                          <a:schemeClr val="bg1"/>
                        </a:solidFill>
                        <a:latin typeface="Bookman Old Style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7086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Bookman Old Style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81430" algn="ctr"/>
                          <a:tab pos="2563495" algn="r"/>
                        </a:tabLst>
                      </a:pPr>
                      <a:r>
                        <a:rPr lang="ru-RU" sz="1200" dirty="0">
                          <a:effectLst/>
                          <a:latin typeface="Bookman Old Style" panose="02050604050505020204" pitchFamily="18" charset="0"/>
                          <a:ea typeface="Times New Roman"/>
                        </a:rPr>
                        <a:t>«Лучший урок (занятие) с использованием икт</a:t>
                      </a:r>
                      <a:r>
                        <a:rPr lang="ru-RU" sz="1200" dirty="0" smtClean="0">
                          <a:effectLst/>
                          <a:latin typeface="Bookman Old Style" panose="02050604050505020204" pitchFamily="18" charset="0"/>
                          <a:ea typeface="Times New Roman"/>
                        </a:rPr>
                        <a:t>»</a:t>
                      </a:r>
                      <a:endParaRPr lang="ru-RU" sz="1200" dirty="0">
                        <a:effectLst/>
                        <a:latin typeface="Bookman Old Style" panose="02050604050505020204" pitchFamily="18" charset="0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Bookman Old Style" pitchFamily="18" charset="0"/>
                        </a:rPr>
                        <a:t>2015 г.</a:t>
                      </a:r>
                    </a:p>
                    <a:p>
                      <a:pPr algn="ctr"/>
                      <a:r>
                        <a:rPr lang="ru-RU" sz="1200" dirty="0" smtClean="0">
                          <a:effectLst/>
                          <a:latin typeface="Bookman Old Style" panose="02050604050505020204" pitchFamily="18" charset="0"/>
                          <a:ea typeface="Times New Roman"/>
                        </a:rPr>
                        <a:t>Всероссийский </a:t>
                      </a:r>
                      <a:endParaRPr lang="ru-RU" sz="1200" b="0" dirty="0">
                        <a:latin typeface="Bookman Old Style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latin typeface="Bookman Old Style" pitchFamily="18" charset="0"/>
                          <a:cs typeface="+mn-cs"/>
                        </a:rPr>
                        <a:t>3</a:t>
                      </a:r>
                      <a:r>
                        <a:rPr lang="en-US" sz="1200" b="0" baseline="0" dirty="0" smtClean="0">
                          <a:latin typeface="Bookman Old Style" pitchFamily="18" charset="0"/>
                          <a:cs typeface="+mn-cs"/>
                        </a:rPr>
                        <a:t> </a:t>
                      </a:r>
                      <a:r>
                        <a:rPr lang="ru-RU" sz="1200" b="0" baseline="0" dirty="0" smtClean="0">
                          <a:latin typeface="Bookman Old Style" pitchFamily="18" charset="0"/>
                          <a:cs typeface="+mn-cs"/>
                        </a:rPr>
                        <a:t>место</a:t>
                      </a:r>
                      <a:endParaRPr lang="ru-RU" sz="1200" b="0" dirty="0">
                        <a:latin typeface="Bookman Old Style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6208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Bookman Old Style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81430" algn="ctr"/>
                          <a:tab pos="2563495" algn="r"/>
                        </a:tabLst>
                      </a:pPr>
                      <a:r>
                        <a:rPr lang="ru-RU" sz="1200" dirty="0">
                          <a:effectLst/>
                          <a:latin typeface="Bookman Old Style" panose="02050604050505020204" pitchFamily="18" charset="0"/>
                          <a:ea typeface="Times New Roman"/>
                        </a:rPr>
                        <a:t>Наше-</a:t>
                      </a:r>
                      <a:r>
                        <a:rPr lang="ru-RU" sz="1200" dirty="0" err="1">
                          <a:effectLst/>
                          <a:latin typeface="Bookman Old Style" panose="02050604050505020204" pitchFamily="18" charset="0"/>
                          <a:ea typeface="Times New Roman"/>
                        </a:rPr>
                        <a:t>подмосковье.рф</a:t>
                      </a:r>
                      <a:r>
                        <a:rPr lang="ru-RU" sz="1200" dirty="0">
                          <a:effectLst/>
                          <a:latin typeface="Bookman Old Style" panose="02050604050505020204" pitchFamily="18" charset="0"/>
                          <a:ea typeface="Times New Roman"/>
                        </a:rPr>
                        <a:t>, номинация «Про город</a:t>
                      </a:r>
                      <a:r>
                        <a:rPr lang="ru-RU" sz="1200" dirty="0" smtClean="0">
                          <a:effectLst/>
                          <a:latin typeface="Bookman Old Style" panose="02050604050505020204" pitchFamily="18" charset="0"/>
                          <a:ea typeface="Times New Roman"/>
                        </a:rPr>
                        <a:t>»</a:t>
                      </a:r>
                      <a:endParaRPr lang="ru-RU" sz="1200" dirty="0">
                        <a:effectLst/>
                        <a:latin typeface="Bookman Old Style" panose="02050604050505020204" pitchFamily="18" charset="0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Bookman Old Style" pitchFamily="18" charset="0"/>
                        </a:rPr>
                        <a:t>2016 г</a:t>
                      </a:r>
                    </a:p>
                    <a:p>
                      <a:pPr algn="ctr"/>
                      <a:r>
                        <a:rPr lang="ru-RU" sz="1200" dirty="0" smtClean="0">
                          <a:effectLst/>
                          <a:latin typeface="Bookman Old Style" panose="02050604050505020204" pitchFamily="18" charset="0"/>
                          <a:ea typeface="Times New Roman"/>
                        </a:rPr>
                        <a:t>Региональный</a:t>
                      </a:r>
                      <a:endParaRPr lang="ru-RU" sz="1200" b="0" dirty="0">
                        <a:latin typeface="Bookman Old Style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latin typeface="Bookman Old Style" pitchFamily="18" charset="0"/>
                          <a:cs typeface="Times New Roman" panose="02020603050405020304" pitchFamily="18" charset="0"/>
                        </a:rPr>
                        <a:t>участник</a:t>
                      </a:r>
                      <a:endParaRPr lang="ru-RU" sz="1200" b="0" dirty="0">
                        <a:latin typeface="Bookman Old Style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71228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Bookman Old Style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Bookman Old Style" panose="02050604050505020204" pitchFamily="18" charset="0"/>
                          <a:ea typeface="Times New Roman"/>
                        </a:rPr>
                        <a:t>«Рождественская игрушка</a:t>
                      </a:r>
                      <a:r>
                        <a:rPr lang="ru-RU" sz="1200" dirty="0" smtClean="0">
                          <a:effectLst/>
                          <a:latin typeface="Bookman Old Style" panose="02050604050505020204" pitchFamily="18" charset="0"/>
                          <a:ea typeface="Times New Roman"/>
                        </a:rPr>
                        <a:t>» </a:t>
                      </a:r>
                      <a:endParaRPr lang="ru-RU" sz="1200" dirty="0">
                        <a:effectLst/>
                        <a:latin typeface="Bookman Old Style" panose="02050604050505020204" pitchFamily="18" charset="0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Bookman Old Style" pitchFamily="18" charset="0"/>
                        </a:rPr>
                        <a:t>2016 г.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effectLst/>
                          <a:latin typeface="Bookman Old Style" panose="02050604050505020204" pitchFamily="18" charset="0"/>
                          <a:ea typeface="Times New Roman"/>
                        </a:rPr>
                        <a:t>уровень образовательной организации</a:t>
                      </a:r>
                      <a:endParaRPr lang="ru-RU" sz="1200" b="0" dirty="0" smtClean="0">
                        <a:latin typeface="Bookman Old Style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Bookman Old Style" pitchFamily="18" charset="0"/>
                        </a:rPr>
                        <a:t>1 </a:t>
                      </a:r>
                      <a:r>
                        <a:rPr lang="ru-RU" sz="1200" baseline="0" dirty="0" smtClean="0">
                          <a:latin typeface="Bookman Old Style" pitchFamily="18" charset="0"/>
                        </a:rPr>
                        <a:t>место</a:t>
                      </a:r>
                      <a:r>
                        <a:rPr lang="ru-RU" sz="1200" dirty="0" smtClean="0">
                          <a:latin typeface="Bookman Old Style" pitchFamily="18" charset="0"/>
                        </a:rPr>
                        <a:t> </a:t>
                      </a:r>
                      <a:endParaRPr lang="ru-RU" sz="1200" b="0" dirty="0" smtClean="0">
                        <a:latin typeface="Bookman Old Style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441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83"/>
    </mc:Choice>
    <mc:Fallback xmlns="">
      <p:transition spd="slow" advTm="2283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66">
            <a:alpha val="4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7529219"/>
              </p:ext>
            </p:extLst>
          </p:nvPr>
        </p:nvGraphicFramePr>
        <p:xfrm>
          <a:off x="28287" y="567844"/>
          <a:ext cx="8928992" cy="5877500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541398"/>
                <a:gridCol w="1654338"/>
                <a:gridCol w="4968552"/>
                <a:gridCol w="827549"/>
                <a:gridCol w="937155"/>
              </a:tblGrid>
              <a:tr h="46561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Bookman Old Style" pitchFamily="18" charset="0"/>
                          <a:ea typeface="Calibri"/>
                          <a:cs typeface="Arial" panose="020B0604020202020204" pitchFamily="34" charset="0"/>
                        </a:rPr>
                        <a:t>№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  <a:latin typeface="Bookman Old Style" pitchFamily="18" charset="0"/>
                          <a:ea typeface="Calibri"/>
                          <a:cs typeface="Arial" panose="020B0604020202020204" pitchFamily="34" charset="0"/>
                        </a:rPr>
                        <a:t>п/п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Bookman Old Style" pitchFamily="18" charset="0"/>
                        </a:rPr>
                        <a:t>Уровень </a:t>
                      </a:r>
                      <a:endParaRPr lang="ru-RU" sz="1400" dirty="0">
                        <a:effectLst/>
                        <a:latin typeface="Bookman Old Style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Bookman Old Style" pitchFamily="18" charset="0"/>
                        </a:rPr>
                        <a:t>Название конкурса</a:t>
                      </a:r>
                      <a:endParaRPr lang="ru-RU" sz="1400" dirty="0">
                        <a:effectLst/>
                        <a:latin typeface="Bookman Old Style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Bookman Old Style" pitchFamily="18" charset="0"/>
                        </a:rPr>
                        <a:t>Год </a:t>
                      </a:r>
                      <a:endParaRPr lang="ru-RU" sz="1400" dirty="0">
                        <a:effectLst/>
                        <a:latin typeface="Bookman Old Style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Bookman Old Style" pitchFamily="18" charset="0"/>
                        </a:rPr>
                        <a:t>Результат</a:t>
                      </a:r>
                      <a:endParaRPr lang="ru-RU" sz="1400" dirty="0">
                        <a:effectLst/>
                        <a:latin typeface="Bookman Old Style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7931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  <a:latin typeface="Bookman Old Style" pitchFamily="18" charset="0"/>
                          <a:ea typeface="Calibri"/>
                          <a:cs typeface="Arial" panose="020B0604020202020204" pitchFamily="34" charset="0"/>
                        </a:rPr>
                        <a:t>1</a:t>
                      </a:r>
                      <a:endParaRPr lang="ru-RU" sz="1400" b="1" dirty="0">
                        <a:effectLst/>
                        <a:latin typeface="Bookman Old Style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b="0" dirty="0" smtClean="0">
                          <a:effectLst/>
                          <a:latin typeface="Bookman Old Style" pitchFamily="18" charset="0"/>
                          <a:ea typeface="+mn-ea"/>
                          <a:cs typeface="Calibri" pitchFamily="34" charset="0"/>
                        </a:rPr>
                        <a:t>международный</a:t>
                      </a:r>
                      <a:endParaRPr lang="ru-RU" sz="1400" b="0" dirty="0">
                        <a:effectLst/>
                        <a:latin typeface="Bookman Old Style" pitchFamily="18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Bookman Old Style" pitchFamily="18" charset="0"/>
                          <a:ea typeface="+mn-ea"/>
                          <a:cs typeface="Calibri" pitchFamily="34" charset="0"/>
                        </a:rPr>
                        <a:t>Проект «Вахта памяти – 2015»</a:t>
                      </a:r>
                      <a:endParaRPr lang="ru-RU" sz="1400" b="0" dirty="0">
                        <a:effectLst/>
                        <a:latin typeface="Bookman Old Style" pitchFamily="18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  <a:latin typeface="Bookman Old Style" pitchFamily="18" charset="0"/>
                          <a:cs typeface="Calibri" pitchFamily="34" charset="0"/>
                        </a:rPr>
                        <a:t>2015</a:t>
                      </a:r>
                      <a:endParaRPr lang="ru-RU" sz="1400" b="0" dirty="0">
                        <a:effectLst/>
                        <a:latin typeface="Bookman Old Style" pitchFamily="18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  <a:latin typeface="Bookman Old Style" pitchFamily="18" charset="0"/>
                          <a:cs typeface="Calibri" pitchFamily="34" charset="0"/>
                        </a:rPr>
                        <a:t>Участие</a:t>
                      </a:r>
                      <a:endParaRPr lang="ru-RU" sz="1400" b="0" dirty="0">
                        <a:effectLst/>
                        <a:latin typeface="Bookman Old Style" pitchFamily="18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14401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  <a:latin typeface="Bookman Old Style" pitchFamily="18" charset="0"/>
                          <a:ea typeface="Calibri"/>
                          <a:cs typeface="Arial" panose="020B0604020202020204" pitchFamily="34" charset="0"/>
                        </a:rPr>
                        <a:t>2</a:t>
                      </a:r>
                      <a:endParaRPr lang="ru-RU" sz="1400" b="1" dirty="0">
                        <a:effectLst/>
                        <a:latin typeface="Bookman Old Style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  <a:latin typeface="Bookman Old Style" pitchFamily="18" charset="0"/>
                          <a:cs typeface="Calibri" pitchFamily="34" charset="0"/>
                        </a:rPr>
                        <a:t>ДОУ </a:t>
                      </a:r>
                      <a:endParaRPr lang="ru-RU" sz="1400" b="0" dirty="0">
                        <a:effectLst/>
                        <a:latin typeface="Bookman Old Style" pitchFamily="18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1400" b="0" dirty="0" smtClean="0">
                          <a:effectLst/>
                          <a:latin typeface="Bookman Old Style" pitchFamily="18" charset="0"/>
                          <a:ea typeface="Calibri"/>
                          <a:cs typeface="Calibri" pitchFamily="34" charset="0"/>
                        </a:rPr>
                        <a:t>Конкурс «Город,</a:t>
                      </a:r>
                      <a:r>
                        <a:rPr lang="ru-RU" sz="1400" b="0" baseline="0" dirty="0" smtClean="0">
                          <a:effectLst/>
                          <a:latin typeface="Bookman Old Style" pitchFamily="18" charset="0"/>
                          <a:ea typeface="Calibri"/>
                          <a:cs typeface="Calibri" pitchFamily="34" charset="0"/>
                        </a:rPr>
                        <a:t> в котором я живу»</a:t>
                      </a:r>
                      <a:endParaRPr lang="ru-RU" sz="1400" b="0" dirty="0">
                        <a:effectLst/>
                        <a:latin typeface="Bookman Old Style" pitchFamily="18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b="0" dirty="0" smtClean="0">
                          <a:effectLst/>
                          <a:latin typeface="Bookman Old Style" pitchFamily="18" charset="0"/>
                          <a:ea typeface="Calibri"/>
                          <a:cs typeface="Calibri" pitchFamily="34" charset="0"/>
                        </a:rPr>
                        <a:t>2015</a:t>
                      </a:r>
                      <a:endParaRPr lang="ru-RU" sz="1400" b="0" dirty="0">
                        <a:effectLst/>
                        <a:latin typeface="Bookman Old Style" pitchFamily="18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effectLst/>
                          <a:latin typeface="Bookman Old Style" pitchFamily="18" charset="0"/>
                          <a:ea typeface="Calibri"/>
                          <a:cs typeface="Calibri" pitchFamily="34" charset="0"/>
                        </a:rPr>
                        <a:t>1 место</a:t>
                      </a:r>
                      <a:endParaRPr lang="ru-RU" sz="1400" b="0" dirty="0">
                        <a:effectLst/>
                        <a:latin typeface="Bookman Old Style" pitchFamily="18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21602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  <a:latin typeface="Bookman Old Style" pitchFamily="18" charset="0"/>
                          <a:ea typeface="Calibri"/>
                          <a:cs typeface="Arial" panose="020B0604020202020204" pitchFamily="34" charset="0"/>
                        </a:rPr>
                        <a:t>3</a:t>
                      </a:r>
                      <a:endParaRPr lang="ru-RU" sz="1400" b="1" dirty="0">
                        <a:effectLst/>
                        <a:latin typeface="Bookman Old Style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  <a:latin typeface="Bookman Old Style" pitchFamily="18" charset="0"/>
                          <a:cs typeface="Calibri" pitchFamily="34" charset="0"/>
                        </a:rPr>
                        <a:t>ДОУ </a:t>
                      </a:r>
                      <a:endParaRPr lang="ru-RU" sz="1400" b="0" dirty="0">
                        <a:effectLst/>
                        <a:latin typeface="Bookman Old Style" pitchFamily="18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Bookman Old Style" pitchFamily="18" charset="0"/>
                          <a:ea typeface="+mn-ea"/>
                          <a:cs typeface="Calibri" pitchFamily="34" charset="0"/>
                        </a:rPr>
                        <a:t>Конкурс «Моя любимая игрушка»</a:t>
                      </a:r>
                      <a:endParaRPr lang="ru-RU" sz="1400" b="0" dirty="0">
                        <a:effectLst/>
                        <a:latin typeface="Bookman Old Style" pitchFamily="18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  <a:latin typeface="Bookman Old Style" pitchFamily="18" charset="0"/>
                          <a:cs typeface="Calibri" pitchFamily="34" charset="0"/>
                        </a:rPr>
                        <a:t>2015</a:t>
                      </a:r>
                      <a:endParaRPr lang="ru-RU" sz="1400" b="0" dirty="0">
                        <a:effectLst/>
                        <a:latin typeface="Bookman Old Style" pitchFamily="18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effectLst/>
                          <a:latin typeface="Bookman Old Style" pitchFamily="18" charset="0"/>
                          <a:ea typeface="+mn-ea"/>
                          <a:cs typeface="Calibri" pitchFamily="34" charset="0"/>
                        </a:rPr>
                        <a:t>Участие</a:t>
                      </a:r>
                    </a:p>
                  </a:txBody>
                  <a:tcPr marL="68580" marR="68580" marT="0" marB="0" anchor="ctr"/>
                </a:tc>
              </a:tr>
              <a:tr h="22135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  <a:latin typeface="Bookman Old Style" pitchFamily="18" charset="0"/>
                          <a:ea typeface="Calibri"/>
                          <a:cs typeface="Arial" panose="020B0604020202020204" pitchFamily="34" charset="0"/>
                        </a:rPr>
                        <a:t>4</a:t>
                      </a:r>
                      <a:endParaRPr lang="ru-RU" sz="1400" b="1" dirty="0">
                        <a:effectLst/>
                        <a:latin typeface="Bookman Old Style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  <a:latin typeface="Bookman Old Style" pitchFamily="18" charset="0"/>
                          <a:cs typeface="Calibri" pitchFamily="34" charset="0"/>
                        </a:rPr>
                        <a:t>ДОУ </a:t>
                      </a:r>
                      <a:endParaRPr lang="ru-RU" sz="1400" b="0" dirty="0">
                        <a:effectLst/>
                        <a:latin typeface="Bookman Old Style" pitchFamily="18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Bookman Old Style" pitchFamily="18" charset="0"/>
                          <a:ea typeface="+mn-ea"/>
                          <a:cs typeface="Calibri" pitchFamily="34" charset="0"/>
                        </a:rPr>
                        <a:t>Конкурс «Золотая осень»</a:t>
                      </a:r>
                      <a:endParaRPr lang="ru-RU" sz="1400" b="0" dirty="0">
                        <a:effectLst/>
                        <a:latin typeface="Bookman Old Style" pitchFamily="18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  <a:latin typeface="Bookman Old Style" pitchFamily="18" charset="0"/>
                          <a:cs typeface="Calibri" pitchFamily="34" charset="0"/>
                        </a:rPr>
                        <a:t>2015</a:t>
                      </a:r>
                      <a:endParaRPr lang="ru-RU" sz="1400" b="0" dirty="0">
                        <a:effectLst/>
                        <a:latin typeface="Bookman Old Style" pitchFamily="18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effectLst/>
                          <a:latin typeface="Bookman Old Style" pitchFamily="18" charset="0"/>
                          <a:ea typeface="+mn-ea"/>
                          <a:cs typeface="Calibri" pitchFamily="34" charset="0"/>
                        </a:rPr>
                        <a:t>Участие</a:t>
                      </a:r>
                      <a:endParaRPr lang="ru-RU" sz="1400" b="0" dirty="0">
                        <a:effectLst/>
                        <a:latin typeface="Bookman Old Style" pitchFamily="18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21602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  <a:latin typeface="Bookman Old Style" pitchFamily="18" charset="0"/>
                          <a:ea typeface="Calibri"/>
                          <a:cs typeface="Arial" panose="020B0604020202020204" pitchFamily="34" charset="0"/>
                        </a:rPr>
                        <a:t>5</a:t>
                      </a:r>
                      <a:endParaRPr lang="ru-RU" sz="1400" b="1" dirty="0">
                        <a:effectLst/>
                        <a:latin typeface="Bookman Old Style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  <a:latin typeface="Bookman Old Style" pitchFamily="18" charset="0"/>
                          <a:cs typeface="Calibri" pitchFamily="34" charset="0"/>
                        </a:rPr>
                        <a:t>ДОУ </a:t>
                      </a:r>
                      <a:endParaRPr lang="ru-RU" sz="1400" b="0" dirty="0" smtClean="0">
                        <a:effectLst/>
                        <a:latin typeface="Bookman Old Style" pitchFamily="18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b="0" dirty="0" smtClean="0">
                          <a:effectLst/>
                          <a:latin typeface="Bookman Old Style" pitchFamily="18" charset="0"/>
                          <a:ea typeface="Calibri"/>
                          <a:cs typeface="Calibri" pitchFamily="34" charset="0"/>
                        </a:rPr>
                        <a:t>Конкурс  «Мои любимые животные»</a:t>
                      </a:r>
                      <a:endParaRPr lang="ru-RU" sz="1400" b="0" dirty="0">
                        <a:effectLst/>
                        <a:latin typeface="Bookman Old Style" pitchFamily="18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effectLst/>
                          <a:latin typeface="Bookman Old Style" pitchFamily="18" charset="0"/>
                          <a:ea typeface="Calibri"/>
                          <a:cs typeface="Calibri" pitchFamily="34" charset="0"/>
                        </a:rPr>
                        <a:t>2015</a:t>
                      </a:r>
                      <a:endParaRPr lang="ru-RU" sz="1400" b="0" dirty="0">
                        <a:effectLst/>
                        <a:latin typeface="Bookman Old Style" pitchFamily="18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effectLst/>
                          <a:latin typeface="Bookman Old Style" pitchFamily="18" charset="0"/>
                          <a:ea typeface="+mn-ea"/>
                          <a:cs typeface="Calibri" pitchFamily="34" charset="0"/>
                        </a:rPr>
                        <a:t>1</a:t>
                      </a:r>
                      <a:r>
                        <a:rPr lang="ru-RU" sz="1400" b="0" baseline="0" dirty="0" smtClean="0">
                          <a:effectLst/>
                          <a:latin typeface="Bookman Old Style" pitchFamily="18" charset="0"/>
                          <a:ea typeface="+mn-ea"/>
                          <a:cs typeface="Calibri" pitchFamily="34" charset="0"/>
                        </a:rPr>
                        <a:t> место</a:t>
                      </a:r>
                      <a:endParaRPr lang="ru-RU" sz="1400" b="0" dirty="0">
                        <a:effectLst/>
                        <a:latin typeface="Bookman Old Style" pitchFamily="18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28270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  <a:latin typeface="Bookman Old Style" pitchFamily="18" charset="0"/>
                          <a:ea typeface="Calibri"/>
                          <a:cs typeface="Arial" panose="020B0604020202020204" pitchFamily="34" charset="0"/>
                        </a:rPr>
                        <a:t>6</a:t>
                      </a:r>
                      <a:endParaRPr lang="ru-RU" sz="1400" b="1" dirty="0">
                        <a:effectLst/>
                        <a:latin typeface="Bookman Old Style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Bookman Old Style" panose="02050604050505020204" pitchFamily="18" charset="0"/>
                        </a:rPr>
                        <a:t>международный</a:t>
                      </a:r>
                      <a:endParaRPr lang="ru-RU" sz="1400" dirty="0">
                        <a:latin typeface="Bookman Old Style" panose="020506040505050202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Bookman Old Style" panose="02050604050505020204" pitchFamily="18" charset="0"/>
                        </a:rPr>
                        <a:t>Викторина «Сказочный транспорт»</a:t>
                      </a:r>
                      <a:endParaRPr lang="ru-RU" sz="1400" dirty="0">
                        <a:latin typeface="Bookman Old Style" panose="020506040505050202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b="0" dirty="0" smtClean="0">
                          <a:effectLst/>
                          <a:latin typeface="Bookman Old Style" pitchFamily="18" charset="0"/>
                          <a:ea typeface="Calibri"/>
                          <a:cs typeface="Calibri" pitchFamily="34" charset="0"/>
                        </a:rPr>
                        <a:t>2015</a:t>
                      </a:r>
                      <a:endParaRPr lang="ru-RU" sz="1400" b="0" dirty="0">
                        <a:effectLst/>
                        <a:latin typeface="Bookman Old Style" pitchFamily="18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Bookman Old Style" pitchFamily="18" charset="0"/>
                          <a:cs typeface="Calibri" pitchFamily="34" charset="0"/>
                        </a:rPr>
                        <a:t>1 место</a:t>
                      </a:r>
                    </a:p>
                  </a:txBody>
                  <a:tcPr marL="68580" marR="68580" marT="0" marB="0" anchor="ctr"/>
                </a:tc>
              </a:tr>
              <a:tr h="28803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  <a:latin typeface="Bookman Old Style" pitchFamily="18" charset="0"/>
                          <a:ea typeface="Calibri"/>
                          <a:cs typeface="Arial" panose="020B0604020202020204" pitchFamily="34" charset="0"/>
                        </a:rPr>
                        <a:t>7</a:t>
                      </a:r>
                      <a:endParaRPr lang="ru-RU" sz="1400" b="1" dirty="0">
                        <a:effectLst/>
                        <a:latin typeface="Bookman Old Style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Bookman Old Style" panose="02050604050505020204" pitchFamily="18" charset="0"/>
                        </a:rPr>
                        <a:t>международный</a:t>
                      </a:r>
                      <a:endParaRPr lang="ru-RU" sz="1400" dirty="0">
                        <a:latin typeface="Bookman Old Style" panose="020506040505050202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Bookman Old Style" panose="02050604050505020204" pitchFamily="18" charset="0"/>
                        </a:rPr>
                        <a:t>Викторина «Сказочный транспорт»</a:t>
                      </a:r>
                      <a:endParaRPr lang="ru-RU" sz="1400" dirty="0">
                        <a:latin typeface="Bookman Old Style" panose="020506040505050202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b="0" dirty="0" smtClean="0">
                          <a:effectLst/>
                          <a:latin typeface="Bookman Old Style" pitchFamily="18" charset="0"/>
                          <a:ea typeface="Calibri"/>
                          <a:cs typeface="Calibri" pitchFamily="34" charset="0"/>
                        </a:rPr>
                        <a:t>2015</a:t>
                      </a:r>
                      <a:endParaRPr lang="ru-RU" sz="1400" b="0" dirty="0">
                        <a:effectLst/>
                        <a:latin typeface="Bookman Old Style" pitchFamily="18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Bookman Old Style" pitchFamily="18" charset="0"/>
                          <a:cs typeface="Calibri" pitchFamily="34" charset="0"/>
                        </a:rPr>
                        <a:t>2 место</a:t>
                      </a:r>
                    </a:p>
                  </a:txBody>
                  <a:tcPr marL="68580" marR="68580" marT="0" marB="0" anchor="ctr"/>
                </a:tc>
              </a:tr>
              <a:tr h="22135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  <a:latin typeface="Bookman Old Style" pitchFamily="18" charset="0"/>
                          <a:ea typeface="Calibri"/>
                          <a:cs typeface="Arial" panose="020B0604020202020204" pitchFamily="34" charset="0"/>
                        </a:rPr>
                        <a:t>8</a:t>
                      </a:r>
                      <a:endParaRPr lang="ru-RU" sz="1400" b="1" dirty="0">
                        <a:effectLst/>
                        <a:latin typeface="Bookman Old Style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Bookman Old Style" panose="02050604050505020204" pitchFamily="18" charset="0"/>
                        </a:rPr>
                        <a:t>международный</a:t>
                      </a:r>
                      <a:endParaRPr lang="ru-RU" sz="1400" dirty="0">
                        <a:latin typeface="Bookman Old Style" panose="020506040505050202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Bookman Old Style" panose="02050604050505020204" pitchFamily="18" charset="0"/>
                        </a:rPr>
                        <a:t>Творческий конкурс «Обезьянка символ 2016 года»</a:t>
                      </a:r>
                      <a:endParaRPr lang="ru-RU" sz="1400" dirty="0">
                        <a:latin typeface="Bookman Old Style" panose="020506040505050202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b="0" dirty="0" smtClean="0">
                          <a:effectLst/>
                          <a:latin typeface="Bookman Old Style" pitchFamily="18" charset="0"/>
                          <a:ea typeface="Calibri"/>
                          <a:cs typeface="Calibri" pitchFamily="34" charset="0"/>
                        </a:rPr>
                        <a:t>2016</a:t>
                      </a:r>
                      <a:endParaRPr lang="ru-RU" sz="1400" b="0" dirty="0">
                        <a:effectLst/>
                        <a:latin typeface="Bookman Old Style" pitchFamily="18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Bookman Old Style" pitchFamily="18" charset="0"/>
                          <a:cs typeface="Calibri" pitchFamily="34" charset="0"/>
                        </a:rPr>
                        <a:t>2 место</a:t>
                      </a:r>
                    </a:p>
                  </a:txBody>
                  <a:tcPr marL="68580" marR="68580" marT="0" marB="0" anchor="ctr"/>
                </a:tc>
              </a:tr>
              <a:tr h="2133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  <a:latin typeface="Bookman Old Style" pitchFamily="18" charset="0"/>
                          <a:ea typeface="Calibri"/>
                          <a:cs typeface="Arial" panose="020B0604020202020204" pitchFamily="34" charset="0"/>
                        </a:rPr>
                        <a:t>9</a:t>
                      </a:r>
                      <a:endParaRPr lang="ru-RU" sz="1400" b="1" dirty="0">
                        <a:effectLst/>
                        <a:latin typeface="Bookman Old Style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effectLst/>
                          <a:latin typeface="Bookman Old Style" pitchFamily="18" charset="0"/>
                          <a:ea typeface="+mn-ea"/>
                          <a:cs typeface="Calibri" pitchFamily="34" charset="0"/>
                        </a:rPr>
                        <a:t>ДОУ</a:t>
                      </a:r>
                      <a:endParaRPr lang="ru-RU" sz="1400" b="0" dirty="0">
                        <a:effectLst/>
                        <a:latin typeface="Bookman Old Style" pitchFamily="18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effectLst/>
                          <a:latin typeface="Bookman Old Style" pitchFamily="18" charset="0"/>
                          <a:ea typeface="Calibri"/>
                          <a:cs typeface="Calibri" pitchFamily="34" charset="0"/>
                        </a:rPr>
                        <a:t>Конкурс художественного мастерства «Космос глазами ребенка»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b="0" dirty="0">
                        <a:effectLst/>
                        <a:latin typeface="Bookman Old Style" pitchFamily="18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b="0" dirty="0" smtClean="0">
                          <a:effectLst/>
                          <a:latin typeface="Bookman Old Style" pitchFamily="18" charset="0"/>
                          <a:ea typeface="Calibri"/>
                          <a:cs typeface="Calibri" pitchFamily="34" charset="0"/>
                        </a:rPr>
                        <a:t>2016</a:t>
                      </a:r>
                      <a:endParaRPr lang="ru-RU" sz="1400" b="0" dirty="0">
                        <a:effectLst/>
                        <a:latin typeface="Bookman Old Style" pitchFamily="18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Bookman Old Style" pitchFamily="18" charset="0"/>
                          <a:cs typeface="Calibri" pitchFamily="34" charset="0"/>
                        </a:rPr>
                        <a:t>1 место</a:t>
                      </a:r>
                    </a:p>
                  </a:txBody>
                  <a:tcPr marL="68580" marR="68580" marT="0" marB="0" anchor="ctr"/>
                </a:tc>
              </a:tr>
              <a:tr h="2133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  <a:latin typeface="Bookman Old Style" pitchFamily="18" charset="0"/>
                          <a:ea typeface="Calibri"/>
                          <a:cs typeface="Arial" panose="020B0604020202020204" pitchFamily="34" charset="0"/>
                        </a:rPr>
                        <a:t>10</a:t>
                      </a:r>
                      <a:endParaRPr lang="ru-RU" sz="1400" b="1" dirty="0">
                        <a:effectLst/>
                        <a:latin typeface="Bookman Old Style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effectLst/>
                          <a:latin typeface="Bookman Old Style" pitchFamily="18" charset="0"/>
                          <a:ea typeface="Calibri"/>
                          <a:cs typeface="Calibri" pitchFamily="34" charset="0"/>
                        </a:rPr>
                        <a:t>районный</a:t>
                      </a:r>
                      <a:endParaRPr lang="ru-RU" sz="1400" b="0" dirty="0">
                        <a:effectLst/>
                        <a:latin typeface="Bookman Old Style" pitchFamily="18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effectLst/>
                          <a:latin typeface="Bookman Old Style" pitchFamily="18" charset="0"/>
                          <a:ea typeface="Calibri"/>
                          <a:cs typeface="Calibri" pitchFamily="34" charset="0"/>
                        </a:rPr>
                        <a:t>Конкурс чтецов «Вместе весело шагать»</a:t>
                      </a:r>
                      <a:endParaRPr lang="ru-RU" sz="1400" b="0" dirty="0">
                        <a:effectLst/>
                        <a:latin typeface="Bookman Old Style" pitchFamily="18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b="0" dirty="0" smtClean="0">
                          <a:effectLst/>
                          <a:latin typeface="Bookman Old Style" pitchFamily="18" charset="0"/>
                          <a:ea typeface="Calibri"/>
                          <a:cs typeface="Calibri" pitchFamily="34" charset="0"/>
                        </a:rPr>
                        <a:t>2016</a:t>
                      </a:r>
                      <a:endParaRPr lang="ru-RU" sz="1400" b="0" dirty="0">
                        <a:effectLst/>
                        <a:latin typeface="Bookman Old Style" pitchFamily="18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Bookman Old Style" pitchFamily="18" charset="0"/>
                          <a:cs typeface="Calibri" pitchFamily="34" charset="0"/>
                        </a:rPr>
                        <a:t>1 место</a:t>
                      </a:r>
                    </a:p>
                  </a:txBody>
                  <a:tcPr marL="68580" marR="68580" marT="0" marB="0" anchor="ctr"/>
                </a:tc>
              </a:tr>
              <a:tr h="29069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effectLst/>
                          <a:latin typeface="Bookman Old Style" pitchFamily="18" charset="0"/>
                          <a:ea typeface="Calibri"/>
                          <a:cs typeface="Arial" panose="020B0604020202020204" pitchFamily="34" charset="0"/>
                        </a:rPr>
                        <a:t>11</a:t>
                      </a:r>
                      <a:endParaRPr lang="ru-RU" sz="1400" b="1" dirty="0">
                        <a:effectLst/>
                        <a:latin typeface="Bookman Old Style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effectLst/>
                          <a:latin typeface="Bookman Old Style" pitchFamily="18" charset="0"/>
                          <a:ea typeface="Calibri"/>
                          <a:cs typeface="Calibri" pitchFamily="34" charset="0"/>
                        </a:rPr>
                        <a:t>всероссийский </a:t>
                      </a:r>
                      <a:endParaRPr lang="ru-RU" sz="1400" b="0" dirty="0">
                        <a:effectLst/>
                        <a:latin typeface="Bookman Old Style" pitchFamily="18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effectLst/>
                          <a:latin typeface="Bookman Old Style" pitchFamily="18" charset="0"/>
                          <a:ea typeface="Calibri"/>
                          <a:cs typeface="Calibri" pitchFamily="34" charset="0"/>
                        </a:rPr>
                        <a:t>«Её Величество Осень»</a:t>
                      </a:r>
                      <a:endParaRPr lang="ru-RU" sz="1400" b="0" dirty="0">
                        <a:effectLst/>
                        <a:latin typeface="Bookman Old Style" pitchFamily="18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b="0" dirty="0" smtClean="0">
                          <a:effectLst/>
                          <a:latin typeface="Bookman Old Style" pitchFamily="18" charset="0"/>
                          <a:ea typeface="Calibri"/>
                          <a:cs typeface="Calibri" pitchFamily="34" charset="0"/>
                        </a:rPr>
                        <a:t>2016</a:t>
                      </a:r>
                      <a:endParaRPr lang="ru-RU" sz="1400" b="0" dirty="0">
                        <a:effectLst/>
                        <a:latin typeface="Bookman Old Style" pitchFamily="18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Bookman Old Style" pitchFamily="18" charset="0"/>
                          <a:cs typeface="Calibri" pitchFamily="34" charset="0"/>
                        </a:rPr>
                        <a:t>1 место</a:t>
                      </a:r>
                    </a:p>
                  </a:txBody>
                  <a:tcPr marL="68580" marR="68580" marT="0" marB="0" anchor="ctr"/>
                </a:tc>
              </a:tr>
              <a:tr h="29069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  <a:latin typeface="Bookman Old Style" pitchFamily="18" charset="0"/>
                          <a:ea typeface="Calibri"/>
                          <a:cs typeface="Arial" panose="020B0604020202020204" pitchFamily="34" charset="0"/>
                        </a:rPr>
                        <a:t>12</a:t>
                      </a:r>
                      <a:endParaRPr lang="ru-RU" sz="1400" b="1" dirty="0">
                        <a:effectLst/>
                        <a:latin typeface="Bookman Old Style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effectLst/>
                          <a:latin typeface="Bookman Old Style" pitchFamily="18" charset="0"/>
                          <a:ea typeface="Calibri"/>
                          <a:cs typeface="Calibri" pitchFamily="34" charset="0"/>
                        </a:rPr>
                        <a:t>всероссийский </a:t>
                      </a:r>
                      <a:endParaRPr lang="ru-RU" sz="1400" b="0" dirty="0">
                        <a:effectLst/>
                        <a:latin typeface="Bookman Old Style" pitchFamily="18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effectLst/>
                          <a:latin typeface="Bookman Old Style" pitchFamily="18" charset="0"/>
                          <a:ea typeface="Calibri"/>
                          <a:cs typeface="Calibri" pitchFamily="34" charset="0"/>
                        </a:rPr>
                        <a:t>«Её Величество Зима»</a:t>
                      </a:r>
                      <a:endParaRPr lang="ru-RU" sz="1400" b="0" dirty="0">
                        <a:effectLst/>
                        <a:latin typeface="Bookman Old Style" pitchFamily="18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b="0" dirty="0" smtClean="0">
                          <a:effectLst/>
                          <a:latin typeface="Bookman Old Style" pitchFamily="18" charset="0"/>
                          <a:ea typeface="Calibri"/>
                          <a:cs typeface="Calibri" pitchFamily="34" charset="0"/>
                        </a:rPr>
                        <a:t>2016</a:t>
                      </a:r>
                      <a:endParaRPr lang="ru-RU" sz="1400" b="0" dirty="0">
                        <a:effectLst/>
                        <a:latin typeface="Bookman Old Style" pitchFamily="18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Bookman Old Style" pitchFamily="18" charset="0"/>
                          <a:cs typeface="Calibri" pitchFamily="34" charset="0"/>
                        </a:rPr>
                        <a:t>1 место</a:t>
                      </a:r>
                    </a:p>
                  </a:txBody>
                  <a:tcPr marL="68580" marR="68580" marT="0" marB="0" anchor="ctr"/>
                </a:tc>
              </a:tr>
              <a:tr h="29069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  <a:latin typeface="Bookman Old Style" pitchFamily="18" charset="0"/>
                          <a:ea typeface="Calibri"/>
                          <a:cs typeface="Arial" panose="020B0604020202020204" pitchFamily="34" charset="0"/>
                        </a:rPr>
                        <a:t>13</a:t>
                      </a:r>
                      <a:endParaRPr lang="ru-RU" sz="1400" b="1" dirty="0">
                        <a:effectLst/>
                        <a:latin typeface="Bookman Old Style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effectLst/>
                          <a:latin typeface="Bookman Old Style" pitchFamily="18" charset="0"/>
                          <a:ea typeface="+mn-ea"/>
                          <a:cs typeface="Calibri" pitchFamily="34" charset="0"/>
                        </a:rPr>
                        <a:t>ДОУ</a:t>
                      </a:r>
                      <a:endParaRPr lang="ru-RU" sz="1400" b="0" dirty="0" smtClean="0">
                        <a:effectLst/>
                        <a:latin typeface="Bookman Old Style" pitchFamily="18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Bookman Old Style" panose="02050604050505020204" pitchFamily="18" charset="0"/>
                        </a:rPr>
                        <a:t>Конкурс детского</a:t>
                      </a:r>
                      <a:r>
                        <a:rPr lang="ru-RU" sz="1400" baseline="0" dirty="0" smtClean="0">
                          <a:latin typeface="Bookman Old Style" panose="02050604050505020204" pitchFamily="18" charset="0"/>
                        </a:rPr>
                        <a:t> творчества «Рождественская игрушка»</a:t>
                      </a:r>
                    </a:p>
                    <a:p>
                      <a:endParaRPr lang="ru-RU" sz="1400" dirty="0">
                        <a:latin typeface="Bookman Old Style" panose="020506040505050202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b="0" dirty="0" smtClean="0">
                          <a:effectLst/>
                          <a:latin typeface="Bookman Old Style" pitchFamily="18" charset="0"/>
                          <a:ea typeface="Calibri"/>
                          <a:cs typeface="Calibri" pitchFamily="34" charset="0"/>
                        </a:rPr>
                        <a:t>2016</a:t>
                      </a:r>
                      <a:endParaRPr lang="ru-RU" sz="1400" b="0" dirty="0">
                        <a:effectLst/>
                        <a:latin typeface="Bookman Old Style" pitchFamily="18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Bookman Old Style" pitchFamily="18" charset="0"/>
                          <a:cs typeface="Calibri" pitchFamily="34" charset="0"/>
                        </a:rPr>
                        <a:t>1 место</a:t>
                      </a:r>
                    </a:p>
                  </a:txBody>
                  <a:tcPr marL="68580" marR="68580" marT="0" marB="0" anchor="ctr"/>
                </a:tc>
              </a:tr>
              <a:tr h="29069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  <a:latin typeface="Bookman Old Style" pitchFamily="18" charset="0"/>
                          <a:ea typeface="Calibri"/>
                          <a:cs typeface="Arial" panose="020B0604020202020204" pitchFamily="34" charset="0"/>
                        </a:rPr>
                        <a:t>14</a:t>
                      </a:r>
                      <a:endParaRPr lang="ru-RU" sz="1400" b="1" dirty="0">
                        <a:effectLst/>
                        <a:latin typeface="Bookman Old Style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effectLst/>
                          <a:latin typeface="Bookman Old Style" pitchFamily="18" charset="0"/>
                          <a:ea typeface="Calibri"/>
                          <a:cs typeface="Calibri" pitchFamily="34" charset="0"/>
                        </a:rPr>
                        <a:t>районный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effectLst/>
                          <a:latin typeface="Bookman Old Style" pitchFamily="18" charset="0"/>
                          <a:ea typeface="Calibri"/>
                          <a:cs typeface="Calibri" pitchFamily="34" charset="0"/>
                        </a:rPr>
                        <a:t>Конкурс чтецов  «Мир природы»</a:t>
                      </a:r>
                      <a:endParaRPr lang="ru-RU" sz="1400" dirty="0">
                        <a:latin typeface="Bookman Old Style" panose="020506040505050202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b="0" dirty="0" smtClean="0">
                          <a:effectLst/>
                          <a:latin typeface="Bookman Old Style" pitchFamily="18" charset="0"/>
                          <a:ea typeface="Calibri"/>
                          <a:cs typeface="Calibri" pitchFamily="34" charset="0"/>
                        </a:rPr>
                        <a:t>2016</a:t>
                      </a:r>
                      <a:endParaRPr lang="ru-RU" sz="1400" b="0" dirty="0">
                        <a:effectLst/>
                        <a:latin typeface="Bookman Old Style" pitchFamily="18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Bookman Old Style" pitchFamily="18" charset="0"/>
                          <a:cs typeface="Calibri" pitchFamily="34" charset="0"/>
                        </a:rPr>
                        <a:t>Участие </a:t>
                      </a:r>
                    </a:p>
                  </a:txBody>
                  <a:tcPr marL="68580" marR="68580" marT="0" marB="0" anchor="ctr"/>
                </a:tc>
              </a:tr>
              <a:tr h="290696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Bookman Old Style" panose="02050604050505020204" pitchFamily="18" charset="0"/>
                        </a:rPr>
                        <a:t> 15</a:t>
                      </a:r>
                      <a:endParaRPr lang="ru-RU" sz="1400" dirty="0">
                        <a:latin typeface="Bookman Old Style" panose="020506040505050202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Bookman Old Style" panose="02050604050505020204" pitchFamily="18" charset="0"/>
                        </a:rPr>
                        <a:t>международный</a:t>
                      </a:r>
                      <a:endParaRPr lang="ru-RU" sz="1400" dirty="0">
                        <a:latin typeface="Bookman Old Style" panose="020506040505050202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Bookman Old Style" panose="02050604050505020204" pitchFamily="18" charset="0"/>
                        </a:rPr>
                        <a:t>Творческий конкурс «Новогодняя мастерская - 2017 года»</a:t>
                      </a:r>
                      <a:endParaRPr lang="ru-RU" sz="1400" dirty="0">
                        <a:latin typeface="Bookman Old Style" panose="020506040505050202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b="0" dirty="0" smtClean="0">
                          <a:effectLst/>
                          <a:latin typeface="Bookman Old Style" pitchFamily="18" charset="0"/>
                          <a:ea typeface="Calibri"/>
                          <a:cs typeface="Calibri" pitchFamily="34" charset="0"/>
                        </a:rPr>
                        <a:t>2017</a:t>
                      </a:r>
                      <a:endParaRPr lang="ru-RU" sz="1400" b="0" dirty="0">
                        <a:effectLst/>
                        <a:latin typeface="Bookman Old Style" pitchFamily="18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Bookman Old Style" pitchFamily="18" charset="0"/>
                          <a:cs typeface="Calibri" pitchFamily="34" charset="0"/>
                        </a:rPr>
                        <a:t>1 место</a:t>
                      </a:r>
                    </a:p>
                  </a:txBody>
                  <a:tcPr marL="68580" marR="68580" marT="0" marB="0" anchor="ctr"/>
                </a:tc>
              </a:tr>
              <a:tr h="290696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Bookman Old Style" panose="02050604050505020204" pitchFamily="18" charset="0"/>
                        </a:rPr>
                        <a:t> 16</a:t>
                      </a:r>
                      <a:endParaRPr lang="ru-RU" sz="1400" dirty="0">
                        <a:latin typeface="Bookman Old Style" panose="020506040505050202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Bookman Old Style" panose="02050604050505020204" pitchFamily="18" charset="0"/>
                        </a:rPr>
                        <a:t>международный</a:t>
                      </a:r>
                      <a:endParaRPr lang="ru-RU" sz="1400" dirty="0">
                        <a:latin typeface="Bookman Old Style" panose="020506040505050202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Bookman Old Style" panose="02050604050505020204" pitchFamily="18" charset="0"/>
                        </a:rPr>
                        <a:t>Творческий конкурс «Петух - символ 2017 года»</a:t>
                      </a:r>
                      <a:endParaRPr lang="ru-RU" sz="1400" dirty="0">
                        <a:latin typeface="Bookman Old Style" panose="020506040505050202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b="0" dirty="0" smtClean="0">
                          <a:effectLst/>
                          <a:latin typeface="Bookman Old Style" pitchFamily="18" charset="0"/>
                          <a:ea typeface="Calibri"/>
                          <a:cs typeface="Calibri" pitchFamily="34" charset="0"/>
                        </a:rPr>
                        <a:t>2017</a:t>
                      </a:r>
                      <a:endParaRPr lang="ru-RU" sz="1400" b="0" dirty="0">
                        <a:effectLst/>
                        <a:latin typeface="Bookman Old Style" pitchFamily="18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Bookman Old Style" pitchFamily="18" charset="0"/>
                          <a:cs typeface="Calibri" pitchFamily="34" charset="0"/>
                        </a:rPr>
                        <a:t>1 место</a:t>
                      </a:r>
                    </a:p>
                  </a:txBody>
                  <a:tcPr marL="68580" marR="68580" marT="0" marB="0" anchor="ctr"/>
                </a:tc>
              </a:tr>
              <a:tr h="290696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Bookman Old Style" panose="02050604050505020204" pitchFamily="18" charset="0"/>
                        </a:rPr>
                        <a:t>17</a:t>
                      </a:r>
                      <a:endParaRPr lang="ru-RU" sz="1400" dirty="0">
                        <a:latin typeface="Bookman Old Style" panose="020506040505050202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Bookman Old Style" panose="02050604050505020204" pitchFamily="18" charset="0"/>
                        </a:rPr>
                        <a:t>международный</a:t>
                      </a:r>
                      <a:endParaRPr lang="ru-RU" sz="1400" dirty="0">
                        <a:latin typeface="Bookman Old Style" panose="020506040505050202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Bookman Old Style" panose="02050604050505020204" pitchFamily="18" charset="0"/>
                        </a:rPr>
                        <a:t>Творческий конкурс «Забавный снеговик»</a:t>
                      </a:r>
                      <a:endParaRPr lang="ru-RU" sz="1400" dirty="0">
                        <a:latin typeface="Bookman Old Style" panose="020506040505050202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b="0" dirty="0" smtClean="0">
                          <a:effectLst/>
                          <a:latin typeface="Bookman Old Style" pitchFamily="18" charset="0"/>
                          <a:ea typeface="Calibri"/>
                          <a:cs typeface="Calibri" pitchFamily="34" charset="0"/>
                        </a:rPr>
                        <a:t>2017</a:t>
                      </a:r>
                      <a:endParaRPr lang="ru-RU" sz="1400" b="0" dirty="0">
                        <a:effectLst/>
                        <a:latin typeface="Bookman Old Style" pitchFamily="18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Bookman Old Style" pitchFamily="18" charset="0"/>
                          <a:cs typeface="Calibri" pitchFamily="34" charset="0"/>
                        </a:rPr>
                        <a:t>1 место</a:t>
                      </a: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79512" y="44624"/>
            <a:ext cx="87129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Bookman Old Style" pitchFamily="18" charset="0"/>
                <a:cs typeface="Aharoni" panose="02010803020104030203" pitchFamily="2" charset="-79"/>
              </a:rPr>
              <a:t>Участие воспитанников </a:t>
            </a:r>
            <a:r>
              <a:rPr lang="ru-RU" sz="2800" b="1" dirty="0">
                <a:solidFill>
                  <a:srgbClr val="FF0000"/>
                </a:solidFill>
                <a:latin typeface="Bookman Old Style" pitchFamily="18" charset="0"/>
                <a:cs typeface="Aharoni" panose="02010803020104030203" pitchFamily="2" charset="-79"/>
              </a:rPr>
              <a:t>в </a:t>
            </a:r>
            <a:r>
              <a:rPr lang="ru-RU" sz="2800" b="1" dirty="0" smtClean="0">
                <a:solidFill>
                  <a:srgbClr val="FF0000"/>
                </a:solidFill>
                <a:latin typeface="Bookman Old Style" pitchFamily="18" charset="0"/>
                <a:cs typeface="Aharoni" panose="02010803020104030203" pitchFamily="2" charset="-79"/>
              </a:rPr>
              <a:t>конкурсах</a:t>
            </a:r>
            <a:endParaRPr lang="ru-RU" sz="2800" b="1" dirty="0">
              <a:solidFill>
                <a:srgbClr val="FF0000"/>
              </a:solidFill>
              <a:latin typeface="Bookman Old Style" pitchFamily="18" charset="0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075322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83"/>
    </mc:Choice>
    <mc:Fallback xmlns="">
      <p:transition spd="slow" advTm="2283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>
        <a:scene3d>
          <a:camera prst="orthographicFront">
            <a:rot lat="0" lon="0" rev="0"/>
          </a:camera>
          <a:lightRig rig="contrasting" dir="t">
            <a:rot lat="0" lon="0" rev="4500000"/>
          </a:lightRig>
        </a:scene3d>
        <a:sp3d contourW="6350" prstMaterial="metal">
          <a:bevelT w="127000" h="31750" prst="relaxedInset"/>
          <a:contourClr>
            <a:schemeClr val="accent1">
              <a:shade val="75000"/>
            </a:schemeClr>
          </a:contourClr>
        </a:sp3d>
      </a:bodyPr>
      <a:lstStyle>
        <a:defPPr algn="ctr">
          <a:defRPr b="1" cap="all" dirty="0" smtClean="0">
            <a:ln w="0">
              <a:solidFill>
                <a:schemeClr val="tx1"/>
              </a:solidFill>
            </a:ln>
            <a:gradFill flip="none">
              <a:gsLst>
                <a:gs pos="0">
                  <a:schemeClr val="accent1">
                    <a:tint val="75000"/>
                    <a:shade val="75000"/>
                    <a:satMod val="170000"/>
                  </a:schemeClr>
                </a:gs>
                <a:gs pos="49000">
                  <a:schemeClr val="accent1">
                    <a:tint val="88000"/>
                    <a:shade val="65000"/>
                    <a:satMod val="172000"/>
                  </a:schemeClr>
                </a:gs>
                <a:gs pos="50000">
                  <a:schemeClr val="accent1">
                    <a:shade val="65000"/>
                    <a:satMod val="130000"/>
                  </a:schemeClr>
                </a:gs>
                <a:gs pos="92000">
                  <a:schemeClr val="accent1">
                    <a:shade val="50000"/>
                    <a:satMod val="120000"/>
                  </a:schemeClr>
                </a:gs>
                <a:gs pos="100000">
                  <a:schemeClr val="accent1">
                    <a:shade val="48000"/>
                    <a:satMod val="120000"/>
                  </a:schemeClr>
                </a:gs>
              </a:gsLst>
              <a:lin ang="5400000"/>
            </a:gradFill>
            <a:effectLst>
              <a:reflection blurRad="12700" stA="50000" endPos="50000" dist="5000" dir="5400000" sy="-100000" rotWithShape="0"/>
            </a:effectLst>
          </a:defRPr>
        </a:defPPr>
      </a:lstStyle>
      <a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Шаблон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Шаблон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Шаблон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3456</TotalTime>
  <Words>640</Words>
  <Application>Microsoft Office PowerPoint</Application>
  <PresentationFormat>Экран (4:3)</PresentationFormat>
  <Paragraphs>219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Тема Office</vt:lpstr>
      <vt:lpstr>Шаблон 2</vt:lpstr>
      <vt:lpstr>1_Шаблон 2</vt:lpstr>
      <vt:lpstr>2_Шаблон 2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Андрей</cp:lastModifiedBy>
  <cp:revision>317</cp:revision>
  <cp:lastPrinted>2014-01-12T15:07:22Z</cp:lastPrinted>
  <dcterms:created xsi:type="dcterms:W3CDTF">2013-01-31T10:08:31Z</dcterms:created>
  <dcterms:modified xsi:type="dcterms:W3CDTF">2017-09-13T14:07:50Z</dcterms:modified>
</cp:coreProperties>
</file>