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5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7" r:id="rId12"/>
    <p:sldId id="274" r:id="rId13"/>
    <p:sldId id="276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cpmpkmurmansk.ucoz.ru/publ/roditeljam_ob_interesnom/chem_zanjatsja_s_rebenkom_v_zimnie_kanikuly/2-1-0-71" TargetMode="External"/><Relationship Id="rId13" Type="http://schemas.openxmlformats.org/officeDocument/2006/relationships/hyperlink" Target="https://regnum.ru/pictures/2063472/1.html" TargetMode="External"/><Relationship Id="rId3" Type="http://schemas.openxmlformats.org/officeDocument/2006/relationships/hyperlink" Target="http://www.liveinternet.ru/users/mercury2500/post386386270/" TargetMode="External"/><Relationship Id="rId7" Type="http://schemas.openxmlformats.org/officeDocument/2006/relationships/hyperlink" Target="http://active-mama.com/pravila-dorozhnogo-dvizheniya-dlya-detej.html" TargetMode="External"/><Relationship Id="rId12" Type="http://schemas.openxmlformats.org/officeDocument/2006/relationships/hyperlink" Target="http://detsad-kitty.ru/shablon/klipart/print:page,1,17726-deti-bannyx-chast-3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ovesosh.ucoz.ru/news/informacija_po_bezopasnosti_na_vodnykh_obektakh/2014-11-16-192" TargetMode="External"/><Relationship Id="rId11" Type="http://schemas.openxmlformats.org/officeDocument/2006/relationships/hyperlink" Target="http://radgospne.edu.kh.ua/novini_shkoli/id/691?pvi=pv" TargetMode="External"/><Relationship Id="rId5" Type="http://schemas.openxmlformats.org/officeDocument/2006/relationships/hyperlink" Target="http://www.clipartpanda.com/clipart_images/little-girl-walking-clip-art-47149859" TargetMode="External"/><Relationship Id="rId10" Type="http://schemas.openxmlformats.org/officeDocument/2006/relationships/hyperlink" Target="http://900igr.net/kartinki/obg/Pravila-povedenija-detej-na-vode/019-Led-byvaet-neprochen.html" TargetMode="External"/><Relationship Id="rId4" Type="http://schemas.openxmlformats.org/officeDocument/2006/relationships/hyperlink" Target="http://detskieradosti.ru/load/47-19" TargetMode="External"/><Relationship Id="rId9" Type="http://schemas.openxmlformats.org/officeDocument/2006/relationships/hyperlink" Target="http://900igr.net/kartinki/obg/Bezopasnost-na-zimnikh-kanikulakh/023-Sneg-i-ljod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560840" cy="3672408"/>
          </a:xfrm>
        </p:spPr>
        <p:txBody>
          <a:bodyPr/>
          <a:lstStyle/>
          <a:p>
            <a:r>
              <a:rPr lang="ru-RU" sz="5400" b="1" dirty="0" smtClean="0">
                <a:ln w="19050" cmpd="sng">
                  <a:solidFill>
                    <a:srgbClr val="3333FF"/>
                  </a:solidFill>
                  <a:prstDash val="solid"/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1"/>
                  <a:tileRect/>
                </a:gradFill>
                <a:latin typeface="Monotype Corsiva" pitchFamily="66" charset="0"/>
              </a:rPr>
              <a:t>Правила </a:t>
            </a:r>
            <a:br>
              <a:rPr lang="ru-RU" sz="5400" b="1" dirty="0" smtClean="0">
                <a:ln w="19050" cmpd="sng">
                  <a:solidFill>
                    <a:srgbClr val="3333FF"/>
                  </a:solidFill>
                  <a:prstDash val="solid"/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1"/>
                  <a:tileRect/>
                </a:gradFill>
                <a:latin typeface="Monotype Corsiva" pitchFamily="66" charset="0"/>
              </a:rPr>
            </a:br>
            <a:r>
              <a:rPr lang="ru-RU" sz="5400" b="1" dirty="0" smtClean="0">
                <a:ln w="19050" cmpd="sng">
                  <a:solidFill>
                    <a:srgbClr val="3333FF"/>
                  </a:solidFill>
                  <a:prstDash val="solid"/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1"/>
                  <a:tileRect/>
                </a:gradFill>
                <a:latin typeface="Monotype Corsiva" pitchFamily="66" charset="0"/>
              </a:rPr>
              <a:t>безопасного поведения детей дошкольного возраста </a:t>
            </a:r>
            <a:br>
              <a:rPr lang="ru-RU" sz="5400" b="1" dirty="0" smtClean="0">
                <a:ln w="19050" cmpd="sng">
                  <a:solidFill>
                    <a:srgbClr val="3333FF"/>
                  </a:solidFill>
                  <a:prstDash val="solid"/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1"/>
                  <a:tileRect/>
                </a:gradFill>
                <a:latin typeface="Monotype Corsiva" pitchFamily="66" charset="0"/>
              </a:rPr>
            </a:br>
            <a:r>
              <a:rPr lang="ru-RU" sz="5400" b="1" dirty="0" smtClean="0">
                <a:ln w="19050" cmpd="sng">
                  <a:solidFill>
                    <a:srgbClr val="3333FF"/>
                  </a:solidFill>
                  <a:prstDash val="solid"/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1"/>
                  <a:tileRect/>
                </a:gradFill>
                <a:latin typeface="Monotype Corsiva" pitchFamily="66" charset="0"/>
              </a:rPr>
              <a:t>в зимний период</a:t>
            </a:r>
            <a:endParaRPr lang="ru-RU" sz="5400" b="1" dirty="0">
              <a:ln w="19050" cmpd="sng">
                <a:solidFill>
                  <a:srgbClr val="3333FF"/>
                </a:solidFill>
                <a:prstDash val="solid"/>
              </a:ln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1"/>
                <a:tileRect/>
              </a:gradFill>
              <a:latin typeface="Monotype Corsiva" pitchFamily="66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611560" y="5157192"/>
            <a:ext cx="6120680" cy="1224136"/>
          </a:xfrm>
        </p:spPr>
        <p:txBody>
          <a:bodyPr/>
          <a:lstStyle/>
          <a:p>
            <a:r>
              <a:rPr lang="ru-RU" sz="2400" b="1" i="1" dirty="0">
                <a:solidFill>
                  <a:srgbClr val="002060"/>
                </a:solidFill>
              </a:rPr>
              <a:t>Автор Будина Елена Николаевна</a:t>
            </a:r>
          </a:p>
          <a:p>
            <a:r>
              <a:rPr lang="ru-RU" sz="2400" b="1" i="1" dirty="0">
                <a:solidFill>
                  <a:srgbClr val="002060"/>
                </a:solidFill>
              </a:rPr>
              <a:t> воспитатель МКДОУ д/с № 2 «Ласточка» г. Семилуки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584176"/>
          </a:xfrm>
        </p:spPr>
        <p:txBody>
          <a:bodyPr/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Безопасность на дороге</a:t>
            </a:r>
            <a:b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Дети </a:t>
            </a:r>
            <a:r>
              <a:rPr lang="ru-RU" sz="2000" b="1" dirty="0">
                <a:solidFill>
                  <a:srgbClr val="002060"/>
                </a:solidFill>
              </a:rPr>
              <a:t>дошкольного возраста не обладают необходимыми навыками для того, чтобы быть самостоятельными участниками дорожного </a:t>
            </a:r>
            <a:r>
              <a:rPr lang="ru-RU" sz="2000" b="1" dirty="0" smtClean="0">
                <a:solidFill>
                  <a:srgbClr val="002060"/>
                </a:solidFill>
              </a:rPr>
              <a:t>движения. Необходимо </a:t>
            </a:r>
            <a:r>
              <a:rPr lang="ru-RU" sz="2000" b="1" dirty="0">
                <a:solidFill>
                  <a:srgbClr val="002060"/>
                </a:solidFill>
              </a:rPr>
              <a:t>стараться не оставлять маленьких детей 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без </a:t>
            </a:r>
            <a:r>
              <a:rPr lang="ru-RU" sz="2000" b="1" dirty="0">
                <a:solidFill>
                  <a:srgbClr val="002060"/>
                </a:solidFill>
              </a:rPr>
              <a:t>присмотра.</a:t>
            </a:r>
          </a:p>
        </p:txBody>
      </p:sp>
      <p:pic>
        <p:nvPicPr>
          <p:cNvPr id="8194" name="Picture 2" descr="http://radgospne.edu.kh.ua/files2/images/g.jpg?size=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99" y="2204864"/>
            <a:ext cx="5688632" cy="41868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0365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47248" cy="504056"/>
          </a:xfrm>
        </p:spPr>
        <p:txBody>
          <a:bodyPr/>
          <a:lstStyle/>
          <a:p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Обморожение 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/>
            </a:r>
            <a:b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sp>
        <p:nvSpPr>
          <p:cNvPr id="5" name="AutoShape 4" descr="https://regnum.ru/uploads/pictures/news/2016/01/25/regnum_picture_14537250743579630_norm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regnum.ru/uploads/pictures/news/2016/01/25/regnum_picture_14537250743579630_norma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905064" cy="568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2361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/>
          <a:lstStyle/>
          <a:p>
            <a:r>
              <a:rPr lang="ru-RU" sz="2000" dirty="0"/>
              <a:t> </a:t>
            </a:r>
            <a:r>
              <a:rPr lang="ru-RU" sz="2000" b="1" dirty="0">
                <a:solidFill>
                  <a:srgbClr val="002060"/>
                </a:solidFill>
              </a:rPr>
              <a:t>«Курс безопасности» для ребёнка лучше начинать как можно раньше: всё, что мы познаём в раннем детстве, остаётся в нашей памяти на всю жизнь. </a:t>
            </a:r>
          </a:p>
        </p:txBody>
      </p:sp>
      <p:pic>
        <p:nvPicPr>
          <p:cNvPr id="9222" name="Picture 6" descr="http://detsad-kitty.ru/uploads/posts/2011-10/1318942302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5" b="4761"/>
          <a:stretch/>
        </p:blipFill>
        <p:spPr bwMode="auto">
          <a:xfrm>
            <a:off x="1033333" y="1700808"/>
            <a:ext cx="7278355" cy="46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1492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1628800"/>
            <a:ext cx="5758408" cy="2880320"/>
          </a:xfrm>
        </p:spPr>
        <p:txBody>
          <a:bodyPr/>
          <a:lstStyle/>
          <a:p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Благодарю </a:t>
            </a:r>
            <a:b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внимание!</a:t>
            </a:r>
            <a:endParaRPr lang="ru-RU" sz="6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601270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504056"/>
          </a:xfrm>
        </p:spPr>
        <p:txBody>
          <a:bodyPr/>
          <a:lstStyle/>
          <a:p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Использованные материалы:</a:t>
            </a:r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7139136" cy="5112568"/>
          </a:xfrm>
        </p:spPr>
        <p:txBody>
          <a:bodyPr/>
          <a:lstStyle/>
          <a:p>
            <a:r>
              <a:rPr lang="ru-RU" sz="2000" dirty="0" smtClean="0"/>
              <a:t>Автор шаблона Фокина Л. П.  </a:t>
            </a:r>
            <a:r>
              <a:rPr lang="en-US" sz="2000" dirty="0" smtClean="0">
                <a:solidFill>
                  <a:srgbClr val="002060"/>
                </a:solidFill>
                <a:hlinkClick r:id="rId2"/>
              </a:rPr>
              <a:t>http</a:t>
            </a:r>
            <a:r>
              <a:rPr lang="en-US" sz="2000" dirty="0">
                <a:solidFill>
                  <a:srgbClr val="002060"/>
                </a:solidFill>
                <a:hlinkClick r:id="rId2"/>
              </a:rPr>
              <a:t>://linda6035.ucoz.ru/</a:t>
            </a:r>
            <a:r>
              <a:rPr lang="ru-RU" sz="2000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cs typeface="Arial" charset="0"/>
              </a:rPr>
              <a:t> </a:t>
            </a:r>
          </a:p>
          <a:p>
            <a:r>
              <a:rPr lang="ru-RU" sz="1600" u="sng" dirty="0">
                <a:solidFill>
                  <a:srgbClr val="002060"/>
                </a:solidFill>
                <a:hlinkClick r:id="rId3"/>
              </a:rPr>
              <a:t>http://www.liveinternet.ru/users/mercury2500/post386386270/</a:t>
            </a:r>
            <a:endParaRPr lang="ru-RU" sz="1600" dirty="0">
              <a:solidFill>
                <a:srgbClr val="002060"/>
              </a:solidFill>
            </a:endParaRPr>
          </a:p>
          <a:p>
            <a:r>
              <a:rPr lang="ru-RU" sz="1600" u="sng" dirty="0">
                <a:solidFill>
                  <a:srgbClr val="002060"/>
                </a:solidFill>
                <a:hlinkClick r:id="rId4"/>
              </a:rPr>
              <a:t>http://detskieradosti.ru/load/47-19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  <a:hlinkClick r:id="rId5"/>
              </a:rPr>
              <a:t>http://</a:t>
            </a:r>
            <a:r>
              <a:rPr lang="en-US" sz="1600" dirty="0" smtClean="0">
                <a:solidFill>
                  <a:srgbClr val="002060"/>
                </a:solidFill>
                <a:hlinkClick r:id="rId5"/>
              </a:rPr>
              <a:t>www.clipartpanda.com/clipart_images/little-girl-walking-clip-art-47149859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  <a:endParaRPr lang="ru-RU" sz="1600" dirty="0">
              <a:solidFill>
                <a:srgbClr val="002060"/>
              </a:solidFill>
            </a:endParaRPr>
          </a:p>
          <a:p>
            <a:r>
              <a:rPr lang="ru-RU" sz="1600" u="sng" dirty="0">
                <a:solidFill>
                  <a:srgbClr val="002060"/>
                </a:solidFill>
                <a:hlinkClick r:id="rId6"/>
              </a:rPr>
              <a:t>http://iovesosh.ucoz.ru/news/informacija_po_bezopasnosti_na_vodnykh_obektakh/2014-11-16-192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</a:p>
          <a:p>
            <a:r>
              <a:rPr lang="ru-RU" sz="1600" u="sng" dirty="0">
                <a:solidFill>
                  <a:srgbClr val="002060"/>
                </a:solidFill>
                <a:hlinkClick r:id="rId7"/>
              </a:rPr>
              <a:t>http://active-mama.com/pravila-dorozhnogo-dvizheniya-dlya-detej.html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</a:p>
          <a:p>
            <a:r>
              <a:rPr lang="ru-RU" sz="1600" u="sng" dirty="0">
                <a:solidFill>
                  <a:srgbClr val="002060"/>
                </a:solidFill>
                <a:hlinkClick r:id="rId8"/>
              </a:rPr>
              <a:t>http://cpmpkmurmansk.ucoz.ru/publ/roditeljam_ob_interesnom/chem_zanjatsja_s_rebenkom_v_zimnie_kanikuly/2-1-0-71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</a:p>
          <a:p>
            <a:r>
              <a:rPr lang="ru-RU" sz="1600" u="sng" dirty="0">
                <a:solidFill>
                  <a:srgbClr val="002060"/>
                </a:solidFill>
                <a:hlinkClick r:id="rId9"/>
              </a:rPr>
              <a:t>http://900igr.net/kartinki/obg/Bezopasnost-na-zimnikh-kanikulakh/023-Sneg-i-ljod.html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</a:p>
          <a:p>
            <a:r>
              <a:rPr lang="ru-RU" sz="1600" u="sng" dirty="0">
                <a:solidFill>
                  <a:srgbClr val="002060"/>
                </a:solidFill>
                <a:hlinkClick r:id="rId10"/>
              </a:rPr>
              <a:t>http://900igr.net/kartinki/obg/Pravila-povedenija-detej-na-vode/019-Led-byvaet-neprochen.html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</a:p>
          <a:p>
            <a:r>
              <a:rPr lang="en-US" sz="1600" u="sng" dirty="0">
                <a:solidFill>
                  <a:srgbClr val="002060"/>
                </a:solidFill>
                <a:hlinkClick r:id="rId11"/>
              </a:rPr>
              <a:t>http</a:t>
            </a:r>
            <a:r>
              <a:rPr lang="ru-RU" sz="1600" u="sng" dirty="0">
                <a:solidFill>
                  <a:srgbClr val="002060"/>
                </a:solidFill>
                <a:hlinkClick r:id="rId11"/>
              </a:rPr>
              <a:t>://</a:t>
            </a:r>
            <a:r>
              <a:rPr lang="en-US" sz="1600" u="sng" dirty="0" err="1">
                <a:solidFill>
                  <a:srgbClr val="002060"/>
                </a:solidFill>
                <a:hlinkClick r:id="rId11"/>
              </a:rPr>
              <a:t>radgospne</a:t>
            </a:r>
            <a:r>
              <a:rPr lang="ru-RU" sz="1600" u="sng" dirty="0">
                <a:solidFill>
                  <a:srgbClr val="002060"/>
                </a:solidFill>
                <a:hlinkClick r:id="rId11"/>
              </a:rPr>
              <a:t>.</a:t>
            </a:r>
            <a:r>
              <a:rPr lang="en-US" sz="1600" u="sng" dirty="0" err="1">
                <a:solidFill>
                  <a:srgbClr val="002060"/>
                </a:solidFill>
                <a:hlinkClick r:id="rId11"/>
              </a:rPr>
              <a:t>edu</a:t>
            </a:r>
            <a:r>
              <a:rPr lang="ru-RU" sz="1600" u="sng" dirty="0">
                <a:solidFill>
                  <a:srgbClr val="002060"/>
                </a:solidFill>
                <a:hlinkClick r:id="rId11"/>
              </a:rPr>
              <a:t>.</a:t>
            </a:r>
            <a:r>
              <a:rPr lang="en-US" sz="1600" u="sng" dirty="0" err="1">
                <a:solidFill>
                  <a:srgbClr val="002060"/>
                </a:solidFill>
                <a:hlinkClick r:id="rId11"/>
              </a:rPr>
              <a:t>kh</a:t>
            </a:r>
            <a:r>
              <a:rPr lang="ru-RU" sz="1600" u="sng" dirty="0">
                <a:solidFill>
                  <a:srgbClr val="002060"/>
                </a:solidFill>
                <a:hlinkClick r:id="rId11"/>
              </a:rPr>
              <a:t>.</a:t>
            </a:r>
            <a:r>
              <a:rPr lang="en-US" sz="1600" u="sng" dirty="0" err="1">
                <a:solidFill>
                  <a:srgbClr val="002060"/>
                </a:solidFill>
                <a:hlinkClick r:id="rId11"/>
              </a:rPr>
              <a:t>ua</a:t>
            </a:r>
            <a:r>
              <a:rPr lang="ru-RU" sz="1600" u="sng" dirty="0">
                <a:solidFill>
                  <a:srgbClr val="002060"/>
                </a:solidFill>
                <a:hlinkClick r:id="rId11"/>
              </a:rPr>
              <a:t>/</a:t>
            </a:r>
            <a:r>
              <a:rPr lang="en-US" sz="1600" u="sng" dirty="0" err="1">
                <a:solidFill>
                  <a:srgbClr val="002060"/>
                </a:solidFill>
                <a:hlinkClick r:id="rId11"/>
              </a:rPr>
              <a:t>novini</a:t>
            </a:r>
            <a:r>
              <a:rPr lang="ru-RU" sz="1600" u="sng" dirty="0">
                <a:solidFill>
                  <a:srgbClr val="002060"/>
                </a:solidFill>
                <a:hlinkClick r:id="rId11"/>
              </a:rPr>
              <a:t>_</a:t>
            </a:r>
            <a:r>
              <a:rPr lang="en-US" sz="1600" u="sng" dirty="0" err="1">
                <a:solidFill>
                  <a:srgbClr val="002060"/>
                </a:solidFill>
                <a:hlinkClick r:id="rId11"/>
              </a:rPr>
              <a:t>shkoli</a:t>
            </a:r>
            <a:r>
              <a:rPr lang="ru-RU" sz="1600" u="sng" dirty="0">
                <a:solidFill>
                  <a:srgbClr val="002060"/>
                </a:solidFill>
                <a:hlinkClick r:id="rId11"/>
              </a:rPr>
              <a:t>/</a:t>
            </a:r>
            <a:r>
              <a:rPr lang="en-US" sz="1600" u="sng" dirty="0">
                <a:solidFill>
                  <a:srgbClr val="002060"/>
                </a:solidFill>
                <a:hlinkClick r:id="rId11"/>
              </a:rPr>
              <a:t>id</a:t>
            </a:r>
            <a:r>
              <a:rPr lang="ru-RU" sz="1600" u="sng" dirty="0">
                <a:solidFill>
                  <a:srgbClr val="002060"/>
                </a:solidFill>
                <a:hlinkClick r:id="rId11"/>
              </a:rPr>
              <a:t>/691?</a:t>
            </a:r>
            <a:r>
              <a:rPr lang="en-US" sz="1600" u="sng" dirty="0" err="1">
                <a:solidFill>
                  <a:srgbClr val="002060"/>
                </a:solidFill>
                <a:hlinkClick r:id="rId11"/>
              </a:rPr>
              <a:t>pvi</a:t>
            </a:r>
            <a:r>
              <a:rPr lang="ru-RU" sz="1600" u="sng" dirty="0">
                <a:solidFill>
                  <a:srgbClr val="002060"/>
                </a:solidFill>
                <a:hlinkClick r:id="rId11"/>
              </a:rPr>
              <a:t>=</a:t>
            </a:r>
            <a:r>
              <a:rPr lang="en-US" sz="1600" u="sng" dirty="0" err="1">
                <a:solidFill>
                  <a:srgbClr val="002060"/>
                </a:solidFill>
                <a:hlinkClick r:id="rId11"/>
              </a:rPr>
              <a:t>pv</a:t>
            </a:r>
            <a:r>
              <a:rPr lang="en-US" sz="1600" dirty="0">
                <a:solidFill>
                  <a:srgbClr val="002060"/>
                </a:solidFill>
              </a:rPr>
              <a:t>   </a:t>
            </a:r>
            <a:endParaRPr lang="ru-RU" sz="1600" dirty="0">
              <a:solidFill>
                <a:srgbClr val="002060"/>
              </a:solidFill>
            </a:endParaRPr>
          </a:p>
          <a:p>
            <a:r>
              <a:rPr lang="ru-RU" sz="1600" u="sng" dirty="0">
                <a:solidFill>
                  <a:srgbClr val="002060"/>
                </a:solidFill>
                <a:hlinkClick r:id="rId12"/>
              </a:rPr>
              <a:t>http://detsad-kitty.ru/shablon/klipart/print:page,1,17726-deti-bannyx-chast-3.html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  <a:hlinkClick r:id="rId13"/>
              </a:rPr>
              <a:t>https://</a:t>
            </a:r>
            <a:r>
              <a:rPr lang="en-US" sz="1600" dirty="0" smtClean="0">
                <a:solidFill>
                  <a:srgbClr val="002060"/>
                </a:solidFill>
                <a:hlinkClick r:id="rId13"/>
              </a:rPr>
              <a:t>regnum.ru/pictures/2063472/1.html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endParaRPr lang="ru-RU" sz="1600" dirty="0"/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314880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08912" cy="936104"/>
          </a:xfrm>
        </p:spPr>
        <p:txBody>
          <a:bodyPr/>
          <a:lstStyle/>
          <a:p>
            <a:r>
              <a:rPr lang="ru-RU" sz="2000" b="1" dirty="0"/>
              <a:t>Зима – прекрасное время года, которое любят и дети, и взрослые. Катание на санках, коньках, лыжах, игры со снегом – это увлекательно, весело и полезно. 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1026" name="Picture 2" descr="http://img1.liveinternet.ru/images/attach/c/11/128/446/128446363_5111852_4de8a40dcc371a31a2d506880f7d21fe54fbf2f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37" y="1566858"/>
            <a:ext cx="7076182" cy="49300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2804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0" y="1124744"/>
            <a:ext cx="4104456" cy="2448272"/>
          </a:xfrm>
        </p:spPr>
        <p:txBody>
          <a:bodyPr/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Одежда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зимней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прогулки</a:t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dirty="0"/>
              <a:t>не должна сковывать движения, </a:t>
            </a:r>
            <a:r>
              <a:rPr lang="ru-RU" sz="2400" b="1" dirty="0" smtClean="0"/>
              <a:t> </a:t>
            </a:r>
            <a:r>
              <a:rPr lang="ru-RU" sz="2400" b="1" dirty="0"/>
              <a:t>должна быть удобной, легкой и теплой одновременно. </a:t>
            </a:r>
          </a:p>
        </p:txBody>
      </p:sp>
      <p:pic>
        <p:nvPicPr>
          <p:cNvPr id="2050" name="Picture 2" descr="http://detskieradosti.ru/_ld/377/7991585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2" t="27659" r="23364" b="17282"/>
          <a:stretch/>
        </p:blipFill>
        <p:spPr bwMode="auto">
          <a:xfrm>
            <a:off x="755576" y="1124744"/>
            <a:ext cx="3684896" cy="51318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5103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4048" y="980728"/>
            <a:ext cx="3600400" cy="2880320"/>
          </a:xfrm>
        </p:spPr>
        <p:txBody>
          <a:bodyPr/>
          <a:lstStyle/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Кататься на лыжах следует </a:t>
            </a:r>
            <a:r>
              <a:rPr lang="ru-RU" sz="2400" b="1" dirty="0">
                <a:solidFill>
                  <a:srgbClr val="002060"/>
                </a:solidFill>
              </a:rPr>
              <a:t>в парковой зоне, либо за городом, либо в том районе города, где движение автотранспорта отсутствует.</a:t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1266" name="Picture 2" descr="http://images.clipartpanda.com/sad-little-girl-clipart-child-skiing-little-boy-girl-walking-skis-3588624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4690" y="620688"/>
            <a:ext cx="4464496" cy="56242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702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764704"/>
            <a:ext cx="7772400" cy="1080120"/>
          </a:xfrm>
        </p:spPr>
        <p:txBody>
          <a:bodyPr/>
          <a:lstStyle/>
          <a:p>
            <a:pPr lvl="0"/>
            <a:endParaRPr lang="ru-RU" b="1" dirty="0" smtClean="0">
              <a:solidFill>
                <a:schemeClr val="tx1"/>
              </a:solidFill>
            </a:endParaRPr>
          </a:p>
          <a:p>
            <a:pPr lvl="0"/>
            <a:endParaRPr lang="ru-RU" b="1" dirty="0">
              <a:solidFill>
                <a:schemeClr val="tx1"/>
              </a:solidFill>
            </a:endParaRPr>
          </a:p>
          <a:p>
            <a:pPr lvl="0"/>
            <a:endParaRPr lang="ru-RU" b="1" dirty="0" smtClean="0">
              <a:solidFill>
                <a:schemeClr val="tx1"/>
              </a:solidFill>
            </a:endParaRPr>
          </a:p>
          <a:p>
            <a:pPr lvl="0"/>
            <a:endParaRPr lang="ru-RU" b="1" dirty="0">
              <a:solidFill>
                <a:schemeClr val="tx1"/>
              </a:solidFill>
            </a:endParaRPr>
          </a:p>
          <a:p>
            <a:pPr lvl="0"/>
            <a:endParaRPr lang="ru-RU" b="1" dirty="0" smtClean="0">
              <a:solidFill>
                <a:schemeClr val="tx1"/>
              </a:solidFill>
            </a:endParaRPr>
          </a:p>
          <a:p>
            <a:pPr lvl="0"/>
            <a:endParaRPr lang="ru-RU" b="1" dirty="0">
              <a:solidFill>
                <a:schemeClr val="tx1"/>
              </a:solidFill>
            </a:endParaRPr>
          </a:p>
          <a:p>
            <a:pPr lvl="0"/>
            <a:endParaRPr lang="ru-RU" b="1" dirty="0" smtClean="0">
              <a:solidFill>
                <a:schemeClr val="tx1"/>
              </a:solidFill>
            </a:endParaRPr>
          </a:p>
          <a:p>
            <a:pPr lvl="0"/>
            <a:endParaRPr lang="ru-RU" b="1" dirty="0">
              <a:solidFill>
                <a:schemeClr val="tx1"/>
              </a:solidFill>
            </a:endParaRPr>
          </a:p>
          <a:p>
            <a:pPr lvl="0"/>
            <a:endParaRPr lang="ru-RU" b="1" dirty="0" smtClean="0">
              <a:solidFill>
                <a:schemeClr val="tx1"/>
              </a:solidFill>
            </a:endParaRPr>
          </a:p>
          <a:p>
            <a:pPr lvl="0"/>
            <a:endParaRPr lang="ru-RU" b="1" dirty="0" smtClean="0">
              <a:solidFill>
                <a:schemeClr val="tx1"/>
              </a:solidFill>
            </a:endParaRPr>
          </a:p>
          <a:p>
            <a:pPr lvl="0"/>
            <a:endParaRPr lang="ru-RU" b="1" dirty="0">
              <a:solidFill>
                <a:schemeClr val="tx1"/>
              </a:solidFill>
            </a:endParaRPr>
          </a:p>
          <a:p>
            <a:pPr lvl="0"/>
            <a:endParaRPr lang="ru-RU" b="1" dirty="0" smtClean="0">
              <a:solidFill>
                <a:schemeClr val="tx1"/>
              </a:solidFill>
            </a:endParaRPr>
          </a:p>
          <a:p>
            <a:pPr lvl="0"/>
            <a:endParaRPr lang="ru-RU" b="1" dirty="0">
              <a:solidFill>
                <a:schemeClr val="tx1"/>
              </a:solidFill>
            </a:endParaRPr>
          </a:p>
          <a:p>
            <a:pPr lvl="0"/>
            <a:endParaRPr lang="ru-RU" b="1" dirty="0" smtClean="0">
              <a:solidFill>
                <a:schemeClr val="tx1"/>
              </a:solidFill>
            </a:endParaRPr>
          </a:p>
          <a:p>
            <a:pPr lvl="0"/>
            <a:endParaRPr lang="ru-RU" b="1" dirty="0">
              <a:solidFill>
                <a:schemeClr val="tx1"/>
              </a:solidFill>
            </a:endParaRPr>
          </a:p>
          <a:p>
            <a:pPr lvl="0"/>
            <a:endParaRPr lang="ru-RU" b="1" dirty="0" smtClean="0">
              <a:solidFill>
                <a:schemeClr val="tx1"/>
              </a:solidFill>
            </a:endParaRPr>
          </a:p>
          <a:p>
            <a:pPr lvl="0"/>
            <a:endParaRPr lang="ru-RU" b="1" dirty="0">
              <a:solidFill>
                <a:schemeClr val="tx1"/>
              </a:solidFill>
            </a:endParaRPr>
          </a:p>
          <a:p>
            <a:pPr lvl="0"/>
            <a:endParaRPr lang="ru-RU" b="1" dirty="0" smtClean="0">
              <a:solidFill>
                <a:schemeClr val="tx1"/>
              </a:solidFill>
            </a:endParaRPr>
          </a:p>
          <a:p>
            <a:pPr lvl="0"/>
            <a:endParaRPr lang="ru-RU" b="1" dirty="0" smtClean="0">
              <a:solidFill>
                <a:schemeClr val="tx1"/>
              </a:solidFill>
            </a:endParaRPr>
          </a:p>
          <a:p>
            <a:pPr lvl="0"/>
            <a:endParaRPr lang="ru-RU" b="1" dirty="0">
              <a:solidFill>
                <a:schemeClr val="tx1"/>
              </a:solidFill>
            </a:endParaRPr>
          </a:p>
          <a:p>
            <a:pPr lvl="0"/>
            <a:endParaRPr lang="ru-RU" b="1" dirty="0" smtClean="0">
              <a:solidFill>
                <a:schemeClr val="tx1"/>
              </a:solidFill>
            </a:endParaRPr>
          </a:p>
          <a:p>
            <a:pPr lvl="0"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Катание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коньках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</a:rPr>
              <a:t>Кататься </a:t>
            </a:r>
            <a:r>
              <a:rPr lang="ru-RU" b="1" dirty="0">
                <a:solidFill>
                  <a:srgbClr val="002060"/>
                </a:solidFill>
              </a:rPr>
              <a:t>на коньках следует на специально оборудованных катках, опасно кататься на открытых водоемах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://iovesosh.ucoz.ru/sait1/led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2032736"/>
            <a:ext cx="4806752" cy="4229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7596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620688"/>
            <a:ext cx="3322712" cy="3384376"/>
          </a:xfrm>
        </p:spPr>
        <p:txBody>
          <a:bodyPr/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Катание на санках, ледянках</a:t>
            </a:r>
            <a:b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000" b="1" dirty="0">
                <a:solidFill>
                  <a:srgbClr val="002060"/>
                </a:solidFill>
              </a:rPr>
              <a:t>Взрослым необходимо самим убедиться в безопасности </a:t>
            </a:r>
            <a:r>
              <a:rPr lang="ru-RU" sz="2000" b="1" dirty="0" smtClean="0">
                <a:solidFill>
                  <a:srgbClr val="002060"/>
                </a:solidFill>
              </a:rPr>
              <a:t>горки. </a:t>
            </a:r>
            <a:r>
              <a:rPr lang="ru-RU" sz="2000" b="1" dirty="0">
                <a:solidFill>
                  <a:srgbClr val="002060"/>
                </a:solidFill>
              </a:rPr>
              <a:t>Спуск не должен выходить на проезжую часть, а малышей лучше катать с маленьких пологих снежных горок. </a:t>
            </a:r>
            <a:br>
              <a:rPr lang="ru-RU" sz="2000" b="1" dirty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active-mama.com/wp-content/uploads/2013/07/pdd-dlya-detej-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699282"/>
            <a:ext cx="4752528" cy="55380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209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Игры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около дома</a:t>
            </a:r>
            <a:b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000" b="1" dirty="0">
                <a:solidFill>
                  <a:srgbClr val="002060"/>
                </a:solidFill>
              </a:rPr>
              <a:t>Нельзя играть у дороги и выбегать на проезжую часть.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Нельзя валяться и играть в сугробах,  прыгать в сугроб с высоты. 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Под </a:t>
            </a:r>
            <a:r>
              <a:rPr lang="ru-RU" sz="2000" b="1" dirty="0">
                <a:solidFill>
                  <a:srgbClr val="002060"/>
                </a:solidFill>
              </a:rPr>
              <a:t>свежевыпавшим снегом может быть все что угодно</a:t>
            </a:r>
            <a:r>
              <a:rPr lang="ru-RU" sz="2000" b="1" dirty="0" smtClean="0">
                <a:solidFill>
                  <a:srgbClr val="002060"/>
                </a:solidFill>
              </a:rPr>
              <a:t>: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разбитые </a:t>
            </a:r>
            <a:r>
              <a:rPr lang="ru-RU" sz="2000" b="1" dirty="0">
                <a:solidFill>
                  <a:srgbClr val="002060"/>
                </a:solidFill>
              </a:rPr>
              <a:t>бутылки, камни. </a:t>
            </a:r>
            <a:br>
              <a:rPr lang="ru-RU" sz="2000" b="1" dirty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://cpmpkmurmansk.ucoz.ru/Article/Yashenko/Yashenko_01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58" y="2276872"/>
            <a:ext cx="6984776" cy="4128082"/>
          </a:xfrm>
          <a:prstGeom prst="round2Diag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7614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92888" cy="1152128"/>
          </a:xfrm>
        </p:spPr>
        <p:txBody>
          <a:bodyPr/>
          <a:lstStyle/>
          <a:p>
            <a:pPr lvl="0"/>
            <a:r>
              <a:rPr lang="ru-RU" sz="2000" b="1" dirty="0" smtClean="0">
                <a:solidFill>
                  <a:srgbClr val="002060"/>
                </a:solidFill>
              </a:rPr>
              <a:t>Обратите </a:t>
            </a:r>
            <a:r>
              <a:rPr lang="ru-RU" sz="2000" b="1" dirty="0">
                <a:solidFill>
                  <a:srgbClr val="002060"/>
                </a:solidFill>
              </a:rPr>
              <a:t>внимание ребёнка на сосульки и горы снега, свешивающиеся с крыш </a:t>
            </a:r>
            <a:r>
              <a:rPr lang="ru-RU" sz="2000" b="1" dirty="0" smtClean="0">
                <a:solidFill>
                  <a:srgbClr val="002060"/>
                </a:solidFill>
              </a:rPr>
              <a:t>домов. </a:t>
            </a:r>
            <a:r>
              <a:rPr lang="ru-RU" sz="2000" b="1" dirty="0">
                <a:solidFill>
                  <a:srgbClr val="002060"/>
                </a:solidFill>
              </a:rPr>
              <a:t>Объясните ребенку, что ни в коем случае нельзя заходить </a:t>
            </a:r>
            <a:r>
              <a:rPr lang="ru-RU" sz="2000" b="1" dirty="0" smtClean="0">
                <a:solidFill>
                  <a:srgbClr val="002060"/>
                </a:solidFill>
              </a:rPr>
              <a:t>в </a:t>
            </a:r>
            <a:r>
              <a:rPr lang="ru-RU" sz="2000" b="1" dirty="0">
                <a:solidFill>
                  <a:srgbClr val="002060"/>
                </a:solidFill>
              </a:rPr>
              <a:t>огражденные зоны.</a:t>
            </a:r>
          </a:p>
        </p:txBody>
      </p:sp>
      <p:pic>
        <p:nvPicPr>
          <p:cNvPr id="6150" name="Picture 6" descr="http://900igr.net/datai/obg/Bezopasnost-na-zimnikh-kanikulakh/0007-016-Sneg-i-lj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114" y="1772816"/>
            <a:ext cx="7127480" cy="47806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9719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908720"/>
            <a:ext cx="4186808" cy="2483976"/>
          </a:xfrm>
        </p:spPr>
        <p:txBody>
          <a:bodyPr/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Зимой на водоеме</a:t>
            </a:r>
            <a:b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Около </a:t>
            </a:r>
            <a:r>
              <a:rPr lang="ru-RU" sz="2400" dirty="0">
                <a:solidFill>
                  <a:srgbClr val="002060"/>
                </a:solidFill>
              </a:rPr>
              <a:t>водоемов  гулять можно только со  взрослыми. Нельзя выходить на заледеневшие водоемы! </a:t>
            </a:r>
          </a:p>
        </p:txBody>
      </p:sp>
      <p:pic>
        <p:nvPicPr>
          <p:cNvPr id="7170" name="Picture 2" descr="http://900igr.net/datas/obg/Pravila-povedenija-detej-na-vode/0010-010-Led-byvaet-neprochen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8250" y="692696"/>
            <a:ext cx="3751742" cy="5793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195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227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Правила  безопасного поведения детей дошкольного возраста  в зимний период</vt:lpstr>
      <vt:lpstr>Зима – прекрасное время года, которое любят и дети, и взрослые. Катание на санках, коньках, лыжах, игры со снегом – это увлекательно, весело и полезно.  </vt:lpstr>
      <vt:lpstr>Одежда  для зимней прогулки не должна сковывать движения,  должна быть удобной, легкой и теплой одновременно. </vt:lpstr>
      <vt:lpstr>Кататься на лыжах следует в парковой зоне, либо за городом, либо в том районе города, где движение автотранспорта отсутствует. </vt:lpstr>
      <vt:lpstr>Презентация PowerPoint</vt:lpstr>
      <vt:lpstr>Катание на санках, ледянках Взрослым необходимо самим убедиться в безопасности горки. Спуск не должен выходить на проезжую часть, а малышей лучше катать с маленьких пологих снежных горок.  </vt:lpstr>
      <vt:lpstr> Игры около дома Нельзя играть у дороги и выбегать на проезжую часть. Нельзя валяться и играть в сугробах,  прыгать в сугроб с высоты.  Под свежевыпавшим снегом может быть все что угодно: разбитые бутылки, камни.  </vt:lpstr>
      <vt:lpstr>Обратите внимание ребёнка на сосульки и горы снега, свешивающиеся с крыш домов. Объясните ребенку, что ни в коем случае нельзя заходить в огражденные зоны.</vt:lpstr>
      <vt:lpstr>Зимой на водоеме  Около водоемов  гулять можно только со  взрослыми. Нельзя выходить на заледеневшие водоемы! </vt:lpstr>
      <vt:lpstr>Безопасность на дороге Дети дошкольного возраста не обладают необходимыми навыками для того, чтобы быть самостоятельными участниками дорожного движения. Необходимо стараться не оставлять маленьких детей  без присмотра.</vt:lpstr>
      <vt:lpstr>Обморожение   </vt:lpstr>
      <vt:lpstr> «Курс безопасности» для ребёнка лучше начинать как можно раньше: всё, что мы познаём в раннем детстве, остаётся в нашей памяти на всю жизнь. </vt:lpstr>
      <vt:lpstr>Благодарю  за внимание!</vt:lpstr>
      <vt:lpstr>Использованные материалы: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Будина Елена</dc:creator>
  <cp:lastModifiedBy>Елена Николаевна</cp:lastModifiedBy>
  <cp:revision>49</cp:revision>
  <dcterms:created xsi:type="dcterms:W3CDTF">2014-07-06T18:18:01Z</dcterms:created>
  <dcterms:modified xsi:type="dcterms:W3CDTF">2017-09-24T04:02:28Z</dcterms:modified>
</cp:coreProperties>
</file>