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13"/>
  </p:notesMasterIdLst>
  <p:sldIdLst>
    <p:sldId id="256" r:id="rId2"/>
    <p:sldId id="257" r:id="rId3"/>
    <p:sldId id="258" r:id="rId4"/>
    <p:sldId id="268" r:id="rId5"/>
    <p:sldId id="270" r:id="rId6"/>
    <p:sldId id="271" r:id="rId7"/>
    <p:sldId id="273" r:id="rId8"/>
    <p:sldId id="259" r:id="rId9"/>
    <p:sldId id="272" r:id="rId10"/>
    <p:sldId id="262" r:id="rId11"/>
    <p:sldId id="264"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55" d="100"/>
          <a:sy n="55" d="100"/>
        </p:scale>
        <p:origin x="-900"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A5767A-DC7E-497E-A25A-A88648453560}" type="datetimeFigureOut">
              <a:rPr lang="ru-RU" smtClean="0"/>
              <a:pPr/>
              <a:t>17.03.2016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ADFB5F-6F02-4DCD-9770-866FE190C184}"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7ADFB5F-6F02-4DCD-9770-866FE190C184}"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D94D4602-DB4F-4994-AE6B-0ADC14B7417E}" type="datetimeFigureOut">
              <a:rPr lang="ru-RU" smtClean="0"/>
              <a:pPr/>
              <a:t>17.03.2016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84AE6389-4738-4C24-83A4-BEA3C6722EB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94D4602-DB4F-4994-AE6B-0ADC14B7417E}" type="datetimeFigureOut">
              <a:rPr lang="ru-RU" smtClean="0"/>
              <a:pPr/>
              <a:t>17.03.2016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E6389-4738-4C24-83A4-BEA3C6722EB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94D4602-DB4F-4994-AE6B-0ADC14B7417E}" type="datetimeFigureOut">
              <a:rPr lang="ru-RU" smtClean="0"/>
              <a:pPr/>
              <a:t>17.03.2016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E6389-4738-4C24-83A4-BEA3C6722EB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94D4602-DB4F-4994-AE6B-0ADC14B7417E}" type="datetimeFigureOut">
              <a:rPr lang="ru-RU" smtClean="0"/>
              <a:pPr/>
              <a:t>17.03.2016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E6389-4738-4C24-83A4-BEA3C6722EB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94D4602-DB4F-4994-AE6B-0ADC14B7417E}" type="datetimeFigureOut">
              <a:rPr lang="ru-RU" smtClean="0"/>
              <a:pPr/>
              <a:t>17.03.2016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AE6389-4738-4C24-83A4-BEA3C6722EB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94D4602-DB4F-4994-AE6B-0ADC14B7417E}" type="datetimeFigureOut">
              <a:rPr lang="ru-RU" smtClean="0"/>
              <a:pPr/>
              <a:t>17.03.2016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AE6389-4738-4C24-83A4-BEA3C6722EB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94D4602-DB4F-4994-AE6B-0ADC14B7417E}" type="datetimeFigureOut">
              <a:rPr lang="ru-RU" smtClean="0"/>
              <a:pPr/>
              <a:t>17.03.2016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4AE6389-4738-4C24-83A4-BEA3C6722EB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94D4602-DB4F-4994-AE6B-0ADC14B7417E}" type="datetimeFigureOut">
              <a:rPr lang="ru-RU" smtClean="0"/>
              <a:pPr/>
              <a:t>17.03.2016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4AE6389-4738-4C24-83A4-BEA3C6722EB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94D4602-DB4F-4994-AE6B-0ADC14B7417E}" type="datetimeFigureOut">
              <a:rPr lang="ru-RU" smtClean="0"/>
              <a:pPr/>
              <a:t>17.03.2016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4AE6389-4738-4C24-83A4-BEA3C6722EB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94D4602-DB4F-4994-AE6B-0ADC14B7417E}" type="datetimeFigureOut">
              <a:rPr lang="ru-RU" smtClean="0"/>
              <a:pPr/>
              <a:t>17.03.2016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AE6389-4738-4C24-83A4-BEA3C6722EB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94D4602-DB4F-4994-AE6B-0ADC14B7417E}" type="datetimeFigureOut">
              <a:rPr lang="ru-RU" smtClean="0"/>
              <a:pPr/>
              <a:t>17.03.2016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84AE6389-4738-4C24-83A4-BEA3C6722EBF}"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94D4602-DB4F-4994-AE6B-0ADC14B7417E}" type="datetimeFigureOut">
              <a:rPr lang="ru-RU" smtClean="0"/>
              <a:pPr/>
              <a:t>17.03.2016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4AE6389-4738-4C24-83A4-BEA3C6722EBF}"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285728"/>
            <a:ext cx="8170766" cy="1785950"/>
          </a:xfrm>
        </p:spPr>
        <p:txBody>
          <a:bodyPr>
            <a:normAutofit/>
          </a:bodyPr>
          <a:lstStyle/>
          <a:p>
            <a:r>
              <a:rPr lang="ru-RU" sz="9600" dirty="0" err="1" smtClean="0">
                <a:solidFill>
                  <a:srgbClr val="FF0000"/>
                </a:solidFill>
                <a:latin typeface="Times New Roman" pitchFamily="18" charset="0"/>
                <a:cs typeface="Times New Roman" pitchFamily="18" charset="0"/>
              </a:rPr>
              <a:t>Исәнмесез!</a:t>
            </a:r>
            <a:endParaRPr lang="ru-RU" sz="9600" dirty="0"/>
          </a:p>
        </p:txBody>
      </p:sp>
      <p:sp>
        <p:nvSpPr>
          <p:cNvPr id="3" name="Подзаголовок 2"/>
          <p:cNvSpPr>
            <a:spLocks noGrp="1"/>
          </p:cNvSpPr>
          <p:nvPr>
            <p:ph type="subTitle" idx="1"/>
          </p:nvPr>
        </p:nvSpPr>
        <p:spPr/>
        <p:txBody>
          <a:bodyPr/>
          <a:lstStyle/>
          <a:p>
            <a:endParaRPr lang="ru-RU" dirty="0"/>
          </a:p>
        </p:txBody>
      </p:sp>
      <p:pic>
        <p:nvPicPr>
          <p:cNvPr id="4" name="Picture 2" descr="D:\МОИ УРОКИ ПО СИНГАПУРУ\4 КЛАСС СИНГАПУР 4.03.2014\смайл.jpg"/>
          <p:cNvPicPr>
            <a:picLocks noChangeAspect="1" noChangeArrowheads="1"/>
          </p:cNvPicPr>
          <p:nvPr/>
        </p:nvPicPr>
        <p:blipFill>
          <a:blip r:embed="rId2"/>
          <a:srcRect/>
          <a:stretch>
            <a:fillRect/>
          </a:stretch>
        </p:blipFill>
        <p:spPr bwMode="auto">
          <a:xfrm>
            <a:off x="2500298" y="2357430"/>
            <a:ext cx="4321175" cy="35290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14290"/>
            <a:ext cx="8534400" cy="1714512"/>
          </a:xfrm>
        </p:spPr>
        <p:txBody>
          <a:bodyPr>
            <a:normAutofit/>
          </a:bodyPr>
          <a:lstStyle/>
          <a:p>
            <a:r>
              <a:rPr lang="tt-RU" sz="2000" dirty="0" smtClean="0">
                <a:solidFill>
                  <a:schemeClr val="tx1"/>
                </a:solidFill>
              </a:rPr>
              <a:t> </a:t>
            </a:r>
            <a:r>
              <a:rPr lang="tt-RU" sz="2000" b="1" dirty="0" smtClean="0">
                <a:solidFill>
                  <a:schemeClr val="tx1"/>
                </a:solidFill>
              </a:rPr>
              <a:t>Сез татар дустыгыздан хат алдыгыз. Шушы сорауларга җавап биреп,аңа хат языгыз.</a:t>
            </a:r>
            <a:r>
              <a:rPr lang="ru-RU" sz="2000" b="1" dirty="0" smtClean="0">
                <a:solidFill>
                  <a:schemeClr val="tx1"/>
                </a:solidFill>
              </a:rPr>
              <a:t/>
            </a:r>
            <a:br>
              <a:rPr lang="ru-RU" sz="2000" b="1" dirty="0" smtClean="0">
                <a:solidFill>
                  <a:schemeClr val="tx1"/>
                </a:solidFill>
              </a:rPr>
            </a:br>
            <a:r>
              <a:rPr lang="tt-RU" sz="2000" b="1" dirty="0" smtClean="0">
                <a:solidFill>
                  <a:schemeClr val="tx1"/>
                </a:solidFill>
              </a:rPr>
              <a:t>     Хат  70-80 сүздән торырга тиеш.</a:t>
            </a:r>
            <a:endParaRPr lang="ru-RU" sz="2000" b="1" dirty="0">
              <a:solidFill>
                <a:schemeClr val="tx1"/>
              </a:solidFill>
            </a:endParaRPr>
          </a:p>
        </p:txBody>
      </p:sp>
      <p:sp>
        <p:nvSpPr>
          <p:cNvPr id="3" name="Содержимое 2"/>
          <p:cNvSpPr>
            <a:spLocks noGrp="1"/>
          </p:cNvSpPr>
          <p:nvPr>
            <p:ph idx="1"/>
          </p:nvPr>
        </p:nvSpPr>
        <p:spPr>
          <a:xfrm>
            <a:off x="301752" y="1785926"/>
            <a:ext cx="8503920" cy="4714908"/>
          </a:xfrm>
        </p:spPr>
        <p:txBody>
          <a:bodyPr>
            <a:normAutofit/>
          </a:bodyPr>
          <a:lstStyle/>
          <a:p>
            <a:endParaRPr lang="tt-RU" i="1" dirty="0" smtClean="0"/>
          </a:p>
          <a:p>
            <a:pPr>
              <a:buNone/>
            </a:pPr>
            <a:r>
              <a:rPr lang="tt-RU" b="1" i="1" dirty="0" smtClean="0"/>
              <a:t>        Дәү әниемнең исеме − Әминә. Ул авылда яши. Әминә әбием күп еллар мәктәптә укытучы булып эшләгән. Бик күп балаларга белем биргән, тормышта яхшы кешеләр булырга өйрәткән. Дәү әнием бик акыллы һәм зирәк, шуның өчен аны бөтен кеше хөрмәт итә.</a:t>
            </a:r>
            <a:endParaRPr lang="ru-RU" b="1" dirty="0" smtClean="0"/>
          </a:p>
          <a:p>
            <a:pPr>
              <a:buNone/>
            </a:pPr>
            <a:r>
              <a:rPr lang="tt-RU" b="1" i="1" dirty="0" smtClean="0"/>
              <a:t>...Синең   дәү әниең бармы? Аңа ничә яш</a:t>
            </a:r>
            <a:r>
              <a:rPr lang="ru-RU" b="1" i="1" dirty="0" err="1" smtClean="0"/>
              <a:t>ь</a:t>
            </a:r>
            <a:r>
              <a:rPr lang="ru-RU" b="1" i="1" dirty="0" smtClean="0"/>
              <a:t>? </a:t>
            </a:r>
            <a:r>
              <a:rPr lang="tt-RU" b="1" i="1" dirty="0" smtClean="0"/>
              <a:t>Ул кем булып эшләгән? Дәү әниең  белән бергәләп нәрсәләр эшлисез? </a:t>
            </a:r>
            <a:endParaRPr lang="ru-RU"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tt-RU" dirty="0" smtClean="0">
                <a:solidFill>
                  <a:schemeClr val="tx1"/>
                </a:solidFill>
              </a:rPr>
              <a:t>Өй эше.</a:t>
            </a:r>
            <a:endParaRPr lang="ru-RU" dirty="0">
              <a:solidFill>
                <a:schemeClr val="tx1"/>
              </a:solidFill>
            </a:endParaRPr>
          </a:p>
        </p:txBody>
      </p:sp>
      <p:sp>
        <p:nvSpPr>
          <p:cNvPr id="3" name="Содержимое 2"/>
          <p:cNvSpPr>
            <a:spLocks noGrp="1"/>
          </p:cNvSpPr>
          <p:nvPr>
            <p:ph idx="1"/>
          </p:nvPr>
        </p:nvSpPr>
        <p:spPr/>
        <p:txBody>
          <a:bodyPr/>
          <a:lstStyle/>
          <a:p>
            <a:pPr>
              <a:buNone/>
            </a:pPr>
            <a:r>
              <a:rPr lang="tt-RU" sz="3600" b="1" dirty="0" smtClean="0"/>
              <a:t>1 вариант. </a:t>
            </a:r>
          </a:p>
          <a:p>
            <a:pPr>
              <a:buNone/>
            </a:pPr>
            <a:r>
              <a:rPr lang="tt-RU" sz="3600" b="1" dirty="0" smtClean="0"/>
              <a:t> Дәү әниең турында хат язарга.</a:t>
            </a:r>
          </a:p>
          <a:p>
            <a:pPr>
              <a:buNone/>
            </a:pPr>
            <a:r>
              <a:rPr lang="tt-RU" sz="3600" b="1" dirty="0" smtClean="0"/>
              <a:t>2 вариант.</a:t>
            </a:r>
          </a:p>
          <a:p>
            <a:pPr>
              <a:buNone/>
            </a:pPr>
            <a:r>
              <a:rPr lang="tt-RU" sz="3600" b="1" dirty="0" smtClean="0"/>
              <a:t>Дәү әтиең турында хат язарга</a:t>
            </a:r>
            <a:r>
              <a:rPr lang="tt-RU" dirty="0" smtClean="0"/>
              <a:t>.</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928670"/>
            <a:ext cx="8229600" cy="1225536"/>
          </a:xfrm>
        </p:spPr>
        <p:txBody>
          <a:bodyPr>
            <a:normAutofit fontScale="90000"/>
          </a:bodyPr>
          <a:lstStyle/>
          <a:p>
            <a:r>
              <a:rPr lang="ru-RU" sz="1800" b="1" i="1" dirty="0">
                <a:solidFill>
                  <a:schemeClr val="tx1"/>
                </a:solidFill>
              </a:rPr>
              <a:t>Прочитайте текст. Определите, какие из приведенных утверждений </a:t>
            </a:r>
            <a:r>
              <a:rPr lang="ru-RU" sz="1800" b="1" i="1" dirty="0" smtClean="0">
                <a:solidFill>
                  <a:schemeClr val="tx1"/>
                </a:solidFill>
              </a:rPr>
              <a:t>А1-А 8 </a:t>
            </a:r>
            <a:r>
              <a:rPr lang="ru-RU" sz="1800" b="1" i="1" dirty="0">
                <a:solidFill>
                  <a:schemeClr val="tx1"/>
                </a:solidFill>
              </a:rPr>
              <a:t>соответствуют содержанию </a:t>
            </a:r>
            <a:r>
              <a:rPr lang="ru-RU" sz="1800" b="1" i="1" dirty="0" smtClean="0">
                <a:solidFill>
                  <a:schemeClr val="tx1"/>
                </a:solidFill>
              </a:rPr>
              <a:t>текста (</a:t>
            </a:r>
            <a:r>
              <a:rPr lang="ru-RU" sz="1800" b="1" i="1" dirty="0">
                <a:solidFill>
                  <a:schemeClr val="tx1"/>
                </a:solidFill>
              </a:rPr>
              <a:t>1-</a:t>
            </a:r>
            <a:r>
              <a:rPr lang="tt-RU" sz="1800" b="1" i="1" dirty="0">
                <a:solidFill>
                  <a:schemeClr val="tx1"/>
                </a:solidFill>
              </a:rPr>
              <a:t>текстка туры килә), какие  не </a:t>
            </a:r>
            <a:r>
              <a:rPr lang="tt-RU" sz="1800" b="1" i="1" dirty="0" smtClean="0">
                <a:solidFill>
                  <a:schemeClr val="tx1"/>
                </a:solidFill>
              </a:rPr>
              <a:t>соответствуют (</a:t>
            </a:r>
            <a:r>
              <a:rPr lang="tt-RU" sz="1800" b="1" i="1" dirty="0">
                <a:solidFill>
                  <a:schemeClr val="tx1"/>
                </a:solidFill>
              </a:rPr>
              <a:t>2-текстка туры килми</a:t>
            </a:r>
            <a:r>
              <a:rPr lang="tt-RU" sz="1800" b="1" i="1" dirty="0" smtClean="0">
                <a:solidFill>
                  <a:schemeClr val="tx1"/>
                </a:solidFill>
              </a:rPr>
              <a:t>)</a:t>
            </a:r>
            <a:r>
              <a:rPr lang="ru-RU" dirty="0">
                <a:solidFill>
                  <a:schemeClr val="tx1"/>
                </a:solidFill>
              </a:rPr>
              <a:t/>
            </a:r>
            <a:br>
              <a:rPr lang="ru-RU" dirty="0">
                <a:solidFill>
                  <a:schemeClr val="tx1"/>
                </a:solidFill>
              </a:rPr>
            </a:br>
            <a:r>
              <a:rPr lang="ru-RU" i="1" dirty="0">
                <a:solidFill>
                  <a:schemeClr val="tx1"/>
                </a:solidFill>
              </a:rPr>
              <a:t> </a:t>
            </a:r>
            <a:r>
              <a:rPr lang="ru-RU" dirty="0"/>
              <a:t/>
            </a:r>
            <a:br>
              <a:rPr lang="ru-RU" dirty="0"/>
            </a:br>
            <a:endParaRPr lang="ru-RU" dirty="0"/>
          </a:p>
        </p:txBody>
      </p:sp>
      <p:sp>
        <p:nvSpPr>
          <p:cNvPr id="3" name="Содержимое 2"/>
          <p:cNvSpPr>
            <a:spLocks noGrp="1"/>
          </p:cNvSpPr>
          <p:nvPr>
            <p:ph idx="1"/>
          </p:nvPr>
        </p:nvSpPr>
        <p:spPr>
          <a:xfrm>
            <a:off x="214282" y="1285860"/>
            <a:ext cx="8229600" cy="5072098"/>
          </a:xfrm>
        </p:spPr>
        <p:txBody>
          <a:bodyPr>
            <a:normAutofit fontScale="25000" lnSpcReduction="20000"/>
          </a:bodyPr>
          <a:lstStyle/>
          <a:p>
            <a:pPr lvl="0">
              <a:buNone/>
            </a:pPr>
            <a:r>
              <a:rPr lang="ru-RU" sz="7200" b="1" dirty="0" smtClean="0"/>
              <a:t>А 1.  К</a:t>
            </a:r>
            <a:r>
              <a:rPr lang="tt-RU" sz="7200" b="1" dirty="0"/>
              <a:t>үрше карчык Фәсәхәт әби  белән таныштырып үтте.</a:t>
            </a:r>
            <a:endParaRPr lang="ru-RU" sz="7200" b="1" dirty="0"/>
          </a:p>
          <a:p>
            <a:pPr>
              <a:buNone/>
            </a:pPr>
            <a:r>
              <a:rPr lang="tt-RU" sz="7200" b="1" dirty="0" smtClean="0"/>
              <a:t>      1) Туры </a:t>
            </a:r>
            <a:r>
              <a:rPr lang="tt-RU" sz="7200" b="1" dirty="0"/>
              <a:t>килә.        </a:t>
            </a:r>
            <a:r>
              <a:rPr lang="tt-RU" sz="7200" b="1" dirty="0" smtClean="0"/>
              <a:t>2)  </a:t>
            </a:r>
            <a:r>
              <a:rPr lang="tt-RU" sz="7200" b="1" dirty="0"/>
              <a:t>Туры килми.</a:t>
            </a:r>
            <a:endParaRPr lang="ru-RU" sz="7200" b="1" dirty="0"/>
          </a:p>
          <a:p>
            <a:pPr>
              <a:buNone/>
            </a:pPr>
            <a:r>
              <a:rPr lang="tt-RU" sz="7200" b="1" dirty="0" smtClean="0"/>
              <a:t>А 2.   </a:t>
            </a:r>
            <a:r>
              <a:rPr lang="tt-RU" sz="7200" b="1" dirty="0"/>
              <a:t>Якындагы күршебез ул безнең.</a:t>
            </a:r>
            <a:endParaRPr lang="ru-RU" sz="7200" b="1" dirty="0"/>
          </a:p>
          <a:p>
            <a:pPr>
              <a:buNone/>
            </a:pPr>
            <a:r>
              <a:rPr lang="tt-RU" sz="7200" b="1" dirty="0" smtClean="0"/>
              <a:t>      1)Туры </a:t>
            </a:r>
            <a:r>
              <a:rPr lang="tt-RU" sz="7200" b="1" dirty="0"/>
              <a:t>килә.        </a:t>
            </a:r>
            <a:r>
              <a:rPr lang="tt-RU" sz="7200" b="1" dirty="0" smtClean="0"/>
              <a:t>2)  </a:t>
            </a:r>
            <a:r>
              <a:rPr lang="tt-RU" sz="7200" b="1" dirty="0"/>
              <a:t>Туры килми.</a:t>
            </a:r>
            <a:endParaRPr lang="ru-RU" sz="7200" b="1" dirty="0"/>
          </a:p>
          <a:p>
            <a:pPr>
              <a:buNone/>
            </a:pPr>
            <a:r>
              <a:rPr lang="tt-RU" sz="7200" b="1" dirty="0" smtClean="0"/>
              <a:t>А 3.  Яңа </a:t>
            </a:r>
            <a:r>
              <a:rPr lang="tt-RU" sz="7200" b="1" dirty="0"/>
              <a:t>йортка күчкәч, көрәк-тырма тотып, ишегалдына иң беренче ул чыкты.</a:t>
            </a:r>
            <a:endParaRPr lang="ru-RU" sz="7200" b="1" dirty="0"/>
          </a:p>
          <a:p>
            <a:pPr>
              <a:buNone/>
            </a:pPr>
            <a:r>
              <a:rPr lang="tt-RU" sz="7200" b="1" dirty="0" smtClean="0"/>
              <a:t>     1)  </a:t>
            </a:r>
            <a:r>
              <a:rPr lang="tt-RU" sz="7200" b="1" dirty="0"/>
              <a:t>Туры килә.        </a:t>
            </a:r>
            <a:r>
              <a:rPr lang="tt-RU" sz="7200" b="1" dirty="0" smtClean="0"/>
              <a:t>2)  </a:t>
            </a:r>
            <a:r>
              <a:rPr lang="tt-RU" sz="7200" b="1" dirty="0"/>
              <a:t>Туры килми</a:t>
            </a:r>
            <a:r>
              <a:rPr lang="tt-RU" sz="7200" b="1" dirty="0" smtClean="0"/>
              <a:t>.</a:t>
            </a:r>
            <a:endParaRPr lang="ru-RU" sz="7200" b="1" dirty="0" smtClean="0"/>
          </a:p>
          <a:p>
            <a:pPr>
              <a:buNone/>
            </a:pPr>
            <a:r>
              <a:rPr lang="ru-RU" sz="7200" b="1" dirty="0" smtClean="0"/>
              <a:t>А 4.</a:t>
            </a:r>
            <a:r>
              <a:rPr lang="tt-RU" sz="7200" b="1" dirty="0" smtClean="0"/>
              <a:t> </a:t>
            </a:r>
            <a:r>
              <a:rPr lang="tt-RU" sz="7200" b="1" dirty="0"/>
              <a:t>Матур булып үсте бакча.</a:t>
            </a:r>
            <a:endParaRPr lang="ru-RU" sz="7200" b="1" dirty="0"/>
          </a:p>
          <a:p>
            <a:pPr>
              <a:buNone/>
            </a:pPr>
            <a:r>
              <a:rPr lang="tt-RU" sz="7200" b="1" dirty="0" smtClean="0"/>
              <a:t>       1)  Туры килә.        2)  Туры килми.</a:t>
            </a:r>
            <a:endParaRPr lang="ru-RU" sz="7200" b="1" dirty="0" smtClean="0"/>
          </a:p>
          <a:p>
            <a:pPr>
              <a:buNone/>
            </a:pPr>
            <a:r>
              <a:rPr lang="ru-RU" sz="7200" b="1" dirty="0" smtClean="0"/>
              <a:t>А 5.</a:t>
            </a:r>
            <a:r>
              <a:rPr lang="tt-RU" sz="7200" b="1" dirty="0" smtClean="0"/>
              <a:t> Өч </a:t>
            </a:r>
            <a:r>
              <a:rPr lang="tt-RU" sz="7200" b="1" dirty="0"/>
              <a:t>көн  эшләгәннән  соң  бик ашыгыч хәл килеп чыкты.</a:t>
            </a:r>
            <a:endParaRPr lang="ru-RU" sz="7200" b="1" dirty="0"/>
          </a:p>
          <a:p>
            <a:pPr>
              <a:buNone/>
            </a:pPr>
            <a:r>
              <a:rPr lang="tt-RU" sz="7200" b="1" dirty="0" smtClean="0"/>
              <a:t>       1) </a:t>
            </a:r>
            <a:r>
              <a:rPr lang="tt-RU" sz="7200" b="1" dirty="0"/>
              <a:t>Туры килә.        </a:t>
            </a:r>
            <a:r>
              <a:rPr lang="tt-RU" sz="7200" b="1" dirty="0" smtClean="0"/>
              <a:t>2)  </a:t>
            </a:r>
            <a:r>
              <a:rPr lang="tt-RU" sz="7200" b="1" dirty="0"/>
              <a:t>Туры килми.</a:t>
            </a:r>
            <a:endParaRPr lang="ru-RU" sz="7200" b="1" dirty="0"/>
          </a:p>
          <a:p>
            <a:pPr>
              <a:buNone/>
            </a:pPr>
            <a:r>
              <a:rPr lang="ru-RU" sz="7200" b="1" dirty="0" smtClean="0"/>
              <a:t>А 6. </a:t>
            </a:r>
            <a:r>
              <a:rPr lang="tt-RU" sz="7200" b="1" dirty="0" smtClean="0"/>
              <a:t> </a:t>
            </a:r>
            <a:r>
              <a:rPr lang="tt-RU" sz="7200" b="1" dirty="0"/>
              <a:t>Дүрт квартира,өч бакча минем карамакта.</a:t>
            </a:r>
            <a:endParaRPr lang="ru-RU" sz="7200" b="1" dirty="0"/>
          </a:p>
          <a:p>
            <a:pPr>
              <a:buNone/>
            </a:pPr>
            <a:r>
              <a:rPr lang="tt-RU" sz="7200" b="1" dirty="0" smtClean="0"/>
              <a:t>      1) </a:t>
            </a:r>
            <a:r>
              <a:rPr lang="tt-RU" sz="7200" b="1" dirty="0"/>
              <a:t>Туры килә.        </a:t>
            </a:r>
            <a:r>
              <a:rPr lang="tt-RU" sz="7200" b="1" dirty="0" smtClean="0"/>
              <a:t>2)  </a:t>
            </a:r>
            <a:r>
              <a:rPr lang="tt-RU" sz="7200" b="1" dirty="0"/>
              <a:t>Туры килми.</a:t>
            </a:r>
            <a:endParaRPr lang="ru-RU" sz="7200" b="1" dirty="0"/>
          </a:p>
          <a:p>
            <a:pPr>
              <a:buNone/>
            </a:pPr>
            <a:r>
              <a:rPr lang="tt-RU" sz="7200" b="1" dirty="0" smtClean="0"/>
              <a:t>А 7.  Өендә </a:t>
            </a:r>
            <a:r>
              <a:rPr lang="tt-RU" sz="7200" b="1" dirty="0"/>
              <a:t>телефоннары булган өч-дурт күршегә дә шалтыратып карадым.</a:t>
            </a:r>
            <a:endParaRPr lang="ru-RU" sz="7200" b="1" dirty="0"/>
          </a:p>
          <a:p>
            <a:pPr>
              <a:buNone/>
            </a:pPr>
            <a:r>
              <a:rPr lang="tt-RU" sz="7200" b="1" dirty="0" smtClean="0"/>
              <a:t>       1) Туры килә        2) Туры килми.</a:t>
            </a:r>
            <a:endParaRPr lang="ru-RU" sz="7200" b="1" dirty="0" smtClean="0"/>
          </a:p>
          <a:p>
            <a:pPr>
              <a:buNone/>
            </a:pPr>
            <a:r>
              <a:rPr lang="ru-RU" sz="7200" b="1" dirty="0" smtClean="0"/>
              <a:t>А 8. </a:t>
            </a:r>
            <a:r>
              <a:rPr lang="tt-RU" sz="7200" b="1" dirty="0" smtClean="0"/>
              <a:t>Машинадан </a:t>
            </a:r>
            <a:r>
              <a:rPr lang="tt-RU" sz="7200" b="1" dirty="0"/>
              <a:t>төшү белән, бакча янына атылдым.</a:t>
            </a:r>
            <a:endParaRPr lang="ru-RU" sz="7200" b="1" dirty="0"/>
          </a:p>
          <a:p>
            <a:pPr>
              <a:buNone/>
            </a:pPr>
            <a:r>
              <a:rPr lang="tt-RU" sz="7200" b="1" dirty="0" smtClean="0"/>
              <a:t>       1) Туры килә         2) Туры </a:t>
            </a:r>
            <a:r>
              <a:rPr lang="tt-RU" sz="7200" b="1" dirty="0"/>
              <a:t>килми.</a:t>
            </a:r>
            <a:endParaRPr lang="ru-RU" sz="7200" b="1" dirty="0"/>
          </a:p>
          <a:p>
            <a:pPr>
              <a:buNone/>
            </a:pPr>
            <a:endParaRPr lang="ru-RU" sz="7200" b="1" dirty="0"/>
          </a:p>
          <a:p>
            <a:pPr>
              <a:buNone/>
            </a:pPr>
            <a:r>
              <a:rPr lang="tt-RU" sz="7200" b="1" dirty="0" smtClean="0"/>
              <a:t>   </a:t>
            </a:r>
            <a:endParaRPr lang="ru-RU" sz="72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tt-RU" b="1" dirty="0" smtClean="0">
                <a:solidFill>
                  <a:schemeClr val="tx1"/>
                </a:solidFill>
              </a:rPr>
              <a:t>җаваплар</a:t>
            </a:r>
            <a:endParaRPr lang="ru-RU" b="1" dirty="0">
              <a:solidFill>
                <a:schemeClr val="tx1"/>
              </a:solidFill>
            </a:endParaRPr>
          </a:p>
        </p:txBody>
      </p:sp>
      <p:sp>
        <p:nvSpPr>
          <p:cNvPr id="3" name="Содержимое 2"/>
          <p:cNvSpPr>
            <a:spLocks noGrp="1"/>
          </p:cNvSpPr>
          <p:nvPr>
            <p:ph idx="1"/>
          </p:nvPr>
        </p:nvSpPr>
        <p:spPr/>
        <p:txBody>
          <a:bodyPr>
            <a:normAutofit/>
          </a:bodyPr>
          <a:lstStyle/>
          <a:p>
            <a:r>
              <a:rPr lang="ru-RU" b="1" dirty="0"/>
              <a:t>А 1.  </a:t>
            </a:r>
            <a:r>
              <a:rPr lang="tt-RU" b="1" dirty="0"/>
              <a:t> 2</a:t>
            </a:r>
            <a:endParaRPr lang="ru-RU" dirty="0"/>
          </a:p>
          <a:p>
            <a:r>
              <a:rPr lang="ru-RU" b="1" dirty="0"/>
              <a:t>А </a:t>
            </a:r>
            <a:r>
              <a:rPr lang="tt-RU" b="1" dirty="0"/>
              <a:t>2</a:t>
            </a:r>
            <a:r>
              <a:rPr lang="ru-RU" b="1" dirty="0"/>
              <a:t>.  </a:t>
            </a:r>
            <a:r>
              <a:rPr lang="tt-RU" b="1" dirty="0"/>
              <a:t> 2</a:t>
            </a:r>
            <a:endParaRPr lang="ru-RU" dirty="0"/>
          </a:p>
          <a:p>
            <a:r>
              <a:rPr lang="ru-RU" b="1" dirty="0"/>
              <a:t>А </a:t>
            </a:r>
            <a:r>
              <a:rPr lang="tt-RU" b="1" dirty="0"/>
              <a:t>3</a:t>
            </a:r>
            <a:r>
              <a:rPr lang="ru-RU" b="1" dirty="0"/>
              <a:t>.   </a:t>
            </a:r>
            <a:r>
              <a:rPr lang="tt-RU" b="1" dirty="0"/>
              <a:t>1</a:t>
            </a:r>
            <a:endParaRPr lang="ru-RU" dirty="0"/>
          </a:p>
          <a:p>
            <a:r>
              <a:rPr lang="ru-RU" b="1" dirty="0"/>
              <a:t>А </a:t>
            </a:r>
            <a:r>
              <a:rPr lang="tt-RU" b="1" dirty="0"/>
              <a:t>4</a:t>
            </a:r>
            <a:r>
              <a:rPr lang="ru-RU" b="1" dirty="0"/>
              <a:t>.  </a:t>
            </a:r>
            <a:r>
              <a:rPr lang="tt-RU" b="1" dirty="0"/>
              <a:t> 1</a:t>
            </a:r>
            <a:endParaRPr lang="ru-RU" dirty="0"/>
          </a:p>
          <a:p>
            <a:r>
              <a:rPr lang="ru-RU" b="1" dirty="0"/>
              <a:t>А </a:t>
            </a:r>
            <a:r>
              <a:rPr lang="tt-RU" b="1" dirty="0"/>
              <a:t>5</a:t>
            </a:r>
            <a:r>
              <a:rPr lang="ru-RU" b="1" dirty="0"/>
              <a:t>.   </a:t>
            </a:r>
            <a:r>
              <a:rPr lang="tt-RU" b="1" dirty="0"/>
              <a:t>2</a:t>
            </a:r>
            <a:endParaRPr lang="ru-RU" dirty="0"/>
          </a:p>
          <a:p>
            <a:r>
              <a:rPr lang="ru-RU" b="1" dirty="0"/>
              <a:t>А </a:t>
            </a:r>
            <a:r>
              <a:rPr lang="tt-RU" b="1" dirty="0"/>
              <a:t>6</a:t>
            </a:r>
            <a:r>
              <a:rPr lang="ru-RU" b="1" dirty="0"/>
              <a:t>.  </a:t>
            </a:r>
            <a:r>
              <a:rPr lang="ru-RU" b="1" dirty="0" smtClean="0"/>
              <a:t> </a:t>
            </a:r>
            <a:r>
              <a:rPr lang="tt-RU" b="1" dirty="0" smtClean="0"/>
              <a:t>2</a:t>
            </a:r>
            <a:endParaRPr lang="ru-RU" dirty="0"/>
          </a:p>
          <a:p>
            <a:r>
              <a:rPr lang="ru-RU" b="1" dirty="0"/>
              <a:t>А </a:t>
            </a:r>
            <a:r>
              <a:rPr lang="tt-RU" b="1" dirty="0"/>
              <a:t>7</a:t>
            </a:r>
            <a:r>
              <a:rPr lang="ru-RU" b="1" dirty="0"/>
              <a:t>. </a:t>
            </a:r>
            <a:r>
              <a:rPr lang="ru-RU" b="1" dirty="0" smtClean="0"/>
              <a:t>  </a:t>
            </a:r>
            <a:r>
              <a:rPr lang="tt-RU" b="1" dirty="0"/>
              <a:t>2</a:t>
            </a:r>
            <a:endParaRPr lang="ru-RU" dirty="0"/>
          </a:p>
          <a:p>
            <a:r>
              <a:rPr lang="ru-RU" b="1" dirty="0"/>
              <a:t>А </a:t>
            </a:r>
            <a:r>
              <a:rPr lang="tt-RU" b="1" dirty="0"/>
              <a:t>8</a:t>
            </a:r>
            <a:r>
              <a:rPr lang="ru-RU" b="1" dirty="0" smtClean="0"/>
              <a:t>.  </a:t>
            </a:r>
            <a:r>
              <a:rPr lang="tt-RU" b="1" dirty="0" smtClean="0"/>
              <a:t> 1</a:t>
            </a:r>
          </a:p>
          <a:p>
            <a:pPr>
              <a:buNone/>
            </a:pPr>
            <a:endParaRPr lang="ru-RU" dirty="0"/>
          </a:p>
        </p:txBody>
      </p:sp>
      <p:pic>
        <p:nvPicPr>
          <p:cNvPr id="4" name="Picture 5" descr="D:\МОИ УРОКИ ПО СИНГАПУРУ\5 КЛАСС СЕМИНАР ЗАВУЧЕЙ 12 ДЕКАБ2014 ГОД\смайл.gif"/>
          <p:cNvPicPr>
            <a:picLocks noChangeAspect="1" noChangeArrowheads="1"/>
          </p:cNvPicPr>
          <p:nvPr/>
        </p:nvPicPr>
        <p:blipFill>
          <a:blip r:embed="rId2"/>
          <a:srcRect/>
          <a:stretch>
            <a:fillRect/>
          </a:stretch>
        </p:blipFill>
        <p:spPr bwMode="auto">
          <a:xfrm>
            <a:off x="5786446" y="2285992"/>
            <a:ext cx="3205163" cy="414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285860"/>
            <a:ext cx="8534400" cy="857256"/>
          </a:xfrm>
        </p:spPr>
        <p:txBody>
          <a:bodyPr>
            <a:normAutofit fontScale="90000"/>
          </a:bodyPr>
          <a:lstStyle/>
          <a:p>
            <a:r>
              <a:rPr lang="ru-RU" sz="2700" b="1" i="1" dirty="0">
                <a:solidFill>
                  <a:schemeClr val="tx1"/>
                </a:solidFill>
              </a:rPr>
              <a:t>Читайте тексты и установите соответствие между заголовками </a:t>
            </a:r>
            <a:r>
              <a:rPr lang="ru-RU" sz="2700" b="1" i="1" dirty="0" smtClean="0">
                <a:solidFill>
                  <a:schemeClr val="tx1"/>
                </a:solidFill>
              </a:rPr>
              <a:t>1-4 </a:t>
            </a:r>
            <a:r>
              <a:rPr lang="ru-RU" sz="2700" b="1" i="1" dirty="0">
                <a:solidFill>
                  <a:schemeClr val="tx1"/>
                </a:solidFill>
              </a:rPr>
              <a:t>и текстами </a:t>
            </a:r>
            <a:r>
              <a:rPr lang="ru-RU" sz="2700" b="1" i="1" dirty="0" smtClean="0">
                <a:solidFill>
                  <a:schemeClr val="tx1"/>
                </a:solidFill>
              </a:rPr>
              <a:t>А-В. Запишите </a:t>
            </a:r>
            <a:r>
              <a:rPr lang="ru-RU" sz="2700" b="1" i="1" dirty="0">
                <a:solidFill>
                  <a:schemeClr val="tx1"/>
                </a:solidFill>
              </a:rPr>
              <a:t>свои ответы в таблицу. Используйте каждую букву только один раз. В задании есть один лишний заголовок.</a:t>
            </a:r>
            <a:r>
              <a:rPr lang="ru-RU" sz="1800" b="1" dirty="0">
                <a:solidFill>
                  <a:schemeClr val="tx1"/>
                </a:solidFill>
              </a:rPr>
              <a:t/>
            </a:r>
            <a:br>
              <a:rPr lang="ru-RU" sz="1800" b="1" dirty="0">
                <a:solidFill>
                  <a:schemeClr val="tx1"/>
                </a:solidFill>
              </a:rPr>
            </a:br>
            <a:r>
              <a:rPr lang="ru-RU" sz="1800" b="1" dirty="0">
                <a:solidFill>
                  <a:schemeClr val="tx1"/>
                </a:solidFill>
              </a:rPr>
              <a:t> </a:t>
            </a:r>
            <a:r>
              <a:rPr lang="ru-RU" b="1" dirty="0">
                <a:solidFill>
                  <a:schemeClr val="tx1"/>
                </a:solidFill>
              </a:rPr>
              <a:t/>
            </a:r>
            <a:br>
              <a:rPr lang="ru-RU" b="1" dirty="0">
                <a:solidFill>
                  <a:schemeClr val="tx1"/>
                </a:solidFill>
              </a:rPr>
            </a:br>
            <a:endParaRPr lang="ru-RU" b="1" dirty="0">
              <a:solidFill>
                <a:schemeClr val="tx1"/>
              </a:solidFill>
            </a:endParaRPr>
          </a:p>
        </p:txBody>
      </p:sp>
      <p:sp>
        <p:nvSpPr>
          <p:cNvPr id="3" name="Содержимое 2"/>
          <p:cNvSpPr>
            <a:spLocks noGrp="1"/>
          </p:cNvSpPr>
          <p:nvPr>
            <p:ph idx="1"/>
          </p:nvPr>
        </p:nvSpPr>
        <p:spPr>
          <a:xfrm>
            <a:off x="457200" y="1285860"/>
            <a:ext cx="8229600" cy="5286412"/>
          </a:xfrm>
        </p:spPr>
        <p:txBody>
          <a:bodyPr>
            <a:normAutofit fontScale="70000" lnSpcReduction="20000"/>
          </a:bodyPr>
          <a:lstStyle/>
          <a:p>
            <a:pPr>
              <a:buNone/>
            </a:pPr>
            <a:r>
              <a:rPr lang="ru-RU" b="1" dirty="0" smtClean="0"/>
              <a:t>1.Ф</a:t>
            </a:r>
            <a:r>
              <a:rPr lang="tt-RU" b="1" dirty="0" smtClean="0"/>
              <a:t>әсәхәт  әби – тырыш карчык.</a:t>
            </a:r>
          </a:p>
          <a:p>
            <a:pPr>
              <a:buNone/>
            </a:pPr>
            <a:r>
              <a:rPr lang="tt-RU" b="1" dirty="0" smtClean="0"/>
              <a:t>2.Фәсәхәт  әбигә телеграмма  килде.</a:t>
            </a:r>
          </a:p>
          <a:p>
            <a:pPr>
              <a:buNone/>
            </a:pPr>
            <a:r>
              <a:rPr lang="tt-RU" b="1" dirty="0" smtClean="0"/>
              <a:t>3.Фәсәхәт әбинең күршесе командировкага  китә.</a:t>
            </a:r>
          </a:p>
          <a:p>
            <a:pPr>
              <a:buNone/>
            </a:pPr>
            <a:r>
              <a:rPr lang="tt-RU" b="1" dirty="0" smtClean="0"/>
              <a:t>4. Фәсәхәт  әбинең күршесе  борчыла.</a:t>
            </a:r>
          </a:p>
          <a:p>
            <a:pPr>
              <a:buNone/>
            </a:pPr>
            <a:r>
              <a:rPr lang="tt-RU" b="1" dirty="0" smtClean="0"/>
              <a:t>5. Бүген без  командировкага  киттек.</a:t>
            </a:r>
          </a:p>
          <a:p>
            <a:r>
              <a:rPr lang="tt-RU" b="1" dirty="0" smtClean="0"/>
              <a:t>А.  Өйдә берүзем калдым, нәкъ шул арада, кич  белән телеграмма тотып, минем янга Фәсәхәт әби керде.</a:t>
            </a:r>
            <a:endParaRPr lang="ru-RU" b="1" dirty="0" smtClean="0"/>
          </a:p>
          <a:p>
            <a:r>
              <a:rPr lang="tt-RU" b="1" dirty="0" smtClean="0"/>
              <a:t>Ә.   Ике көн  эшләгәннән  соң,  бик ашыгыч хәл килеп чыкты да, командировкага ашыктырдылар. Самолёт китәргә санаулы гына минутлар калган.</a:t>
            </a:r>
            <a:endParaRPr lang="ru-RU" b="1" dirty="0" smtClean="0"/>
          </a:p>
          <a:p>
            <a:r>
              <a:rPr lang="tt-RU" b="1" dirty="0" smtClean="0"/>
              <a:t>Б.  Яңа йортка күчкәч, көрәк-тырма тотып, ишегалдына иң беренче ул чыкты. Бер көн эчендә тәрәзә турысында җир казылган, түтәлләр ясалган, чәчәкләр утыртылган   иде. Фәсәхәт әби – тырыш карчык.</a:t>
            </a:r>
            <a:endParaRPr lang="ru-RU" b="1" dirty="0" smtClean="0"/>
          </a:p>
          <a:p>
            <a:r>
              <a:rPr lang="tt-RU" b="1" dirty="0" smtClean="0"/>
              <a:t> </a:t>
            </a:r>
            <a:endParaRPr lang="ru-RU" b="1" dirty="0" smtClean="0"/>
          </a:p>
          <a:p>
            <a:r>
              <a:rPr lang="tt-RU" b="1" dirty="0" smtClean="0"/>
              <a:t>В.  Инде нишләргә? Ике квартира, бакча минем карамакта. Өйләренә әллә ни булмас, ә менә бакчаны нишләтәсе?</a:t>
            </a:r>
            <a:endParaRPr lang="ru-RU" b="1" dirty="0" smtClean="0"/>
          </a:p>
          <a:p>
            <a:r>
              <a:rPr lang="tt-RU" b="1" dirty="0" smtClean="0"/>
              <a:t>Өендә телефоннары булган җер-ике күршегә дә шалтыратып карадым, өйдә туры китереп булмады.</a:t>
            </a:r>
            <a:endParaRPr lang="ru-RU" b="1" dirty="0" smtClean="0"/>
          </a:p>
          <a:p>
            <a:r>
              <a:rPr lang="tt-RU" b="1" dirty="0" smtClean="0"/>
              <a:t> </a:t>
            </a:r>
            <a:endParaRPr lang="ru-RU" b="1" dirty="0" smtClean="0"/>
          </a:p>
          <a:p>
            <a:endParaRPr lang="ru-RU"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tt-RU" b="1" dirty="0" smtClean="0">
                <a:solidFill>
                  <a:schemeClr val="tx1"/>
                </a:solidFill>
              </a:rPr>
              <a:t>җаваплар</a:t>
            </a:r>
            <a:endParaRPr lang="ru-RU" b="1" dirty="0">
              <a:solidFill>
                <a:schemeClr val="tx1"/>
              </a:solidFill>
            </a:endParaRPr>
          </a:p>
        </p:txBody>
      </p:sp>
      <p:graphicFrame>
        <p:nvGraphicFramePr>
          <p:cNvPr id="5" name="Содержимое 4"/>
          <p:cNvGraphicFramePr>
            <a:graphicFrameLocks noGrp="1"/>
          </p:cNvGraphicFramePr>
          <p:nvPr>
            <p:ph idx="1"/>
          </p:nvPr>
        </p:nvGraphicFramePr>
        <p:xfrm>
          <a:off x="457200" y="1935163"/>
          <a:ext cx="8229600" cy="74168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r>
                        <a:rPr lang="tt-RU" dirty="0" smtClean="0"/>
                        <a:t>текстлар</a:t>
                      </a:r>
                      <a:endParaRPr lang="ru-RU" dirty="0"/>
                    </a:p>
                  </a:txBody>
                  <a:tcPr/>
                </a:tc>
                <a:tc>
                  <a:txBody>
                    <a:bodyPr/>
                    <a:lstStyle/>
                    <a:p>
                      <a:r>
                        <a:rPr lang="tt-RU" dirty="0" smtClean="0"/>
                        <a:t>А</a:t>
                      </a:r>
                      <a:endParaRPr lang="ru-RU" dirty="0"/>
                    </a:p>
                  </a:txBody>
                  <a:tcPr/>
                </a:tc>
                <a:tc>
                  <a:txBody>
                    <a:bodyPr/>
                    <a:lstStyle/>
                    <a:p>
                      <a:r>
                        <a:rPr lang="tt-RU" dirty="0" smtClean="0"/>
                        <a:t>Ә</a:t>
                      </a:r>
                      <a:endParaRPr lang="ru-RU" dirty="0"/>
                    </a:p>
                  </a:txBody>
                  <a:tcPr/>
                </a:tc>
                <a:tc>
                  <a:txBody>
                    <a:bodyPr/>
                    <a:lstStyle/>
                    <a:p>
                      <a:r>
                        <a:rPr lang="tt-RU" dirty="0" smtClean="0"/>
                        <a:t>Б</a:t>
                      </a:r>
                      <a:endParaRPr lang="ru-RU" dirty="0"/>
                    </a:p>
                  </a:txBody>
                  <a:tcPr/>
                </a:tc>
                <a:tc>
                  <a:txBody>
                    <a:bodyPr/>
                    <a:lstStyle/>
                    <a:p>
                      <a:r>
                        <a:rPr lang="tt-RU" dirty="0" smtClean="0"/>
                        <a:t>В</a:t>
                      </a:r>
                      <a:endParaRPr lang="ru-RU" dirty="0"/>
                    </a:p>
                  </a:txBody>
                  <a:tcPr/>
                </a:tc>
              </a:tr>
              <a:tr h="370840">
                <a:tc>
                  <a:txBody>
                    <a:bodyPr/>
                    <a:lstStyle/>
                    <a:p>
                      <a:r>
                        <a:rPr lang="tt-RU" dirty="0" smtClean="0"/>
                        <a:t>исемнәр</a:t>
                      </a:r>
                      <a:endParaRPr lang="ru-RU" dirty="0"/>
                    </a:p>
                  </a:txBody>
                  <a:tcPr/>
                </a:tc>
                <a:tc>
                  <a:txBody>
                    <a:bodyPr/>
                    <a:lstStyle/>
                    <a:p>
                      <a:r>
                        <a:rPr lang="tt-RU" dirty="0" smtClean="0"/>
                        <a:t>2</a:t>
                      </a:r>
                      <a:endParaRPr lang="ru-RU" dirty="0"/>
                    </a:p>
                  </a:txBody>
                  <a:tcPr/>
                </a:tc>
                <a:tc>
                  <a:txBody>
                    <a:bodyPr/>
                    <a:lstStyle/>
                    <a:p>
                      <a:r>
                        <a:rPr lang="tt-RU" dirty="0" smtClean="0"/>
                        <a:t>3</a:t>
                      </a:r>
                      <a:endParaRPr lang="ru-RU" dirty="0"/>
                    </a:p>
                  </a:txBody>
                  <a:tcPr/>
                </a:tc>
                <a:tc>
                  <a:txBody>
                    <a:bodyPr/>
                    <a:lstStyle/>
                    <a:p>
                      <a:r>
                        <a:rPr lang="tt-RU" dirty="0" smtClean="0"/>
                        <a:t>1</a:t>
                      </a:r>
                      <a:endParaRPr lang="ru-RU" dirty="0"/>
                    </a:p>
                  </a:txBody>
                  <a:tcPr/>
                </a:tc>
                <a:tc>
                  <a:txBody>
                    <a:bodyPr/>
                    <a:lstStyle/>
                    <a:p>
                      <a:r>
                        <a:rPr lang="tt-RU" dirty="0" smtClean="0"/>
                        <a:t>4</a:t>
                      </a:r>
                      <a:endParaRPr lang="ru-RU" dirty="0"/>
                    </a:p>
                  </a:txBody>
                  <a:tcPr/>
                </a:tc>
              </a:tr>
            </a:tbl>
          </a:graphicData>
        </a:graphic>
      </p:graphicFrame>
      <p:pic>
        <p:nvPicPr>
          <p:cNvPr id="4" name="Picture 5" descr="D:\МОИ УРОКИ ПО СИНГАПУРУ\5 КЛАСС СЕМИНАР ЗАВУЧЕЙ 12 ДЕКАБ2014 ГОД\смайл.gif"/>
          <p:cNvPicPr>
            <a:picLocks noChangeAspect="1" noChangeArrowheads="1"/>
          </p:cNvPicPr>
          <p:nvPr/>
        </p:nvPicPr>
        <p:blipFill>
          <a:blip r:embed="rId2"/>
          <a:srcRect/>
          <a:stretch>
            <a:fillRect/>
          </a:stretch>
        </p:blipFill>
        <p:spPr bwMode="auto">
          <a:xfrm>
            <a:off x="6215074" y="2708275"/>
            <a:ext cx="3205163" cy="414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buNone/>
            </a:pPr>
            <a:r>
              <a:rPr lang="tt-RU" sz="6000" b="1" dirty="0" smtClean="0"/>
              <a:t>Афәрин балалар!</a:t>
            </a:r>
            <a:endParaRPr lang="ru-RU" sz="60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tt-RU" dirty="0" smtClean="0"/>
              <a:t>10 нчы күнегү</a:t>
            </a:r>
          </a:p>
          <a:p>
            <a:pPr>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785794"/>
            <a:ext cx="8229600" cy="1143000"/>
          </a:xfrm>
        </p:spPr>
        <p:txBody>
          <a:bodyPr/>
          <a:lstStyle/>
          <a:p>
            <a:r>
              <a:rPr lang="tt-RU" b="1" dirty="0" smtClean="0">
                <a:solidFill>
                  <a:schemeClr val="tx1"/>
                </a:solidFill>
              </a:rPr>
              <a:t>Как ска</a:t>
            </a:r>
            <a:r>
              <a:rPr lang="ru-RU" b="1" dirty="0" smtClean="0">
                <a:solidFill>
                  <a:schemeClr val="tx1"/>
                </a:solidFill>
              </a:rPr>
              <a:t>жете о том что:</a:t>
            </a:r>
            <a:endParaRPr lang="ru-RU" b="1" dirty="0">
              <a:solidFill>
                <a:schemeClr val="tx1"/>
              </a:solidFill>
            </a:endParaRPr>
          </a:p>
        </p:txBody>
      </p:sp>
      <p:sp>
        <p:nvSpPr>
          <p:cNvPr id="3" name="Содержимое 2"/>
          <p:cNvSpPr>
            <a:spLocks noGrp="1"/>
          </p:cNvSpPr>
          <p:nvPr>
            <p:ph idx="1"/>
          </p:nvPr>
        </p:nvSpPr>
        <p:spPr/>
        <p:txBody>
          <a:bodyPr>
            <a:normAutofit/>
          </a:bodyPr>
          <a:lstStyle/>
          <a:p>
            <a:r>
              <a:rPr lang="ru-RU" b="1" dirty="0" smtClean="0"/>
              <a:t>Бабушка </a:t>
            </a:r>
            <a:r>
              <a:rPr lang="ru-RU" b="1" dirty="0" err="1" smtClean="0"/>
              <a:t>Фасахат</a:t>
            </a:r>
            <a:r>
              <a:rPr lang="ru-RU" b="1" dirty="0" smtClean="0"/>
              <a:t> жизнерадостная;</a:t>
            </a:r>
          </a:p>
          <a:p>
            <a:r>
              <a:rPr lang="tt-RU" b="1" dirty="0" smtClean="0"/>
              <a:t>До вылета самолета осталос</a:t>
            </a:r>
            <a:r>
              <a:rPr lang="ru-RU" b="1" dirty="0" err="1" smtClean="0"/>
              <a:t>ь</a:t>
            </a:r>
            <a:r>
              <a:rPr lang="tt-RU" b="1" dirty="0" smtClean="0"/>
              <a:t> нескол</a:t>
            </a:r>
            <a:r>
              <a:rPr lang="ru-RU" b="1" dirty="0" err="1" smtClean="0"/>
              <a:t>ь</a:t>
            </a:r>
            <a:r>
              <a:rPr lang="tt-RU" b="1" dirty="0" smtClean="0"/>
              <a:t>ко минут;</a:t>
            </a:r>
          </a:p>
          <a:p>
            <a:r>
              <a:rPr lang="tt-RU" b="1" dirty="0" smtClean="0"/>
              <a:t>Прошло неско</a:t>
            </a:r>
            <a:r>
              <a:rPr lang="ru-RU" b="1" dirty="0" err="1" smtClean="0"/>
              <a:t>лько</a:t>
            </a:r>
            <a:r>
              <a:rPr lang="ru-RU" b="1" dirty="0" smtClean="0"/>
              <a:t> недель;</a:t>
            </a:r>
          </a:p>
          <a:p>
            <a:r>
              <a:rPr lang="ru-RU" b="1" dirty="0" smtClean="0"/>
              <a:t>Наш огород сверкает чистотой, порядком;</a:t>
            </a:r>
          </a:p>
          <a:p>
            <a:r>
              <a:rPr lang="ru-RU" b="1" dirty="0" smtClean="0"/>
              <a:t>Я им верю;</a:t>
            </a:r>
          </a:p>
          <a:p>
            <a:r>
              <a:rPr lang="ru-RU" b="1" dirty="0" smtClean="0"/>
              <a:t>В моём распоряжении две квартиры и огород;</a:t>
            </a:r>
          </a:p>
          <a:p>
            <a:pPr>
              <a:buNone/>
            </a:pPr>
            <a:endParaRPr lang="ru-RU" b="1" dirty="0" smtClean="0"/>
          </a:p>
          <a:p>
            <a:pPr>
              <a:buNone/>
            </a:pPr>
            <a:r>
              <a:rPr lang="ru-RU" b="1" dirty="0" smtClean="0"/>
              <a:t>С</a:t>
            </a:r>
            <a:r>
              <a:rPr lang="tt-RU" b="1" dirty="0" smtClean="0"/>
              <a:t>үзлек: көр күңелле - </a:t>
            </a:r>
            <a:r>
              <a:rPr lang="ru-RU" b="1" dirty="0" smtClean="0"/>
              <a:t>жизнерадостный, минем </a:t>
            </a:r>
            <a:r>
              <a:rPr lang="ru-RU" b="1" dirty="0" err="1" smtClean="0"/>
              <a:t>карамакта</a:t>
            </a:r>
            <a:r>
              <a:rPr lang="ru-RU" b="1" dirty="0" smtClean="0"/>
              <a:t> - в моем распоряжении</a:t>
            </a:r>
            <a:endParaRPr lang="ru-RU"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tt-RU" dirty="0" smtClean="0"/>
              <a:t>Синең әбиеңнең исеме ничек?</a:t>
            </a:r>
          </a:p>
          <a:p>
            <a:r>
              <a:rPr lang="tt-RU" dirty="0" smtClean="0"/>
              <a:t>Аңа ничә яш</a:t>
            </a:r>
            <a:r>
              <a:rPr lang="ru-RU" dirty="0" err="1" smtClean="0"/>
              <a:t>ь</a:t>
            </a:r>
            <a:r>
              <a:rPr lang="ru-RU" dirty="0" smtClean="0"/>
              <a:t>?</a:t>
            </a:r>
          </a:p>
          <a:p>
            <a:r>
              <a:rPr lang="tt-RU" dirty="0" smtClean="0"/>
              <a:t>Әбиең кайда яши?</a:t>
            </a:r>
          </a:p>
          <a:p>
            <a:r>
              <a:rPr lang="tt-RU" dirty="0" smtClean="0"/>
              <a:t>Син  дәү  әниең нинди кеше?</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369</TotalTime>
  <Words>585</Words>
  <Application>Microsoft Office PowerPoint</Application>
  <PresentationFormat>Экран (4:3)</PresentationFormat>
  <Paragraphs>78</Paragraphs>
  <Slides>11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Поток</vt:lpstr>
      <vt:lpstr>Исәнмесез!</vt:lpstr>
      <vt:lpstr>Прочитайте текст. Определите, какие из приведенных утверждений А1-А 8 соответствуют содержанию текста (1-текстка туры килә), какие  не соответствуют (2-текстка туры килми)   </vt:lpstr>
      <vt:lpstr>җаваплар</vt:lpstr>
      <vt:lpstr>Читайте тексты и установите соответствие между заголовками 1-4 и текстами А-В. Запишите свои ответы в таблицу. Используйте каждую букву только один раз. В задании есть один лишний заголовок.   </vt:lpstr>
      <vt:lpstr>җаваплар</vt:lpstr>
      <vt:lpstr>Слайд 6</vt:lpstr>
      <vt:lpstr>Слайд 7</vt:lpstr>
      <vt:lpstr>Как скажете о том что:</vt:lpstr>
      <vt:lpstr>Слайд 9</vt:lpstr>
      <vt:lpstr> Сез татар дустыгыздан хат алдыгыз. Шушы сорауларга җавап биреп,аңа хат языгыз.      Хат  70-80 сүздән торырга тиеш.</vt:lpstr>
      <vt:lpstr>Өй эше.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Гузалия</dc:creator>
  <cp:lastModifiedBy>Гузалия</cp:lastModifiedBy>
  <cp:revision>39</cp:revision>
  <dcterms:created xsi:type="dcterms:W3CDTF">2016-03-15T17:40:49Z</dcterms:created>
  <dcterms:modified xsi:type="dcterms:W3CDTF">2016-03-17T11:51:27Z</dcterms:modified>
</cp:coreProperties>
</file>