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80" r:id="rId4"/>
    <p:sldId id="261" r:id="rId5"/>
    <p:sldId id="260" r:id="rId6"/>
    <p:sldId id="272" r:id="rId7"/>
    <p:sldId id="276" r:id="rId8"/>
    <p:sldId id="264" r:id="rId9"/>
    <p:sldId id="281" r:id="rId10"/>
    <p:sldId id="266" r:id="rId11"/>
    <p:sldId id="257" r:id="rId12"/>
    <p:sldId id="258" r:id="rId13"/>
    <p:sldId id="273" r:id="rId14"/>
    <p:sldId id="274" r:id="rId15"/>
    <p:sldId id="262" r:id="rId16"/>
    <p:sldId id="282" r:id="rId17"/>
    <p:sldId id="269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GA\Desktop\&#1086;&#1087;&#1088;&#1086;&#108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Лист1!$A$3:$A$6</c:f>
              <c:strCache>
                <c:ptCount val="4"/>
                <c:pt idx="0">
                  <c:v>8-17 лет</c:v>
                </c:pt>
                <c:pt idx="1">
                  <c:v>17-35 лет</c:v>
                </c:pt>
                <c:pt idx="2">
                  <c:v>35-55 лет</c:v>
                </c:pt>
                <c:pt idx="3">
                  <c:v>55-71 лет</c:v>
                </c:pt>
              </c:strCache>
            </c:strRef>
          </c:cat>
          <c:val>
            <c:numRef>
              <c:f>Лист1!$B$3:$B$6</c:f>
              <c:numCache>
                <c:formatCode>General</c:formatCode>
                <c:ptCount val="4"/>
                <c:pt idx="0">
                  <c:v>23</c:v>
                </c:pt>
                <c:pt idx="1">
                  <c:v>18</c:v>
                </c:pt>
                <c:pt idx="2">
                  <c:v>11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2860544"/>
        <c:axId val="132866432"/>
        <c:axId val="0"/>
      </c:bar3DChart>
      <c:catAx>
        <c:axId val="132860544"/>
        <c:scaling>
          <c:orientation val="minMax"/>
        </c:scaling>
        <c:delete val="0"/>
        <c:axPos val="b"/>
        <c:majorTickMark val="out"/>
        <c:minorTickMark val="none"/>
        <c:tickLblPos val="nextTo"/>
        <c:crossAx val="132866432"/>
        <c:crosses val="autoZero"/>
        <c:auto val="1"/>
        <c:lblAlgn val="ctr"/>
        <c:lblOffset val="100"/>
        <c:noMultiLvlLbl val="0"/>
      </c:catAx>
      <c:valAx>
        <c:axId val="132866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28605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Лист1!$A$12:$A$15</c:f>
              <c:strCache>
                <c:ptCount val="4"/>
                <c:pt idx="0">
                  <c:v>учащихся</c:v>
                </c:pt>
                <c:pt idx="1">
                  <c:v>студенты</c:v>
                </c:pt>
                <c:pt idx="2">
                  <c:v>работающих</c:v>
                </c:pt>
                <c:pt idx="3">
                  <c:v>пенсионеров</c:v>
                </c:pt>
              </c:strCache>
            </c:strRef>
          </c:cat>
          <c:val>
            <c:numRef>
              <c:f>Лист1!$B$12:$B$15</c:f>
              <c:numCache>
                <c:formatCode>General</c:formatCode>
                <c:ptCount val="4"/>
                <c:pt idx="0">
                  <c:v>24</c:v>
                </c:pt>
                <c:pt idx="1">
                  <c:v>4</c:v>
                </c:pt>
                <c:pt idx="2">
                  <c:v>20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32905216"/>
        <c:axId val="132775936"/>
        <c:axId val="0"/>
      </c:bar3DChart>
      <c:catAx>
        <c:axId val="132905216"/>
        <c:scaling>
          <c:orientation val="minMax"/>
        </c:scaling>
        <c:delete val="0"/>
        <c:axPos val="b"/>
        <c:majorTickMark val="out"/>
        <c:minorTickMark val="none"/>
        <c:tickLblPos val="nextTo"/>
        <c:crossAx val="132775936"/>
        <c:crosses val="autoZero"/>
        <c:auto val="1"/>
        <c:lblAlgn val="ctr"/>
        <c:lblOffset val="100"/>
        <c:noMultiLvlLbl val="0"/>
      </c:catAx>
      <c:valAx>
        <c:axId val="132775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2905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Лист1!$A$18:$A$20</c:f>
              <c:strCache>
                <c:ptCount val="3"/>
                <c:pt idx="0">
                  <c:v>да 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Лист1!$B$18:$B$20</c:f>
              <c:numCache>
                <c:formatCode>General</c:formatCode>
                <c:ptCount val="3"/>
                <c:pt idx="0">
                  <c:v>54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2797184"/>
        <c:axId val="132798720"/>
        <c:axId val="0"/>
      </c:bar3DChart>
      <c:catAx>
        <c:axId val="132797184"/>
        <c:scaling>
          <c:orientation val="minMax"/>
        </c:scaling>
        <c:delete val="0"/>
        <c:axPos val="b"/>
        <c:majorTickMark val="out"/>
        <c:minorTickMark val="none"/>
        <c:tickLblPos val="nextTo"/>
        <c:crossAx val="132798720"/>
        <c:crosses val="autoZero"/>
        <c:auto val="1"/>
        <c:lblAlgn val="ctr"/>
        <c:lblOffset val="100"/>
        <c:noMultiLvlLbl val="0"/>
      </c:catAx>
      <c:valAx>
        <c:axId val="132798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2797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Лист1!$A$23:$A$25</c:f>
              <c:strCache>
                <c:ptCount val="3"/>
                <c:pt idx="0">
                  <c:v>верю</c:v>
                </c:pt>
                <c:pt idx="1">
                  <c:v>не верю для меня это сувенир</c:v>
                </c:pt>
                <c:pt idx="2">
                  <c:v>не знаю</c:v>
                </c:pt>
              </c:strCache>
            </c:strRef>
          </c:cat>
          <c:val>
            <c:numRef>
              <c:f>Лист1!$B$23:$B$25</c:f>
              <c:numCache>
                <c:formatCode>General</c:formatCode>
                <c:ptCount val="3"/>
                <c:pt idx="0">
                  <c:v>44</c:v>
                </c:pt>
                <c:pt idx="1">
                  <c:v>13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32828160"/>
        <c:axId val="132829952"/>
        <c:axId val="0"/>
      </c:bar3DChart>
      <c:catAx>
        <c:axId val="132828160"/>
        <c:scaling>
          <c:orientation val="minMax"/>
        </c:scaling>
        <c:delete val="0"/>
        <c:axPos val="b"/>
        <c:majorTickMark val="out"/>
        <c:minorTickMark val="none"/>
        <c:tickLblPos val="nextTo"/>
        <c:crossAx val="132829952"/>
        <c:crosses val="autoZero"/>
        <c:auto val="1"/>
        <c:lblAlgn val="ctr"/>
        <c:lblOffset val="100"/>
        <c:noMultiLvlLbl val="0"/>
      </c:catAx>
      <c:valAx>
        <c:axId val="132829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2828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Лист1!$A$29:$A$31</c:f>
              <c:strCache>
                <c:ptCount val="3"/>
                <c:pt idx="0">
                  <c:v>да 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Лист1!$B$29:$B$31</c:f>
              <c:numCache>
                <c:formatCode>General</c:formatCode>
                <c:ptCount val="3"/>
                <c:pt idx="0">
                  <c:v>5</c:v>
                </c:pt>
                <c:pt idx="1">
                  <c:v>27</c:v>
                </c:pt>
                <c:pt idx="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410176"/>
        <c:axId val="133411968"/>
        <c:axId val="0"/>
      </c:bar3DChart>
      <c:catAx>
        <c:axId val="133410176"/>
        <c:scaling>
          <c:orientation val="minMax"/>
        </c:scaling>
        <c:delete val="0"/>
        <c:axPos val="b"/>
        <c:majorTickMark val="out"/>
        <c:minorTickMark val="none"/>
        <c:tickLblPos val="nextTo"/>
        <c:crossAx val="133411968"/>
        <c:crosses val="autoZero"/>
        <c:auto val="1"/>
        <c:lblAlgn val="ctr"/>
        <c:lblOffset val="100"/>
        <c:noMultiLvlLbl val="0"/>
      </c:catAx>
      <c:valAx>
        <c:axId val="133411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410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Лист1!$A$41:$A$43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Лист1!$B$41:$B$43</c:f>
              <c:numCache>
                <c:formatCode>General</c:formatCode>
                <c:ptCount val="3"/>
                <c:pt idx="0">
                  <c:v>49</c:v>
                </c:pt>
                <c:pt idx="1">
                  <c:v>9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712128"/>
        <c:axId val="133713920"/>
        <c:axId val="0"/>
      </c:bar3DChart>
      <c:catAx>
        <c:axId val="133712128"/>
        <c:scaling>
          <c:orientation val="minMax"/>
        </c:scaling>
        <c:delete val="0"/>
        <c:axPos val="b"/>
        <c:majorTickMark val="out"/>
        <c:minorTickMark val="none"/>
        <c:tickLblPos val="nextTo"/>
        <c:crossAx val="133713920"/>
        <c:crosses val="autoZero"/>
        <c:auto val="1"/>
        <c:lblAlgn val="ctr"/>
        <c:lblOffset val="100"/>
        <c:noMultiLvlLbl val="0"/>
      </c:catAx>
      <c:valAx>
        <c:axId val="133713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7121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E7BE9-A4B4-482F-BD34-7ED931B1F9E5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5A09E-865C-4FF7-A1FE-FE0E33DB2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902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5A09E-865C-4FF7-A1FE-FE0E33DB25C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212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52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971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382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820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46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945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206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38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11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0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36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0FEFC-89E1-409D-91B0-E3FCF4F0338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96098-2834-40BA-B7EE-296D972B2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98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radoma.ru/articles/a_1197/" TargetMode="External"/><Relationship Id="rId2" Type="http://schemas.openxmlformats.org/officeDocument/2006/relationships/hyperlink" Target="http://nmsk.privetbb.ru/t238-topi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bereg.sviet.ru/?p=6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julia.ru/data/cache/2010/08/19/494776_8570-0x600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65618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Font typeface="Arial" pitchFamily="34" charset="0"/>
            </a:pPr>
            <a:r>
              <a:rPr lang="ru-RU" sz="2100" b="1" dirty="0" smtClean="0">
                <a:latin typeface="+mn-lt"/>
                <a:ea typeface="+mn-ea"/>
                <a:cs typeface="+mn-cs"/>
              </a:rPr>
              <a:t>Муниципальный этап Всероссийского  конкурса исследовательских и творческих проектов </a:t>
            </a:r>
            <a:r>
              <a:rPr lang="ru-RU" sz="2100" b="1" dirty="0" smtClean="0">
                <a:latin typeface="+mn-lt"/>
                <a:ea typeface="+mn-ea"/>
                <a:cs typeface="+mn-cs"/>
              </a:rPr>
              <a:t> «Я исследователь»</a:t>
            </a:r>
            <a:r>
              <a:rPr lang="ru-RU" sz="2100" b="1" dirty="0">
                <a:latin typeface="+mn-lt"/>
                <a:ea typeface="+mn-ea"/>
                <a:cs typeface="+mn-cs"/>
              </a:rPr>
              <a:t/>
            </a:r>
            <a:br>
              <a:rPr lang="ru-RU" sz="2100" b="1" dirty="0">
                <a:latin typeface="+mn-lt"/>
                <a:ea typeface="+mn-ea"/>
                <a:cs typeface="+mn-cs"/>
              </a:rPr>
            </a:br>
            <a:r>
              <a:rPr lang="ru-RU" sz="2100" b="1" dirty="0">
                <a:latin typeface="+mn-lt"/>
                <a:ea typeface="+mn-ea"/>
                <a:cs typeface="+mn-cs"/>
              </a:rPr>
              <a:t>Проектная работа по декоративно – прикладному творчеству на тему: «Роль оберега в жизни человека</a:t>
            </a:r>
            <a:r>
              <a:rPr lang="ru-RU" sz="2100" b="1" dirty="0" smtClean="0">
                <a:latin typeface="+mn-lt"/>
                <a:ea typeface="+mn-ea"/>
                <a:cs typeface="+mn-cs"/>
              </a:rPr>
              <a:t>»</a:t>
            </a:r>
            <a:endParaRPr lang="ru-RU" sz="21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73016"/>
            <a:ext cx="7704856" cy="1752600"/>
          </a:xfrm>
        </p:spPr>
        <p:txBody>
          <a:bodyPr>
            <a:normAutofit/>
          </a:bodyPr>
          <a:lstStyle/>
          <a:p>
            <a:r>
              <a:rPr lang="ru-RU" sz="2100" dirty="0">
                <a:solidFill>
                  <a:schemeClr val="tx1"/>
                </a:solidFill>
              </a:rPr>
              <a:t>Выполнил: обучающийся студии «Волшебный мир» Хакимов </a:t>
            </a:r>
            <a:r>
              <a:rPr lang="ru-RU" sz="2100" dirty="0" err="1" smtClean="0">
                <a:solidFill>
                  <a:schemeClr val="tx1"/>
                </a:solidFill>
              </a:rPr>
              <a:t>Хакимжон</a:t>
            </a:r>
            <a:r>
              <a:rPr lang="ru-RU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>
                <a:solidFill>
                  <a:schemeClr val="tx1"/>
                </a:solidFill>
              </a:rPr>
              <a:t>10 лет</a:t>
            </a:r>
            <a:br>
              <a:rPr lang="ru-RU" sz="2100" dirty="0">
                <a:solidFill>
                  <a:schemeClr val="tx1"/>
                </a:solidFill>
              </a:rPr>
            </a:br>
            <a:r>
              <a:rPr lang="ru-RU" sz="2100" dirty="0">
                <a:solidFill>
                  <a:schemeClr val="tx1"/>
                </a:solidFill>
              </a:rPr>
              <a:t>Руководитель: педагог  дополнительного образования </a:t>
            </a:r>
            <a:r>
              <a:rPr lang="ru-RU" sz="2100" dirty="0" err="1">
                <a:solidFill>
                  <a:schemeClr val="tx1"/>
                </a:solidFill>
              </a:rPr>
              <a:t>Сульдина</a:t>
            </a:r>
            <a:r>
              <a:rPr lang="ru-RU" sz="2100" dirty="0">
                <a:solidFill>
                  <a:schemeClr val="tx1"/>
                </a:solidFill>
              </a:rPr>
              <a:t> Эльмира </a:t>
            </a:r>
            <a:r>
              <a:rPr lang="ru-RU" sz="2100" dirty="0" err="1">
                <a:solidFill>
                  <a:schemeClr val="tx1"/>
                </a:solidFill>
              </a:rPr>
              <a:t>Амуровна</a:t>
            </a:r>
            <a:r>
              <a:rPr lang="ru-RU" sz="2100" dirty="0">
                <a:solidFill>
                  <a:schemeClr val="tx1"/>
                </a:solidFill>
              </a:rPr>
              <a:t/>
            </a:r>
            <a:br>
              <a:rPr lang="ru-RU" sz="2100" dirty="0">
                <a:solidFill>
                  <a:schemeClr val="tx1"/>
                </a:solidFill>
              </a:rPr>
            </a:br>
            <a:endParaRPr lang="ru-RU" sz="21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75995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Муниципальное </a:t>
            </a:r>
            <a:r>
              <a:rPr lang="ru-RU" dirty="0" smtClean="0"/>
              <a:t>образовательное </a:t>
            </a:r>
            <a:r>
              <a:rPr lang="ru-RU" dirty="0"/>
              <a:t>учреждение дополнительного образования </a:t>
            </a:r>
            <a:r>
              <a:rPr lang="ru-RU" dirty="0" smtClean="0"/>
              <a:t>«</a:t>
            </a:r>
            <a:r>
              <a:rPr lang="ru-RU" dirty="0"/>
              <a:t>Центр </a:t>
            </a:r>
            <a:r>
              <a:rPr lang="ru-RU" dirty="0" smtClean="0"/>
              <a:t>творчества</a:t>
            </a:r>
            <a:r>
              <a:rPr lang="ru-RU" dirty="0"/>
              <a:t>» п. Светлого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9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624" y="404664"/>
            <a:ext cx="8229600" cy="648072"/>
          </a:xfrm>
        </p:spPr>
        <p:txBody>
          <a:bodyPr>
            <a:normAutofit/>
          </a:bodyPr>
          <a:lstStyle/>
          <a:p>
            <a:r>
              <a:rPr lang="ru-RU" sz="3100" b="1" dirty="0"/>
              <a:t>Обереги нашего дома</a:t>
            </a:r>
            <a:endParaRPr lang="ru-RU" sz="31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04" y="1124744"/>
            <a:ext cx="1915939" cy="1760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684" y="1351411"/>
            <a:ext cx="2721799" cy="1749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702" y="1687171"/>
            <a:ext cx="2629374" cy="1749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12" y="3212976"/>
            <a:ext cx="1992721" cy="1492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4" y="4941168"/>
            <a:ext cx="1989769" cy="1512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03"/>
          <a:stretch/>
        </p:blipFill>
        <p:spPr>
          <a:xfrm>
            <a:off x="3563888" y="3456244"/>
            <a:ext cx="1512168" cy="2806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775" y="3874892"/>
            <a:ext cx="2629374" cy="19694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6448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100" b="1" dirty="0" smtClean="0"/>
              <a:t>Подкова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4098" name="Picture 2" descr="C:\Users\TGA\Desktop\образцы оберегов\подк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40" y="3907439"/>
            <a:ext cx="2303088" cy="2283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TGA\Desktop\образцы оберегов\подк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6"/>
          <a:stretch/>
        </p:blipFill>
        <p:spPr bwMode="auto">
          <a:xfrm>
            <a:off x="5452782" y="3910918"/>
            <a:ext cx="1880102" cy="2316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C:\Users\TGA\Desktop\образцы оберегов\подков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235" y="1372189"/>
            <a:ext cx="2275196" cy="2300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204" y="1372189"/>
            <a:ext cx="3240360" cy="2195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704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Порог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074" name="Picture 2" descr="C:\Users\TGA\Desktop\образцы оберегов\поро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892" y="979809"/>
            <a:ext cx="3024336" cy="2306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17062" y="3312381"/>
            <a:ext cx="499399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/>
              <a:t>Лапоть</a:t>
            </a:r>
            <a:endParaRPr lang="ru-RU" sz="2800" dirty="0"/>
          </a:p>
        </p:txBody>
      </p:sp>
      <p:pic>
        <p:nvPicPr>
          <p:cNvPr id="7" name="Picture 2" descr="C:\Users\TGA\Desktop\образцы оберегов\лапоть 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95341"/>
            <a:ext cx="1944216" cy="2078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3" descr="C:\Users\TGA\Desktop\образцы оберегов\лапоть 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7" t="2852" r="10886" b="4987"/>
          <a:stretch/>
        </p:blipFill>
        <p:spPr bwMode="auto">
          <a:xfrm>
            <a:off x="3635896" y="4095341"/>
            <a:ext cx="2183576" cy="2256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Объект 3" descr="лапти оберег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6"/>
          <a:stretch/>
        </p:blipFill>
        <p:spPr bwMode="auto">
          <a:xfrm>
            <a:off x="6372199" y="4095341"/>
            <a:ext cx="1728191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5437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Веник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Наши далёкие предки мудро и по-хозяйски использовали добрую силу природы. Их искренняя вера в чудесные возможности таких простых и привычных вещей как веник, венок  и т.д., нашла своё отражение в оберегах. Древнейшим домашним оберегом считается веник.</a:t>
            </a:r>
          </a:p>
        </p:txBody>
      </p:sp>
      <p:pic>
        <p:nvPicPr>
          <p:cNvPr id="2050" name="Picture 2" descr="C:\Users\TGA\Desktop\образцы оберегов\веник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8" t="3891" r="9269" b="2657"/>
          <a:stretch/>
        </p:blipFill>
        <p:spPr bwMode="auto">
          <a:xfrm>
            <a:off x="2987824" y="3284984"/>
            <a:ext cx="2566467" cy="2739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TGA\Desktop\образцы оберегов\вени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846" y="2185854"/>
            <a:ext cx="2536577" cy="2425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4" descr="C:\Users\TGA\Desktop\для Хакима 3\хаким\веник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79" y="2276872"/>
            <a:ext cx="2202321" cy="2334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174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Домовой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 descr="Мастер-класс Шитьё МК домовёнка по просьбе Ленульки Ситниковой Мешковина фото 1"/>
          <p:cNvPicPr/>
          <p:nvPr/>
        </p:nvPicPr>
        <p:blipFill rotWithShape="1">
          <a:blip r:embed="rId2" cstate="print"/>
          <a:srcRect b="6151"/>
          <a:stretch/>
        </p:blipFill>
        <p:spPr bwMode="auto">
          <a:xfrm>
            <a:off x="683568" y="1249970"/>
            <a:ext cx="2376264" cy="2971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Мастер-класс Оберег Свит-дизайн По просьбам трудящихся  Домовой by Лисенок Кисенок =  фото 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1" b="9491"/>
          <a:stretch/>
        </p:blipFill>
        <p:spPr bwMode="auto">
          <a:xfrm>
            <a:off x="5907786" y="1249900"/>
            <a:ext cx="2520280" cy="33075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901430"/>
            <a:ext cx="2217711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9816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555" y="476672"/>
            <a:ext cx="8229600" cy="58092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Заключение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223224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dirty="0"/>
              <a:t>Наша гипотеза подтвердилась, так как обереги не утратили своей значимости в современной жизни. Обереги являются частью нашей жизни. И, несмотря на то, что мы живём в 21 веке, где, практически каждому явлению, есть научное объяснение, где лозунгом нашей жизни являются слова «Человек сам кузнец своего счастья», почти у каждого есть оберег, который охраняет дом, помогает на экзаменах, помогает на работе, например при заключении договоров и т.д.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17310"/>
            <a:ext cx="1802903" cy="2406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17311"/>
            <a:ext cx="244827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525461"/>
            <a:ext cx="2390573" cy="2390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087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74192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Вот и мой оберег, который я сделал своими руками для </a:t>
            </a:r>
            <a:r>
              <a:rPr lang="ru-RU" b="1" dirty="0" smtClean="0"/>
              <a:t>бабушки.</a:t>
            </a:r>
            <a:endParaRPr lang="ru-RU" b="1" dirty="0"/>
          </a:p>
        </p:txBody>
      </p:sp>
      <p:pic>
        <p:nvPicPr>
          <p:cNvPr id="3" name="Рисунок 2" descr="C:\Users\МКОУ ДОД ЦДТ\Desktop\Хаким\20161203_18253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96"/>
          <a:stretch/>
        </p:blipFill>
        <p:spPr bwMode="auto">
          <a:xfrm>
            <a:off x="1619672" y="1700808"/>
            <a:ext cx="2127646" cy="2853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79646">
                <a:lumMod val="50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МКОУ ДОД ЦДТ\Desktop\Хаким\20161203_1833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120" y="1726505"/>
            <a:ext cx="2045556" cy="2853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79646">
                <a:lumMod val="50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5220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Список </a:t>
            </a:r>
            <a:r>
              <a:rPr lang="ru-RU" sz="3100" b="1" dirty="0"/>
              <a:t>использованной </a:t>
            </a:r>
            <a:r>
              <a:rPr lang="ru-RU" sz="3100" b="1" dirty="0" smtClean="0"/>
              <a:t>литературы: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52527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5600" dirty="0"/>
              <a:t>Берегова О. Символы славян. М.: «</a:t>
            </a:r>
            <a:r>
              <a:rPr lang="ru-RU" sz="5600" dirty="0" err="1"/>
              <a:t>Эксмо</a:t>
            </a:r>
            <a:r>
              <a:rPr lang="ru-RU" sz="5600" dirty="0"/>
              <a:t>», 2007, с. 5-8</a:t>
            </a:r>
          </a:p>
          <a:p>
            <a:pPr lvl="0"/>
            <a:r>
              <a:rPr lang="ru-RU" sz="5600" dirty="0"/>
              <a:t>Денисов А.А. . Заговоры, обереги, гадания  / </a:t>
            </a:r>
            <a:r>
              <a:rPr lang="ru-RU" sz="5600" dirty="0" err="1"/>
              <a:t>А.А.Денисов</a:t>
            </a:r>
            <a:r>
              <a:rPr lang="ru-RU" sz="5600" dirty="0"/>
              <a:t> // Заговоры и обереги: </a:t>
            </a:r>
            <a:r>
              <a:rPr lang="ru-RU" sz="5600" dirty="0" err="1"/>
              <a:t>Спецвыпуск</a:t>
            </a:r>
            <a:r>
              <a:rPr lang="ru-RU" sz="5600" dirty="0"/>
              <a:t> газеты. – Дзержинск: - Пресс-экспресс, 2009. №2– С. 1-11</a:t>
            </a:r>
          </a:p>
          <a:p>
            <a:pPr lvl="0"/>
            <a:r>
              <a:rPr lang="ru-RU" sz="5600" dirty="0" err="1"/>
              <a:t>Ененко</a:t>
            </a:r>
            <a:r>
              <a:rPr lang="ru-RU" sz="5600" dirty="0"/>
              <a:t> Е.И. Талисманы, амулеты, обереги  / </a:t>
            </a:r>
            <a:r>
              <a:rPr lang="ru-RU" sz="5600" dirty="0" err="1"/>
              <a:t>Е.И.Ененко</a:t>
            </a:r>
            <a:r>
              <a:rPr lang="ru-RU" sz="5600" dirty="0"/>
              <a:t>.-М.: </a:t>
            </a:r>
            <a:r>
              <a:rPr lang="ru-RU" sz="5600" dirty="0" err="1"/>
              <a:t>Эксмо</a:t>
            </a:r>
            <a:r>
              <a:rPr lang="ru-RU" sz="5600" dirty="0"/>
              <a:t>, 2005.-128 с.</a:t>
            </a:r>
          </a:p>
          <a:p>
            <a:pPr lvl="0"/>
            <a:r>
              <a:rPr lang="ru-RU" sz="5600" dirty="0"/>
              <a:t>Котова И.Н. Русские обряды и традиции. Народная кукла   / И.Н. Котова, А.С. Котова.- СПб, Паритет, 2003.- 240 с.</a:t>
            </a:r>
          </a:p>
          <a:p>
            <a:pPr lvl="0"/>
            <a:r>
              <a:rPr lang="ru-RU" sz="5600" dirty="0"/>
              <a:t>Максимов </a:t>
            </a:r>
            <a:r>
              <a:rPr lang="ru-RU" sz="5600" dirty="0" err="1"/>
              <a:t>С.В.Русские</a:t>
            </a:r>
            <a:r>
              <a:rPr lang="ru-RU" sz="5600" dirty="0"/>
              <a:t> обряды и суеверия. М.: 2006, с. 4-5</a:t>
            </a:r>
          </a:p>
          <a:p>
            <a:pPr lvl="0"/>
            <a:r>
              <a:rPr lang="ru-RU" sz="5600" dirty="0" err="1"/>
              <a:t>Прошельцева</a:t>
            </a:r>
            <a:r>
              <a:rPr lang="ru-RU" sz="5600" dirty="0"/>
              <a:t> С.В. Обереги для вашего хозяйства /  </a:t>
            </a:r>
            <a:r>
              <a:rPr lang="ru-RU" sz="5600" dirty="0" err="1"/>
              <a:t>С.В.Прошельцева</a:t>
            </a:r>
            <a:r>
              <a:rPr lang="ru-RU" sz="5600" dirty="0"/>
              <a:t>  // Обереги. - 2009. №2. - С. 6-19</a:t>
            </a:r>
          </a:p>
          <a:p>
            <a:pPr lvl="0"/>
            <a:r>
              <a:rPr lang="ru-RU" sz="5600" dirty="0"/>
              <a:t>Русские суеверия, привороты, заговоры: Энциклопедия школьника/Сост. М. </a:t>
            </a:r>
            <a:r>
              <a:rPr lang="ru-RU" sz="5600" dirty="0" err="1"/>
              <a:t>Забылин</a:t>
            </a:r>
            <a:r>
              <a:rPr lang="ru-RU" sz="5600" dirty="0"/>
              <a:t>. – М.: Белый город; </a:t>
            </a:r>
            <a:r>
              <a:rPr lang="ru-RU" sz="5600" dirty="0" err="1"/>
              <a:t>Бизнессофт</a:t>
            </a:r>
            <a:r>
              <a:rPr lang="ru-RU" sz="5600" dirty="0"/>
              <a:t>, 2007. </a:t>
            </a:r>
          </a:p>
          <a:p>
            <a:pPr lvl="0"/>
            <a:r>
              <a:rPr lang="ru-RU" sz="5600" dirty="0" err="1"/>
              <a:t>Семёнова</a:t>
            </a:r>
            <a:r>
              <a:rPr lang="ru-RU" sz="5600" dirty="0"/>
              <a:t> А.Н. Магия родного дома. – СПб.: Невский проспект, 2000.</a:t>
            </a:r>
          </a:p>
          <a:p>
            <a:pPr lvl="0"/>
            <a:r>
              <a:rPr lang="ru-RU" sz="5600" dirty="0" err="1"/>
              <a:t>Семёнова</a:t>
            </a:r>
            <a:r>
              <a:rPr lang="ru-RU" sz="5600" dirty="0"/>
              <a:t> М. Мы – славяне!: Популярная энциклопедия. – СПб.: Азбука, 1998.</a:t>
            </a:r>
          </a:p>
          <a:p>
            <a:pPr lvl="0"/>
            <a:r>
              <a:rPr lang="ru-RU" sz="5600" dirty="0"/>
              <a:t>Современный толковый словарь русского языка / Гл. ред. </a:t>
            </a:r>
            <a:r>
              <a:rPr lang="ru-RU" sz="5600" dirty="0" err="1"/>
              <a:t>С.А.Кузнецов</a:t>
            </a:r>
            <a:r>
              <a:rPr lang="ru-RU" sz="5600" dirty="0"/>
              <a:t>. – М.: </a:t>
            </a:r>
            <a:r>
              <a:rPr lang="ru-RU" sz="5600" dirty="0" err="1"/>
              <a:t>Ридерз</a:t>
            </a:r>
            <a:r>
              <a:rPr lang="ru-RU" sz="5600" dirty="0"/>
              <a:t> Дайджест, 2004.</a:t>
            </a:r>
          </a:p>
          <a:p>
            <a:pPr lvl="0"/>
            <a:r>
              <a:rPr lang="ru-RU" sz="5600" dirty="0" err="1"/>
              <a:t>Шептуля</a:t>
            </a:r>
            <a:r>
              <a:rPr lang="ru-RU" sz="5600" dirty="0"/>
              <a:t> А.Э.  . Обереги своими руками: укрась и защити свой дом. М.: </a:t>
            </a:r>
            <a:r>
              <a:rPr lang="ru-RU" sz="5600" dirty="0" err="1"/>
              <a:t>Эксмо</a:t>
            </a:r>
            <a:r>
              <a:rPr lang="ru-RU" sz="5600" dirty="0"/>
              <a:t>, 2007, с 5-8, 17-18, 43-45, 61.</a:t>
            </a:r>
          </a:p>
          <a:p>
            <a:pPr lvl="0"/>
            <a:r>
              <a:rPr lang="ru-RU" sz="5600" dirty="0"/>
              <a:t>Юдин А. В. Русская народная духовая культура. – М.: Высшая школа, 1999.</a:t>
            </a:r>
          </a:p>
          <a:p>
            <a:r>
              <a:rPr lang="ru-RU" sz="5600" dirty="0" err="1"/>
              <a:t>Интренет</a:t>
            </a:r>
            <a:r>
              <a:rPr lang="ru-RU" sz="5600" dirty="0"/>
              <a:t>-ресурсы:</a:t>
            </a:r>
          </a:p>
          <a:p>
            <a:pPr lvl="2"/>
            <a:r>
              <a:rPr lang="ru-RU" sz="5600" u="sng" dirty="0">
                <a:hlinkClick r:id="rId2"/>
              </a:rPr>
              <a:t>http://nmsk.privetbb.ru/t238-topic</a:t>
            </a:r>
            <a:endParaRPr lang="ru-RU" sz="5600" dirty="0"/>
          </a:p>
          <a:p>
            <a:pPr lvl="2"/>
            <a:r>
              <a:rPr lang="ru-RU" sz="5600" u="sng" dirty="0">
                <a:hlinkClick r:id="rId3"/>
              </a:rPr>
              <a:t>http://www.auradoma.ru/articles/a_1197/</a:t>
            </a:r>
            <a:endParaRPr lang="ru-RU" sz="5600" dirty="0"/>
          </a:p>
          <a:p>
            <a:pPr lvl="2"/>
            <a:r>
              <a:rPr lang="ru-RU" sz="5600" u="sng" dirty="0">
                <a:hlinkClick r:id="rId4"/>
              </a:rPr>
              <a:t>http://obereg.sviet.ru/?p=6</a:t>
            </a:r>
            <a:endParaRPr lang="ru-RU" sz="5600" dirty="0"/>
          </a:p>
          <a:p>
            <a:pPr lvl="2"/>
            <a:r>
              <a:rPr lang="ru-RU" sz="5600" dirty="0"/>
              <a:t>www.svit-ko.info/oberegi/</a:t>
            </a:r>
          </a:p>
          <a:p>
            <a:r>
              <a:rPr lang="ru-RU" sz="5600" dirty="0"/>
              <a:t> </a:t>
            </a:r>
          </a:p>
          <a:p>
            <a:r>
              <a:rPr lang="ru-RU" sz="5600" dirty="0"/>
              <a:t> </a:t>
            </a:r>
          </a:p>
          <a:p>
            <a:r>
              <a:rPr lang="ru-RU" sz="5600" dirty="0"/>
              <a:t> </a:t>
            </a:r>
          </a:p>
          <a:p>
            <a:r>
              <a:rPr lang="ru-RU" dirty="0"/>
              <a:t> </a:t>
            </a:r>
            <a:endParaRPr lang="ru-RU" sz="2800" dirty="0"/>
          </a:p>
          <a:p>
            <a:r>
              <a:rPr lang="ru-RU" i="1" dirty="0"/>
              <a:t> </a:t>
            </a:r>
            <a:endParaRPr lang="ru-RU" sz="2800" dirty="0"/>
          </a:p>
          <a:p>
            <a:r>
              <a:rPr lang="ru-RU" i="1" dirty="0"/>
              <a:t> </a:t>
            </a:r>
            <a:endParaRPr lang="ru-RU" sz="2800" dirty="0"/>
          </a:p>
          <a:p>
            <a:r>
              <a:rPr lang="ru-RU" i="1" dirty="0"/>
              <a:t> 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76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Спасибо за внимание!!!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060848"/>
            <a:ext cx="4932040" cy="3699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768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712968" cy="1008112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С давних времен люди носили обереги, чтобы поддерживать связь с Богом, создавая внутренний настрой на преодоление трудностей.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62931"/>
            <a:ext cx="3160352" cy="3729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62932"/>
            <a:ext cx="3369142" cy="3729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2818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TGA\Desktop\образцы оберегов\об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97451"/>
            <a:ext cx="2351884" cy="2587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Объект 4" descr="http://www.myjulia.ru/data/cache/2010/08/19/494776_8570thumb500.jpg">
            <a:hlinkClick r:id="rId3"/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6"/>
          <a:stretch/>
        </p:blipFill>
        <p:spPr bwMode="auto">
          <a:xfrm>
            <a:off x="1343432" y="3184523"/>
            <a:ext cx="2376264" cy="26668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84" y="699927"/>
            <a:ext cx="3240360" cy="2140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01008"/>
            <a:ext cx="3240360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3876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/>
          </a:bodyPr>
          <a:lstStyle/>
          <a:p>
            <a:pPr algn="just"/>
            <a:r>
              <a:rPr lang="ru-RU" sz="3100" b="1" dirty="0"/>
              <a:t>Цель нашего исследования: </a:t>
            </a:r>
            <a:r>
              <a:rPr lang="ru-RU" sz="2000" dirty="0">
                <a:latin typeface="+mn-lt"/>
                <a:ea typeface="+mn-ea"/>
                <a:cs typeface="+mn-cs"/>
              </a:rPr>
              <a:t>выяснить, сохранилась ли вера людей в магические свойства оберегов или присутствие их в нашей жизни - это дань моде</a:t>
            </a:r>
            <a:r>
              <a:rPr lang="ru-RU" sz="2000" dirty="0" smtClean="0">
                <a:latin typeface="+mn-lt"/>
                <a:ea typeface="+mn-ea"/>
                <a:cs typeface="+mn-cs"/>
              </a:rPr>
              <a:t>?</a:t>
            </a:r>
            <a:endParaRPr lang="ru-RU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 </a:t>
            </a:r>
            <a:endParaRPr lang="ru-RU" sz="28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00808"/>
            <a:ext cx="77048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latin typeface="+mj-lt"/>
                <a:ea typeface="+mj-ea"/>
                <a:cs typeface="+mj-cs"/>
              </a:rPr>
              <a:t>Задачи исследования:</a:t>
            </a:r>
          </a:p>
          <a:p>
            <a:pPr lvl="0" fontAlgn="base"/>
            <a:r>
              <a:rPr lang="ru-RU" dirty="0"/>
              <a:t>Изучить имеющуюся литературу по данному вопросу и выяснить, что такое «оберег», историю его появления.</a:t>
            </a:r>
          </a:p>
          <a:p>
            <a:pPr lvl="0" fontAlgn="base"/>
            <a:r>
              <a:rPr lang="ru-RU" dirty="0"/>
              <a:t>Узнать, какие обереги бывают и что символизируют;</a:t>
            </a:r>
          </a:p>
          <a:p>
            <a:pPr lvl="0" fontAlgn="base"/>
            <a:r>
              <a:rPr lang="ru-RU" dirty="0"/>
              <a:t>Выяснить, кто или что оберегает наш дом;</a:t>
            </a:r>
          </a:p>
          <a:p>
            <a:pPr lvl="0" fontAlgn="base"/>
            <a:r>
              <a:rPr lang="ru-RU" dirty="0"/>
              <a:t>Провести </a:t>
            </a:r>
            <a:r>
              <a:rPr lang="ru-RU"/>
              <a:t>опрос </a:t>
            </a:r>
            <a:r>
              <a:rPr lang="ru-RU" smtClean="0"/>
              <a:t>разных </a:t>
            </a:r>
            <a:r>
              <a:rPr lang="ru-RU" dirty="0"/>
              <a:t>возрастных групп по данному вопросу.</a:t>
            </a:r>
          </a:p>
          <a:p>
            <a:pPr fontAlgn="base"/>
            <a:r>
              <a:rPr lang="ru-RU" sz="2800" b="1" dirty="0">
                <a:latin typeface="+mj-lt"/>
                <a:ea typeface="+mj-ea"/>
                <a:cs typeface="+mj-cs"/>
              </a:rPr>
              <a:t>Объектом</a:t>
            </a:r>
            <a:r>
              <a:rPr lang="ru-RU" b="1" dirty="0"/>
              <a:t> </a:t>
            </a:r>
            <a:r>
              <a:rPr lang="ru-RU" dirty="0"/>
              <a:t>исследования является оберег.</a:t>
            </a:r>
          </a:p>
          <a:p>
            <a:pPr fontAlgn="base"/>
            <a:r>
              <a:rPr lang="ru-RU" sz="2800" b="1" dirty="0">
                <a:latin typeface="+mj-lt"/>
                <a:ea typeface="+mj-ea"/>
                <a:cs typeface="+mj-cs"/>
              </a:rPr>
              <a:t>Предметом исследования </a:t>
            </a:r>
            <a:r>
              <a:rPr lang="ru-RU" dirty="0"/>
              <a:t>является история оберегов и их символическое значение.</a:t>
            </a:r>
          </a:p>
          <a:p>
            <a:pPr fontAlgn="base"/>
            <a:r>
              <a:rPr lang="ru-RU" sz="2800" b="1" dirty="0">
                <a:latin typeface="+mj-lt"/>
                <a:ea typeface="+mj-ea"/>
                <a:cs typeface="+mj-cs"/>
              </a:rPr>
              <a:t>Гипотеза исследования:</a:t>
            </a:r>
            <a:r>
              <a:rPr lang="ru-RU" sz="2500" b="1" dirty="0">
                <a:latin typeface="+mj-lt"/>
                <a:ea typeface="+mj-ea"/>
                <a:cs typeface="+mj-cs"/>
              </a:rPr>
              <a:t> </a:t>
            </a:r>
            <a:r>
              <a:rPr lang="ru-RU" dirty="0"/>
              <a:t>В наше время обереги не потеряли своей актуальности и всё ещё являются важным атрибутом любого дома, так как люди верят в их чудодейственные силы.</a:t>
            </a:r>
          </a:p>
        </p:txBody>
      </p:sp>
    </p:spTree>
    <p:extLst>
      <p:ext uri="{BB962C8B-B14F-4D97-AF65-F5344CB8AC3E}">
        <p14:creationId xmlns:p14="http://schemas.microsoft.com/office/powerpoint/2010/main" val="122996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Autofit/>
          </a:bodyPr>
          <a:lstStyle/>
          <a:p>
            <a:r>
              <a:rPr lang="ru-RU" sz="2800" b="1" dirty="0"/>
              <a:t>У многих современных людей есть оберег. Но не все задаются вопросом: зачем он нужен? Какую роль он играет в нашей жизни?</a:t>
            </a:r>
          </a:p>
        </p:txBody>
      </p:sp>
      <p:pic>
        <p:nvPicPr>
          <p:cNvPr id="4" name="Рисунок 3" descr="http://stranamasterov.ru/files/u52439/img_0566.jpg"/>
          <p:cNvPicPr/>
          <p:nvPr/>
        </p:nvPicPr>
        <p:blipFill rotWithShape="1">
          <a:blip r:embed="rId2" cstate="print"/>
          <a:srcRect b="9335"/>
          <a:stretch/>
        </p:blipFill>
        <p:spPr bwMode="auto">
          <a:xfrm>
            <a:off x="539552" y="1772815"/>
            <a:ext cx="2314600" cy="2680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212465"/>
            <a:ext cx="2603302" cy="3091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TGA\Desktop\для Хакима 3\Шаг в будущее 16 Обереги\оберег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212976"/>
            <a:ext cx="2245744" cy="2967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1276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 </a:t>
            </a:r>
            <a:r>
              <a:rPr lang="ru-RU" sz="2000" b="1" dirty="0"/>
              <a:t>Результаты анкетирования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12760" y="65322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2760" y="1124744"/>
            <a:ext cx="34271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1. Возраст людей участвовавших в опросе</a:t>
            </a:r>
            <a:endParaRPr lang="ru-RU" sz="1400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874778914"/>
              </p:ext>
            </p:extLst>
          </p:nvPr>
        </p:nvGraphicFramePr>
        <p:xfrm>
          <a:off x="748713" y="1556792"/>
          <a:ext cx="2998760" cy="173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298576" y="1124744"/>
            <a:ext cx="18094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2. Вид деятельности </a:t>
            </a: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753604249"/>
              </p:ext>
            </p:extLst>
          </p:nvPr>
        </p:nvGraphicFramePr>
        <p:xfrm>
          <a:off x="3899023" y="1556792"/>
          <a:ext cx="4608512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2760" y="3501008"/>
            <a:ext cx="26102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3. Вы знаете, что такое оберег?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4253303095"/>
              </p:ext>
            </p:extLst>
          </p:nvPr>
        </p:nvGraphicFramePr>
        <p:xfrm>
          <a:off x="467544" y="3933056"/>
          <a:ext cx="3456384" cy="1882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355976" y="3505627"/>
            <a:ext cx="39670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4. </a:t>
            </a:r>
            <a:r>
              <a:rPr lang="ru-RU" sz="1400" b="1" dirty="0"/>
              <a:t>Как вы относитесь к оберегам, домовым?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338292694"/>
              </p:ext>
            </p:extLst>
          </p:nvPr>
        </p:nvGraphicFramePr>
        <p:xfrm>
          <a:off x="3923928" y="3933056"/>
          <a:ext cx="4680520" cy="1776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167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743899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5. Знаете ли вы символику оберегов, т.е. что значит тот или иной предмет?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510391035"/>
              </p:ext>
            </p:extLst>
          </p:nvPr>
        </p:nvGraphicFramePr>
        <p:xfrm>
          <a:off x="457200" y="1412776"/>
          <a:ext cx="4042792" cy="1771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029200" y="2636912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6. Если у Вас обереги в доме, на работе, на теле?</a:t>
            </a: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543399128"/>
              </p:ext>
            </p:extLst>
          </p:nvPr>
        </p:nvGraphicFramePr>
        <p:xfrm>
          <a:off x="4716016" y="3501008"/>
          <a:ext cx="3888432" cy="2080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882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8798"/>
            <a:ext cx="8229600" cy="57606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</a:t>
            </a:r>
            <a:r>
              <a:rPr lang="ru-RU" sz="2800" b="1" dirty="0"/>
              <a:t>Историческая </a:t>
            </a:r>
            <a:r>
              <a:rPr lang="ru-RU" sz="2800" b="1" dirty="0" smtClean="0"/>
              <a:t>справка</a:t>
            </a:r>
            <a:endParaRPr lang="ru-RU" sz="2800" b="1" dirty="0"/>
          </a:p>
        </p:txBody>
      </p:sp>
      <p:pic>
        <p:nvPicPr>
          <p:cNvPr id="1026" name="Picture 2" descr="E:\мне домовые\оберег из бивня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60" y="1419767"/>
            <a:ext cx="1590608" cy="2092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E:\мне домовые\оберег стари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911" y="1439042"/>
            <a:ext cx="1745451" cy="2193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E:\мне домовые\старые обереги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1" t="24351" r="36353"/>
          <a:stretch/>
        </p:blipFill>
        <p:spPr bwMode="auto">
          <a:xfrm>
            <a:off x="6046848" y="1392415"/>
            <a:ext cx="1800200" cy="2286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94828"/>
            <a:ext cx="2117680" cy="1586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657" y="4209164"/>
            <a:ext cx="2117680" cy="1557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780" y="4137923"/>
            <a:ext cx="2068335" cy="1628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 rot="10800000" flipH="1" flipV="1">
            <a:off x="6080823" y="5846228"/>
            <a:ext cx="169335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Куриная лапа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4938" y="5846229"/>
            <a:ext cx="21133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Клык и череп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волка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635960" y="3581155"/>
            <a:ext cx="195456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Оберег из бивня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4720" y="5846228"/>
            <a:ext cx="159704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Клык медведя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2969545" y="3672965"/>
            <a:ext cx="243990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Оберег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травы корня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5692" y="877362"/>
            <a:ext cx="82327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История возникновения оберегов теряется в глубине веков.</a:t>
            </a:r>
          </a:p>
        </p:txBody>
      </p:sp>
      <p:sp>
        <p:nvSpPr>
          <p:cNvPr id="16" name="Прямоугольник 15"/>
          <p:cNvSpPr/>
          <p:nvPr/>
        </p:nvSpPr>
        <p:spPr>
          <a:xfrm rot="10800000" flipV="1">
            <a:off x="5580112" y="3689884"/>
            <a:ext cx="288032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Оберег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орехов и шишек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01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932" y="1034868"/>
            <a:ext cx="2105713" cy="2460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168" y="1034868"/>
            <a:ext cx="2878973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TGA\Desktop\для Хакима 3\Шаг в будущее 16 Обереги\оберг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424" y="3789040"/>
            <a:ext cx="3342462" cy="2386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3" descr="E:\мне домовые\старые 4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651" y="3744877"/>
            <a:ext cx="2496277" cy="24309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2624" y="260648"/>
            <a:ext cx="82296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100" b="1" dirty="0" smtClean="0"/>
              <a:t>Кукла-оберег</a:t>
            </a:r>
            <a:endParaRPr lang="ru-RU" sz="3100" dirty="0"/>
          </a:p>
        </p:txBody>
      </p:sp>
      <p:pic>
        <p:nvPicPr>
          <p:cNvPr id="8" name="Picture 2" descr="C:\Users\TGA\Desktop\для Хакима 3\Шаг в будущее 16 Обереги\оберг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424" y="3744877"/>
            <a:ext cx="3342462" cy="2386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793530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658</Words>
  <Application>Microsoft Office PowerPoint</Application>
  <PresentationFormat>Экран (4:3)</PresentationFormat>
  <Paragraphs>70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Муниципальный этап Всероссийского  конкурса исследовательских и творческих проектов  «Я исследователь» Проектная работа по декоративно – прикладному творчеству на тему: «Роль оберега в жизни человека»</vt:lpstr>
      <vt:lpstr>С давних времен люди носили обереги, чтобы поддерживать связь с Богом, создавая внутренний настрой на преодоление трудностей. </vt:lpstr>
      <vt:lpstr>Презентация PowerPoint</vt:lpstr>
      <vt:lpstr>Цель нашего исследования: выяснить, сохранилась ли вера людей в магические свойства оберегов или присутствие их в нашей жизни - это дань моде?</vt:lpstr>
      <vt:lpstr>У многих современных людей есть оберег. Но не все задаются вопросом: зачем он нужен? Какую роль он играет в нашей жизни?</vt:lpstr>
      <vt:lpstr> Результаты анкетирования </vt:lpstr>
      <vt:lpstr>Презентация PowerPoint</vt:lpstr>
      <vt:lpstr> Историческая справка</vt:lpstr>
      <vt:lpstr>Презентация PowerPoint</vt:lpstr>
      <vt:lpstr>Обереги нашего дома</vt:lpstr>
      <vt:lpstr> Подкова </vt:lpstr>
      <vt:lpstr>Порог </vt:lpstr>
      <vt:lpstr>Веник </vt:lpstr>
      <vt:lpstr>Домовой </vt:lpstr>
      <vt:lpstr>Заключение</vt:lpstr>
      <vt:lpstr>Презентация PowerPoint</vt:lpstr>
      <vt:lpstr> Список использованной литературы: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TGA</dc:creator>
  <cp:lastModifiedBy>TGA</cp:lastModifiedBy>
  <cp:revision>71</cp:revision>
  <dcterms:created xsi:type="dcterms:W3CDTF">2016-11-22T02:25:32Z</dcterms:created>
  <dcterms:modified xsi:type="dcterms:W3CDTF">2017-03-09T05:21:41Z</dcterms:modified>
</cp:coreProperties>
</file>