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08" r:id="rId1"/>
  </p:sldMasterIdLst>
  <p:notesMasterIdLst>
    <p:notesMasterId r:id="rId25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3" r:id="rId12"/>
    <p:sldId id="267" r:id="rId13"/>
    <p:sldId id="268" r:id="rId14"/>
    <p:sldId id="269" r:id="rId15"/>
    <p:sldId id="270" r:id="rId16"/>
    <p:sldId id="271" r:id="rId17"/>
    <p:sldId id="274" r:id="rId18"/>
    <p:sldId id="276" r:id="rId19"/>
    <p:sldId id="272" r:id="rId20"/>
    <p:sldId id="275" r:id="rId21"/>
    <p:sldId id="273" r:id="rId22"/>
    <p:sldId id="278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2018E-1F33-4103-A10C-F4F87021986C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2A6CB9-B3F5-4359-8CC4-B0EB474153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58B9B-2CC4-4995-9D73-2CB72D35DA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ifsmania.de/php/bestellung/index.php" TargetMode="Externa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latin typeface="+mj-ea"/>
            </a:endParaRPr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4820" name="Picture 2" descr="http://www.gbbilder.net/gbbilder/Ostern/Frohe-Ostern/2roixx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8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i="1" dirty="0" smtClean="0">
                <a:solidFill>
                  <a:srgbClr val="002060"/>
                </a:solidFill>
                <a:latin typeface="+mj-ea"/>
              </a:rPr>
              <a:t>Osterhase, komm!</a:t>
            </a:r>
            <a:endParaRPr lang="ru-RU" dirty="0">
              <a:latin typeface="+mj-ea"/>
            </a:endParaRPr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sz="4400" smtClean="0">
                <a:latin typeface="Century" pitchFamily="18" charset="0"/>
              </a:rPr>
              <a:t> </a:t>
            </a:r>
            <a:r>
              <a:rPr lang="de-DE" sz="4400" smtClean="0">
                <a:latin typeface="Century" pitchFamily="18" charset="0"/>
              </a:rPr>
              <a:t>Komm, bitte, komm,</a:t>
            </a:r>
            <a:endParaRPr lang="ru-RU" sz="4400" smtClean="0">
              <a:latin typeface="Century" pitchFamily="18" charset="0"/>
            </a:endParaRPr>
          </a:p>
          <a:p>
            <a:pPr algn="ctr" eaLnBrk="1" hangingPunct="1">
              <a:buFontTx/>
              <a:buNone/>
            </a:pPr>
            <a:r>
              <a:rPr lang="de-DE" sz="4400" smtClean="0">
                <a:latin typeface="Century" pitchFamily="18" charset="0"/>
              </a:rPr>
              <a:t>Osterhase, komm!</a:t>
            </a:r>
            <a:endParaRPr lang="ru-RU" sz="4400" smtClean="0">
              <a:latin typeface="Century" pitchFamily="18" charset="0"/>
            </a:endParaRPr>
          </a:p>
          <a:p>
            <a:pPr algn="ctr" eaLnBrk="1" hangingPunct="1">
              <a:buFontTx/>
              <a:buNone/>
            </a:pPr>
            <a:r>
              <a:rPr lang="de-DE" sz="4400" smtClean="0">
                <a:latin typeface="Century" pitchFamily="18" charset="0"/>
              </a:rPr>
              <a:t>    Bonbons, Schokolade</a:t>
            </a:r>
            <a:endParaRPr lang="ru-RU" sz="4400" smtClean="0">
              <a:latin typeface="Century" pitchFamily="18" charset="0"/>
            </a:endParaRPr>
          </a:p>
          <a:p>
            <a:pPr algn="ctr" eaLnBrk="1" hangingPunct="1">
              <a:buFontTx/>
              <a:buNone/>
            </a:pPr>
            <a:r>
              <a:rPr lang="de-DE" sz="4400" smtClean="0">
                <a:latin typeface="Century" pitchFamily="18" charset="0"/>
              </a:rPr>
              <a:t>       Möcht ich gerne haben.</a:t>
            </a:r>
            <a:endParaRPr lang="ru-RU" sz="4400" smtClean="0">
              <a:latin typeface="Century" pitchFamily="18" charset="0"/>
            </a:endParaRPr>
          </a:p>
          <a:p>
            <a:pPr algn="ctr" eaLnBrk="1" hangingPunct="1">
              <a:buFontTx/>
              <a:buNone/>
            </a:pPr>
            <a:r>
              <a:rPr lang="de-DE" sz="4400" smtClean="0">
                <a:latin typeface="Century" pitchFamily="18" charset="0"/>
              </a:rPr>
              <a:t>    Komm, bitte, komm,</a:t>
            </a:r>
            <a:endParaRPr lang="ru-RU" sz="4400" smtClean="0">
              <a:latin typeface="Century" pitchFamily="18" charset="0"/>
            </a:endParaRPr>
          </a:p>
          <a:p>
            <a:pPr algn="ctr" eaLnBrk="1" hangingPunct="1">
              <a:buFontTx/>
              <a:buNone/>
            </a:pPr>
            <a:r>
              <a:rPr lang="de-DE" sz="4400" smtClean="0">
                <a:latin typeface="Century" pitchFamily="18" charset="0"/>
              </a:rPr>
              <a:t>Osterhase, komm!</a:t>
            </a:r>
            <a:endParaRPr lang="ru-RU" sz="4000" smtClean="0"/>
          </a:p>
        </p:txBody>
      </p:sp>
      <p:pic>
        <p:nvPicPr>
          <p:cNvPr id="41988" name="Picture 18" descr="http://www.hagenhoffmann.de/kaigold/links/Ostern/ostern-03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38" y="4797425"/>
            <a:ext cx="2214562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6" descr="animiertes gif Ostern 8076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63" y="285750"/>
            <a:ext cx="16002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12" descr="http://www.hagenhoffmann.de/kaigold/links/Ostern/ostern-03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4500563"/>
            <a:ext cx="140970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2" descr="gifs Ostern 8074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1844675"/>
            <a:ext cx="1714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rohe-ostern-000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40768"/>
            <a:ext cx="9144000" cy="551723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59829" y="0"/>
            <a:ext cx="426430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6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Osterspiele</a:t>
            </a:r>
            <a:r>
              <a:rPr lang="en-US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76672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Расшифруй тайнопись.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412776"/>
            <a:ext cx="59046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AutoNum type="arabicPeriod"/>
            </a:pPr>
            <a:r>
              <a:rPr lang="en-US" sz="6000" dirty="0" err="1" smtClean="0">
                <a:solidFill>
                  <a:srgbClr val="C00000"/>
                </a:solidFill>
                <a:latin typeface="Arial Black" pitchFamily="34" charset="0"/>
              </a:rPr>
              <a:t>seFt</a:t>
            </a:r>
            <a:endParaRPr lang="en-US" sz="60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342900" indent="-342900">
              <a:buAutoNum type="arabicPeriod"/>
            </a:pPr>
            <a:r>
              <a:rPr lang="en-US" sz="60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6000" dirty="0" err="1" smtClean="0">
                <a:solidFill>
                  <a:srgbClr val="C00000"/>
                </a:solidFill>
                <a:latin typeface="Arial Black" pitchFamily="34" charset="0"/>
              </a:rPr>
              <a:t>reEi</a:t>
            </a:r>
            <a:endParaRPr lang="en-US" sz="60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342900" indent="-342900">
              <a:buAutoNum type="arabicPeriod"/>
            </a:pPr>
            <a:r>
              <a:rPr lang="en-US" sz="60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6000" dirty="0" err="1" smtClean="0">
                <a:solidFill>
                  <a:srgbClr val="C00000"/>
                </a:solidFill>
                <a:latin typeface="Arial Black" pitchFamily="34" charset="0"/>
              </a:rPr>
              <a:t>hesOsaetr</a:t>
            </a:r>
            <a:endParaRPr lang="en-US" sz="60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342900" indent="-342900">
              <a:buAutoNum type="arabicPeriod"/>
            </a:pPr>
            <a:r>
              <a:rPr lang="en-US" sz="60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6000" dirty="0" err="1" smtClean="0">
                <a:solidFill>
                  <a:srgbClr val="C00000"/>
                </a:solidFill>
                <a:latin typeface="Arial Black" pitchFamily="34" charset="0"/>
              </a:rPr>
              <a:t>sebumOtra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404664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Расшифруй тайнопись.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908720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Правильный ответ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1628800"/>
            <a:ext cx="56886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5400" dirty="0" smtClean="0">
                <a:solidFill>
                  <a:srgbClr val="C00000"/>
                </a:solidFill>
                <a:latin typeface="Arial Black" pitchFamily="34" charset="0"/>
              </a:rPr>
              <a:t>Fest</a:t>
            </a:r>
          </a:p>
          <a:p>
            <a:pPr marL="742950" indent="-742950">
              <a:buAutoNum type="arabicPeriod"/>
            </a:pPr>
            <a:r>
              <a:rPr lang="en-US" sz="54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5400" dirty="0" err="1" smtClean="0">
                <a:solidFill>
                  <a:srgbClr val="C00000"/>
                </a:solidFill>
                <a:latin typeface="Arial Black" pitchFamily="34" charset="0"/>
              </a:rPr>
              <a:t>Eier</a:t>
            </a:r>
            <a:endParaRPr lang="en-US" sz="54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742950" indent="-742950">
              <a:buAutoNum type="arabicPeriod"/>
            </a:pPr>
            <a:r>
              <a:rPr lang="en-US" sz="54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5400" dirty="0" err="1" smtClean="0">
                <a:solidFill>
                  <a:srgbClr val="C00000"/>
                </a:solidFill>
                <a:latin typeface="Arial Black" pitchFamily="34" charset="0"/>
              </a:rPr>
              <a:t>Osterhase</a:t>
            </a:r>
            <a:endParaRPr lang="en-US" sz="54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742950" indent="-742950">
              <a:buAutoNum type="arabicPeriod"/>
            </a:pPr>
            <a:r>
              <a:rPr lang="en-US" sz="54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5400" dirty="0" err="1" smtClean="0">
                <a:solidFill>
                  <a:srgbClr val="C00000"/>
                </a:solidFill>
                <a:latin typeface="Arial Black" pitchFamily="34" charset="0"/>
              </a:rPr>
              <a:t>Osterbaum</a:t>
            </a:r>
            <a:endParaRPr lang="ru-RU" sz="54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404664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>
                <a:latin typeface="Arial Black" pitchFamily="34" charset="0"/>
              </a:rPr>
              <a:t>Ostereierpuzzles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2" cstate="print"/>
          <a:srcRect l="27931" t="61277" r="50000" b="5559"/>
          <a:stretch>
            <a:fillRect/>
          </a:stretch>
        </p:blipFill>
        <p:spPr>
          <a:xfrm>
            <a:off x="5004048" y="1412776"/>
            <a:ext cx="1728192" cy="1840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print"/>
          <a:srcRect l="3538" t="39973" r="74393" b="5559"/>
          <a:stretch>
            <a:fillRect/>
          </a:stretch>
        </p:blipFill>
        <p:spPr>
          <a:xfrm>
            <a:off x="3707904" y="3501008"/>
            <a:ext cx="1728192" cy="3023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2" cstate="print"/>
          <a:srcRect l="3538" t="44889" r="60454" b="37085"/>
          <a:stretch>
            <a:fillRect/>
          </a:stretch>
        </p:blipFill>
        <p:spPr>
          <a:xfrm>
            <a:off x="1907704" y="1916832"/>
            <a:ext cx="2232248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3" cstate="print"/>
          <a:srcRect l="19800" t="5559" r="50000" b="43639"/>
          <a:stretch>
            <a:fillRect/>
          </a:stretch>
        </p:blipFill>
        <p:spPr>
          <a:xfrm>
            <a:off x="755575" y="3429000"/>
            <a:ext cx="2113783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2" cstate="print"/>
          <a:srcRect l="20961" t="5559" r="66262" b="5559"/>
          <a:stretch>
            <a:fillRect/>
          </a:stretch>
        </p:blipFill>
        <p:spPr>
          <a:xfrm>
            <a:off x="6732240" y="2492896"/>
            <a:ext cx="1224136" cy="3905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print"/>
          <a:srcRect l="3538" t="5559" r="50000" b="5559"/>
          <a:stretch>
            <a:fillRect/>
          </a:stretch>
        </p:blipFill>
        <p:spPr>
          <a:xfrm>
            <a:off x="467544" y="1124744"/>
            <a:ext cx="2880320" cy="4841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907704" y="404664"/>
            <a:ext cx="5400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>
                <a:latin typeface="Arial Black" pitchFamily="34" charset="0"/>
              </a:rPr>
              <a:t>Ostereierpuzzles</a:t>
            </a:r>
            <a:r>
              <a:rPr lang="en-US" dirty="0" smtClean="0">
                <a:latin typeface="Arial Black" pitchFamily="34" charset="0"/>
              </a:rPr>
              <a:t>.</a:t>
            </a:r>
            <a:endParaRPr lang="ru-RU" dirty="0" smtClean="0">
              <a:latin typeface="Arial Black" pitchFamily="34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355976" y="1916832"/>
            <a:ext cx="33843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err="1" smtClean="0">
                <a:solidFill>
                  <a:srgbClr val="C00000"/>
                </a:solidFill>
                <a:latin typeface="Arial Black" pitchFamily="34" charset="0"/>
              </a:rPr>
              <a:t>Frohes</a:t>
            </a:r>
            <a:r>
              <a:rPr lang="en-US" sz="60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6000" dirty="0" err="1" smtClean="0">
                <a:solidFill>
                  <a:srgbClr val="C00000"/>
                </a:solidFill>
                <a:latin typeface="Arial Black" pitchFamily="34" charset="0"/>
              </a:rPr>
              <a:t>Ostern</a:t>
            </a:r>
            <a:r>
              <a:rPr lang="en-US" sz="6000" dirty="0" smtClean="0">
                <a:solidFill>
                  <a:srgbClr val="C00000"/>
                </a:solidFill>
                <a:latin typeface="Arial Black" pitchFamily="34" charset="0"/>
              </a:rPr>
              <a:t>!</a:t>
            </a:r>
            <a:endParaRPr lang="ru-RU" sz="60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03648" y="332656"/>
            <a:ext cx="69127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 Black" pitchFamily="34" charset="0"/>
              </a:rPr>
              <a:t>So </a:t>
            </a:r>
            <a:r>
              <a:rPr lang="en-US" sz="2400" dirty="0" err="1" smtClean="0">
                <a:latin typeface="Arial Black" pitchFamily="34" charset="0"/>
              </a:rPr>
              <a:t>ein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Quatsch</a:t>
            </a:r>
            <a:r>
              <a:rPr lang="en-US" sz="2400" dirty="0" smtClean="0">
                <a:latin typeface="Arial Black" pitchFamily="34" charset="0"/>
              </a:rPr>
              <a:t>. </a:t>
            </a:r>
            <a:r>
              <a:rPr lang="en-US" sz="2400" dirty="0" err="1" smtClean="0">
                <a:latin typeface="Arial Black" pitchFamily="34" charset="0"/>
              </a:rPr>
              <a:t>Wie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ist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es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richtig</a:t>
            </a:r>
            <a:r>
              <a:rPr lang="en-US" sz="2400" dirty="0" smtClean="0">
                <a:latin typeface="Arial Black" pitchFamily="34" charset="0"/>
              </a:rPr>
              <a:t>?</a:t>
            </a:r>
            <a:endParaRPr lang="ru-RU" sz="2400" dirty="0" smtClean="0">
              <a:latin typeface="Arial Black" pitchFamily="34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052736"/>
            <a:ext cx="813690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Die Kinder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backen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die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Ostereier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.</a:t>
            </a:r>
            <a:endParaRPr lang="ru-RU" sz="32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Die Kinder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bemalen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das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Ostergebäck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.</a:t>
            </a:r>
            <a:endParaRPr lang="ru-RU" sz="32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Der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Osterhase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bringt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die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Ostereier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zu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Weihnachten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.</a:t>
            </a:r>
            <a:endParaRPr lang="ru-RU" sz="32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Die Kinder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suchen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im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Garten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den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Osterkuche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.</a:t>
            </a:r>
            <a:endParaRPr lang="ru-RU" sz="32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Die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Deutschen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feiern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Ostern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im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Mai.</a:t>
            </a:r>
            <a:endParaRPr lang="ru-RU" sz="32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03648" y="332656"/>
            <a:ext cx="69127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 Black" pitchFamily="34" charset="0"/>
              </a:rPr>
              <a:t>So </a:t>
            </a:r>
            <a:r>
              <a:rPr lang="en-US" sz="2400" dirty="0" err="1" smtClean="0">
                <a:latin typeface="Arial Black" pitchFamily="34" charset="0"/>
              </a:rPr>
              <a:t>ein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2400" dirty="0" err="1" smtClean="0">
                <a:latin typeface="Arial Black" pitchFamily="34" charset="0"/>
              </a:rPr>
              <a:t>Quatsch</a:t>
            </a:r>
            <a:r>
              <a:rPr lang="en-US" sz="2400" dirty="0" smtClean="0">
                <a:latin typeface="Arial Black" pitchFamily="34" charset="0"/>
              </a:rPr>
              <a:t>.  Das </a:t>
            </a:r>
            <a:r>
              <a:rPr lang="en-US" sz="2400" dirty="0" err="1" smtClean="0">
                <a:latin typeface="Arial Black" pitchFamily="34" charset="0"/>
              </a:rPr>
              <a:t>ist</a:t>
            </a:r>
            <a:r>
              <a:rPr lang="en-US" sz="2400" dirty="0" smtClean="0">
                <a:latin typeface="Arial Black" pitchFamily="34" charset="0"/>
              </a:rPr>
              <a:t>  </a:t>
            </a:r>
            <a:r>
              <a:rPr lang="en-US" sz="2400" dirty="0" err="1" smtClean="0">
                <a:latin typeface="Arial Black" pitchFamily="34" charset="0"/>
              </a:rPr>
              <a:t>richtig</a:t>
            </a:r>
            <a:r>
              <a:rPr lang="en-US" sz="2400" dirty="0" smtClean="0">
                <a:latin typeface="Arial Black" pitchFamily="34" charset="0"/>
              </a:rPr>
              <a:t>.</a:t>
            </a:r>
            <a:endParaRPr lang="ru-RU" sz="2400" dirty="0" smtClean="0">
              <a:latin typeface="Arial Black" pitchFamily="34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052736"/>
            <a:ext cx="813690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Die Kinder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backen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200" u="sng" dirty="0" smtClean="0">
                <a:solidFill>
                  <a:srgbClr val="C00000"/>
                </a:solidFill>
                <a:latin typeface="Arial Black" pitchFamily="34" charset="0"/>
              </a:rPr>
              <a:t>das </a:t>
            </a:r>
            <a:r>
              <a:rPr lang="en-US" sz="3200" u="sng" dirty="0" err="1" smtClean="0">
                <a:solidFill>
                  <a:srgbClr val="C00000"/>
                </a:solidFill>
                <a:latin typeface="Arial Black" pitchFamily="34" charset="0"/>
              </a:rPr>
              <a:t>Ostergebäck</a:t>
            </a:r>
            <a:r>
              <a:rPr lang="en-US" sz="3200" u="sng" dirty="0" smtClean="0">
                <a:solidFill>
                  <a:srgbClr val="C00000"/>
                </a:solidFill>
                <a:latin typeface="Arial Black" pitchFamily="34" charset="0"/>
              </a:rPr>
              <a:t>.</a:t>
            </a:r>
            <a:endParaRPr lang="ru-RU" sz="3200" u="sng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Die Kinder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bemalen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200" u="sng" dirty="0" smtClean="0">
                <a:solidFill>
                  <a:srgbClr val="C00000"/>
                </a:solidFill>
                <a:latin typeface="Arial Black" pitchFamily="34" charset="0"/>
              </a:rPr>
              <a:t>die </a:t>
            </a:r>
            <a:r>
              <a:rPr lang="en-US" sz="3200" u="sng" dirty="0" err="1" smtClean="0">
                <a:solidFill>
                  <a:srgbClr val="C00000"/>
                </a:solidFill>
                <a:latin typeface="Arial Black" pitchFamily="34" charset="0"/>
              </a:rPr>
              <a:t>Oster</a:t>
            </a:r>
            <a:r>
              <a:rPr lang="en-US" sz="3200" u="sng" dirty="0" smtClean="0">
                <a:solidFill>
                  <a:srgbClr val="C00000"/>
                </a:solidFill>
                <a:latin typeface="Arial Black" pitchFamily="34" charset="0"/>
              </a:rPr>
              <a:t>-</a:t>
            </a:r>
          </a:p>
          <a:p>
            <a:pPr marL="342900" lvl="0" indent="-342900"/>
            <a:r>
              <a:rPr lang="en-US" sz="3200" u="sng" dirty="0" err="1" smtClean="0">
                <a:solidFill>
                  <a:srgbClr val="C00000"/>
                </a:solidFill>
                <a:latin typeface="Arial Black" pitchFamily="34" charset="0"/>
              </a:rPr>
              <a:t>eier</a:t>
            </a:r>
            <a:r>
              <a:rPr lang="en-US" sz="3200" u="sng" dirty="0" smtClean="0">
                <a:solidFill>
                  <a:srgbClr val="C00000"/>
                </a:solidFill>
                <a:latin typeface="Arial Black" pitchFamily="34" charset="0"/>
              </a:rPr>
              <a:t> .</a:t>
            </a:r>
            <a:endParaRPr lang="ru-RU" sz="3200" u="sng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Der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Osterhase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bringt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die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Ostereier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200" u="sng" dirty="0" err="1" smtClean="0">
                <a:solidFill>
                  <a:srgbClr val="C00000"/>
                </a:solidFill>
                <a:latin typeface="Arial Black" pitchFamily="34" charset="0"/>
              </a:rPr>
              <a:t>zu</a:t>
            </a:r>
            <a:r>
              <a:rPr lang="en-US" sz="3200" u="sng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200" u="sng" dirty="0" err="1" smtClean="0">
                <a:solidFill>
                  <a:srgbClr val="C00000"/>
                </a:solidFill>
                <a:latin typeface="Arial Black" pitchFamily="34" charset="0"/>
              </a:rPr>
              <a:t>Ostern</a:t>
            </a:r>
            <a:r>
              <a:rPr lang="en-US" sz="3200" u="sng" dirty="0" smtClean="0">
                <a:solidFill>
                  <a:srgbClr val="C00000"/>
                </a:solidFill>
                <a:latin typeface="Arial Black" pitchFamily="34" charset="0"/>
              </a:rPr>
              <a:t>.</a:t>
            </a:r>
            <a:endParaRPr lang="ru-RU" sz="3200" u="sng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Die Kinder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suchen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im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Garten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die </a:t>
            </a:r>
            <a:r>
              <a:rPr lang="en-US" sz="3200" u="sng" dirty="0" err="1" smtClean="0">
                <a:solidFill>
                  <a:srgbClr val="C00000"/>
                </a:solidFill>
                <a:latin typeface="Arial Black" pitchFamily="34" charset="0"/>
              </a:rPr>
              <a:t>Ostereier</a:t>
            </a:r>
            <a:r>
              <a:rPr lang="en-US" sz="3200" u="sng" dirty="0" smtClean="0">
                <a:solidFill>
                  <a:srgbClr val="C00000"/>
                </a:solidFill>
                <a:latin typeface="Arial Black" pitchFamily="34" charset="0"/>
              </a:rPr>
              <a:t>.</a:t>
            </a:r>
            <a:endParaRPr lang="ru-RU" sz="3200" u="sng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Die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Deutschen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feiern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Ostern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200" dirty="0" err="1" smtClean="0">
                <a:solidFill>
                  <a:srgbClr val="C00000"/>
                </a:solidFill>
                <a:latin typeface="Arial Black" pitchFamily="34" charset="0"/>
              </a:rPr>
              <a:t>im</a:t>
            </a:r>
            <a:r>
              <a:rPr lang="en-US" sz="32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3200" u="sng" dirty="0" smtClean="0">
                <a:solidFill>
                  <a:srgbClr val="C00000"/>
                </a:solidFill>
                <a:latin typeface="Arial Black" pitchFamily="34" charset="0"/>
              </a:rPr>
              <a:t>April.</a:t>
            </a:r>
            <a:endParaRPr lang="ru-RU" sz="3200" u="sng" dirty="0" smtClean="0">
              <a:solidFill>
                <a:srgbClr val="C00000"/>
              </a:solidFill>
              <a:latin typeface="Arial Black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857250" y="836712"/>
            <a:ext cx="7747198" cy="5112568"/>
            <a:chOff x="1350" y="2378"/>
            <a:chExt cx="9425" cy="4286"/>
          </a:xfrm>
        </p:grpSpPr>
        <p:grpSp>
          <p:nvGrpSpPr>
            <p:cNvPr id="1028" name="Group 4"/>
            <p:cNvGrpSpPr>
              <a:grpSpLocks/>
            </p:cNvGrpSpPr>
            <p:nvPr/>
          </p:nvGrpSpPr>
          <p:grpSpPr bwMode="auto">
            <a:xfrm>
              <a:off x="1350" y="2378"/>
              <a:ext cx="9425" cy="4286"/>
              <a:chOff x="1893" y="5379"/>
              <a:chExt cx="9425" cy="4286"/>
            </a:xfrm>
          </p:grpSpPr>
          <p:grpSp>
            <p:nvGrpSpPr>
              <p:cNvPr id="1029" name="Group 5"/>
              <p:cNvGrpSpPr>
                <a:grpSpLocks/>
              </p:cNvGrpSpPr>
              <p:nvPr/>
            </p:nvGrpSpPr>
            <p:grpSpPr bwMode="auto">
              <a:xfrm rot="5400000">
                <a:off x="3759" y="6459"/>
                <a:ext cx="687" cy="1473"/>
                <a:chOff x="9075" y="9762"/>
                <a:chExt cx="720" cy="1473"/>
              </a:xfrm>
            </p:grpSpPr>
            <p:sp>
              <p:nvSpPr>
                <p:cNvPr id="1030" name="Rectangle 6"/>
                <p:cNvSpPr>
                  <a:spLocks noChangeArrowheads="1"/>
                </p:cNvSpPr>
                <p:nvPr/>
              </p:nvSpPr>
              <p:spPr bwMode="auto">
                <a:xfrm>
                  <a:off x="9075" y="9762"/>
                  <a:ext cx="720" cy="147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cxnSp>
              <p:nvCxnSpPr>
                <p:cNvPr id="1031" name="AutoShape 7"/>
                <p:cNvCxnSpPr>
                  <a:cxnSpLocks noChangeShapeType="1"/>
                </p:cNvCxnSpPr>
                <p:nvPr/>
              </p:nvCxnSpPr>
              <p:spPr bwMode="auto">
                <a:xfrm>
                  <a:off x="9075" y="10482"/>
                  <a:ext cx="72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1032" name="Group 8"/>
              <p:cNvGrpSpPr>
                <a:grpSpLocks/>
              </p:cNvGrpSpPr>
              <p:nvPr/>
            </p:nvGrpSpPr>
            <p:grpSpPr bwMode="auto">
              <a:xfrm>
                <a:off x="4839" y="5379"/>
                <a:ext cx="6479" cy="4286"/>
                <a:chOff x="4839" y="5379"/>
                <a:chExt cx="6479" cy="4286"/>
              </a:xfrm>
            </p:grpSpPr>
            <p:grpSp>
              <p:nvGrpSpPr>
                <p:cNvPr id="1033" name="Group 9"/>
                <p:cNvGrpSpPr>
                  <a:grpSpLocks/>
                </p:cNvGrpSpPr>
                <p:nvPr/>
              </p:nvGrpSpPr>
              <p:grpSpPr bwMode="auto">
                <a:xfrm>
                  <a:off x="4839" y="5379"/>
                  <a:ext cx="720" cy="4286"/>
                  <a:chOff x="5073" y="3098"/>
                  <a:chExt cx="720" cy="4286"/>
                </a:xfrm>
              </p:grpSpPr>
              <p:sp>
                <p:nvSpPr>
                  <p:cNvPr id="1034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5073" y="3098"/>
                    <a:ext cx="720" cy="4286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ru-RU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cxnSp>
                <p:nvCxnSpPr>
                  <p:cNvPr id="1035" name="AutoShape 1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073" y="5258"/>
                    <a:ext cx="72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036" name="AutoShape 1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073" y="3868"/>
                    <a:ext cx="72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037" name="AutoShape 1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073" y="4571"/>
                    <a:ext cx="72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038" name="AutoShape 1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073" y="5994"/>
                    <a:ext cx="72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039" name="AutoShape 1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073" y="6731"/>
                    <a:ext cx="72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1040" name="Group 16"/>
                <p:cNvGrpSpPr>
                  <a:grpSpLocks/>
                </p:cNvGrpSpPr>
                <p:nvPr/>
              </p:nvGrpSpPr>
              <p:grpSpPr bwMode="auto">
                <a:xfrm rot="5400000">
                  <a:off x="7350" y="4358"/>
                  <a:ext cx="703" cy="4286"/>
                  <a:chOff x="5073" y="3098"/>
                  <a:chExt cx="720" cy="4286"/>
                </a:xfrm>
              </p:grpSpPr>
              <p:sp>
                <p:nvSpPr>
                  <p:cNvPr id="1041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5073" y="3098"/>
                    <a:ext cx="720" cy="4286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ru-RU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cxnSp>
                <p:nvCxnSpPr>
                  <p:cNvPr id="1042" name="AutoShape 18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073" y="5258"/>
                    <a:ext cx="72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043" name="AutoShape 19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073" y="3868"/>
                    <a:ext cx="72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044" name="AutoShape 20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073" y="4571"/>
                    <a:ext cx="72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045" name="AutoShape 2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073" y="5994"/>
                    <a:ext cx="72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046" name="AutoShape 2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5073" y="6731"/>
                    <a:ext cx="72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1047" name="Group 23"/>
                <p:cNvGrpSpPr>
                  <a:grpSpLocks/>
                </p:cNvGrpSpPr>
                <p:nvPr/>
              </p:nvGrpSpPr>
              <p:grpSpPr bwMode="auto">
                <a:xfrm>
                  <a:off x="5559" y="5379"/>
                  <a:ext cx="5759" cy="770"/>
                  <a:chOff x="5559" y="3098"/>
                  <a:chExt cx="5759" cy="770"/>
                </a:xfrm>
              </p:grpSpPr>
              <p:grpSp>
                <p:nvGrpSpPr>
                  <p:cNvPr id="1048" name="Group 2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7317" y="1340"/>
                    <a:ext cx="770" cy="4286"/>
                    <a:chOff x="5073" y="3098"/>
                    <a:chExt cx="720" cy="4286"/>
                  </a:xfrm>
                </p:grpSpPr>
                <p:sp>
                  <p:nvSpPr>
                    <p:cNvPr id="1049" name="Rectangle 25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5073" y="3098"/>
                      <a:ext cx="720" cy="4286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cxnSp>
                  <p:nvCxnSpPr>
                    <p:cNvPr id="1050" name="AutoShape 2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073" y="5258"/>
                      <a:ext cx="720" cy="0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051" name="AutoShape 2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073" y="3868"/>
                      <a:ext cx="720" cy="0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052" name="AutoShape 2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073" y="4571"/>
                      <a:ext cx="720" cy="0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053" name="AutoShape 2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073" y="5994"/>
                      <a:ext cx="720" cy="0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054" name="AutoShape 3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073" y="6731"/>
                      <a:ext cx="720" cy="0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</p:grpSp>
              <p:grpSp>
                <p:nvGrpSpPr>
                  <p:cNvPr id="1055" name="Group 31"/>
                  <p:cNvGrpSpPr>
                    <a:grpSpLocks/>
                  </p:cNvGrpSpPr>
                  <p:nvPr/>
                </p:nvGrpSpPr>
                <p:grpSpPr bwMode="auto">
                  <a:xfrm rot="5400000">
                    <a:off x="10197" y="2746"/>
                    <a:ext cx="770" cy="1473"/>
                    <a:chOff x="9075" y="9762"/>
                    <a:chExt cx="720" cy="1473"/>
                  </a:xfrm>
                </p:grpSpPr>
                <p:sp>
                  <p:nvSpPr>
                    <p:cNvPr id="1056" name="Rectangle 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075" y="9762"/>
                      <a:ext cx="720" cy="1473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cxnSp>
                  <p:nvCxnSpPr>
                    <p:cNvPr id="1057" name="AutoShape 3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9075" y="10482"/>
                      <a:ext cx="720" cy="0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</p:grpSp>
            </p:grpSp>
            <p:grpSp>
              <p:nvGrpSpPr>
                <p:cNvPr id="1058" name="Group 34"/>
                <p:cNvGrpSpPr>
                  <a:grpSpLocks/>
                </p:cNvGrpSpPr>
                <p:nvPr/>
              </p:nvGrpSpPr>
              <p:grpSpPr bwMode="auto">
                <a:xfrm rot="5400000">
                  <a:off x="5936" y="7178"/>
                  <a:ext cx="720" cy="1473"/>
                  <a:chOff x="9075" y="9762"/>
                  <a:chExt cx="720" cy="1473"/>
                </a:xfrm>
              </p:grpSpPr>
              <p:sp>
                <p:nvSpPr>
                  <p:cNvPr id="1059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9075" y="9762"/>
                    <a:ext cx="720" cy="1473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ru-RU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cxnSp>
                <p:nvCxnSpPr>
                  <p:cNvPr id="1060" name="AutoShape 36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9075" y="10482"/>
                    <a:ext cx="72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1061" name="Group 37"/>
                <p:cNvGrpSpPr>
                  <a:grpSpLocks/>
                </p:cNvGrpSpPr>
                <p:nvPr/>
              </p:nvGrpSpPr>
              <p:grpSpPr bwMode="auto">
                <a:xfrm rot="5400000">
                  <a:off x="5936" y="7915"/>
                  <a:ext cx="720" cy="1473"/>
                  <a:chOff x="9075" y="9762"/>
                  <a:chExt cx="720" cy="1473"/>
                </a:xfrm>
              </p:grpSpPr>
              <p:sp>
                <p:nvSpPr>
                  <p:cNvPr id="1062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9075" y="9762"/>
                    <a:ext cx="720" cy="1473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ru-RU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cxnSp>
                <p:nvCxnSpPr>
                  <p:cNvPr id="1063" name="AutoShape 39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9075" y="10482"/>
                    <a:ext cx="72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1064" name="Group 40"/>
                <p:cNvGrpSpPr>
                  <a:grpSpLocks/>
                </p:cNvGrpSpPr>
                <p:nvPr/>
              </p:nvGrpSpPr>
              <p:grpSpPr bwMode="auto">
                <a:xfrm rot="5400000">
                  <a:off x="7409" y="7915"/>
                  <a:ext cx="720" cy="1473"/>
                  <a:chOff x="9075" y="9762"/>
                  <a:chExt cx="720" cy="1473"/>
                </a:xfrm>
              </p:grpSpPr>
              <p:sp>
                <p:nvSpPr>
                  <p:cNvPr id="1065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9075" y="9762"/>
                    <a:ext cx="720" cy="1473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ru-RU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cxnSp>
                <p:nvCxnSpPr>
                  <p:cNvPr id="1066" name="AutoShape 4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9075" y="10482"/>
                    <a:ext cx="72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1067" name="Group 43"/>
                <p:cNvGrpSpPr>
                  <a:grpSpLocks/>
                </p:cNvGrpSpPr>
                <p:nvPr/>
              </p:nvGrpSpPr>
              <p:grpSpPr bwMode="auto">
                <a:xfrm rot="5400000">
                  <a:off x="5969" y="8602"/>
                  <a:ext cx="653" cy="1473"/>
                  <a:chOff x="9075" y="9762"/>
                  <a:chExt cx="720" cy="1473"/>
                </a:xfrm>
              </p:grpSpPr>
              <p:sp>
                <p:nvSpPr>
                  <p:cNvPr id="1068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9075" y="9762"/>
                    <a:ext cx="720" cy="1473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ru-RU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cxnSp>
                <p:nvCxnSpPr>
                  <p:cNvPr id="1069" name="AutoShape 4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9075" y="10482"/>
                    <a:ext cx="72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1070" name="Group 46"/>
                <p:cNvGrpSpPr>
                  <a:grpSpLocks/>
                </p:cNvGrpSpPr>
                <p:nvPr/>
              </p:nvGrpSpPr>
              <p:grpSpPr bwMode="auto">
                <a:xfrm rot="5400000">
                  <a:off x="7442" y="8602"/>
                  <a:ext cx="653" cy="1473"/>
                  <a:chOff x="9075" y="9762"/>
                  <a:chExt cx="720" cy="1473"/>
                </a:xfrm>
              </p:grpSpPr>
              <p:sp>
                <p:nvSpPr>
                  <p:cNvPr id="1071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9075" y="9762"/>
                    <a:ext cx="720" cy="1473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400" b="1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ru-RU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cxnSp>
                <p:nvCxnSpPr>
                  <p:cNvPr id="1072" name="AutoShape 48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9075" y="10482"/>
                    <a:ext cx="72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</p:grpSp>
          </p:grpSp>
          <p:grpSp>
            <p:nvGrpSpPr>
              <p:cNvPr id="1073" name="Group 49"/>
              <p:cNvGrpSpPr>
                <a:grpSpLocks/>
              </p:cNvGrpSpPr>
              <p:nvPr/>
            </p:nvGrpSpPr>
            <p:grpSpPr bwMode="auto">
              <a:xfrm rot="5400000">
                <a:off x="3776" y="8602"/>
                <a:ext cx="653" cy="1473"/>
                <a:chOff x="9075" y="9762"/>
                <a:chExt cx="720" cy="1473"/>
              </a:xfrm>
            </p:grpSpPr>
            <p:sp>
              <p:nvSpPr>
                <p:cNvPr id="1074" name="Rectangle 50"/>
                <p:cNvSpPr>
                  <a:spLocks noChangeArrowheads="1"/>
                </p:cNvSpPr>
                <p:nvPr/>
              </p:nvSpPr>
              <p:spPr bwMode="auto">
                <a:xfrm>
                  <a:off x="9075" y="9762"/>
                  <a:ext cx="720" cy="147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cxnSp>
              <p:nvCxnSpPr>
                <p:cNvPr id="1075" name="AutoShape 51"/>
                <p:cNvCxnSpPr>
                  <a:cxnSpLocks noChangeShapeType="1"/>
                </p:cNvCxnSpPr>
                <p:nvPr/>
              </p:nvCxnSpPr>
              <p:spPr bwMode="auto">
                <a:xfrm>
                  <a:off x="9075" y="10482"/>
                  <a:ext cx="72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1076" name="Group 52"/>
              <p:cNvGrpSpPr>
                <a:grpSpLocks/>
              </p:cNvGrpSpPr>
              <p:nvPr/>
            </p:nvGrpSpPr>
            <p:grpSpPr bwMode="auto">
              <a:xfrm rot="5400000">
                <a:off x="3734" y="7907"/>
                <a:ext cx="737" cy="1473"/>
                <a:chOff x="9075" y="9762"/>
                <a:chExt cx="720" cy="1473"/>
              </a:xfrm>
            </p:grpSpPr>
            <p:sp>
              <p:nvSpPr>
                <p:cNvPr id="1077" name="Rectangle 53"/>
                <p:cNvSpPr>
                  <a:spLocks noChangeArrowheads="1"/>
                </p:cNvSpPr>
                <p:nvPr/>
              </p:nvSpPr>
              <p:spPr bwMode="auto">
                <a:xfrm>
                  <a:off x="9075" y="9762"/>
                  <a:ext cx="720" cy="147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cxnSp>
              <p:nvCxnSpPr>
                <p:cNvPr id="1078" name="AutoShape 54"/>
                <p:cNvCxnSpPr>
                  <a:cxnSpLocks noChangeShapeType="1"/>
                </p:cNvCxnSpPr>
                <p:nvPr/>
              </p:nvCxnSpPr>
              <p:spPr bwMode="auto">
                <a:xfrm>
                  <a:off x="9075" y="10482"/>
                  <a:ext cx="72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1079" name="Group 55"/>
              <p:cNvGrpSpPr>
                <a:grpSpLocks/>
              </p:cNvGrpSpPr>
              <p:nvPr/>
            </p:nvGrpSpPr>
            <p:grpSpPr bwMode="auto">
              <a:xfrm rot="5400000">
                <a:off x="2261" y="7907"/>
                <a:ext cx="737" cy="1473"/>
                <a:chOff x="9075" y="9762"/>
                <a:chExt cx="720" cy="1473"/>
              </a:xfrm>
            </p:grpSpPr>
            <p:sp>
              <p:nvSpPr>
                <p:cNvPr id="1080" name="Rectangle 56"/>
                <p:cNvSpPr>
                  <a:spLocks noChangeArrowheads="1"/>
                </p:cNvSpPr>
                <p:nvPr/>
              </p:nvSpPr>
              <p:spPr bwMode="auto">
                <a:xfrm>
                  <a:off x="9075" y="9762"/>
                  <a:ext cx="720" cy="147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cxnSp>
              <p:nvCxnSpPr>
                <p:cNvPr id="1081" name="AutoShape 57"/>
                <p:cNvCxnSpPr>
                  <a:cxnSpLocks noChangeShapeType="1"/>
                </p:cNvCxnSpPr>
                <p:nvPr/>
              </p:nvCxnSpPr>
              <p:spPr bwMode="auto">
                <a:xfrm>
                  <a:off x="9075" y="10482"/>
                  <a:ext cx="72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1082" name="Group 58"/>
              <p:cNvGrpSpPr>
                <a:grpSpLocks/>
              </p:cNvGrpSpPr>
              <p:nvPr/>
            </p:nvGrpSpPr>
            <p:grpSpPr bwMode="auto">
              <a:xfrm rot="5400000">
                <a:off x="3735" y="7170"/>
                <a:ext cx="736" cy="1473"/>
                <a:chOff x="9075" y="9762"/>
                <a:chExt cx="720" cy="1473"/>
              </a:xfrm>
            </p:grpSpPr>
            <p:sp>
              <p:nvSpPr>
                <p:cNvPr id="1083" name="Rectangle 59"/>
                <p:cNvSpPr>
                  <a:spLocks noChangeArrowheads="1"/>
                </p:cNvSpPr>
                <p:nvPr/>
              </p:nvSpPr>
              <p:spPr bwMode="auto">
                <a:xfrm>
                  <a:off x="9075" y="9762"/>
                  <a:ext cx="720" cy="147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cxnSp>
              <p:nvCxnSpPr>
                <p:cNvPr id="1084" name="AutoShape 60"/>
                <p:cNvCxnSpPr>
                  <a:cxnSpLocks noChangeShapeType="1"/>
                </p:cNvCxnSpPr>
                <p:nvPr/>
              </p:nvCxnSpPr>
              <p:spPr bwMode="auto">
                <a:xfrm>
                  <a:off x="9075" y="10482"/>
                  <a:ext cx="72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1085" name="Rectangle 61"/>
              <p:cNvSpPr>
                <a:spLocks noChangeArrowheads="1"/>
              </p:cNvSpPr>
              <p:nvPr/>
            </p:nvSpPr>
            <p:spPr bwMode="auto">
              <a:xfrm rot="5400000">
                <a:off x="2655" y="6844"/>
                <a:ext cx="703" cy="719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86" name="Rectangle 62"/>
              <p:cNvSpPr>
                <a:spLocks noChangeArrowheads="1"/>
              </p:cNvSpPr>
              <p:nvPr/>
            </p:nvSpPr>
            <p:spPr bwMode="auto">
              <a:xfrm rot="5400000">
                <a:off x="2630" y="7556"/>
                <a:ext cx="753" cy="719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3577" y="3148"/>
              <a:ext cx="719" cy="70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3347864" y="908720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O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419872" y="1916832"/>
            <a:ext cx="288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S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419872" y="2708920"/>
            <a:ext cx="360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T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419872" y="3501008"/>
            <a:ext cx="360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E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347864" y="4509120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R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419872" y="5301208"/>
            <a:ext cx="360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N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915816" y="90872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76" name="TextBox 75"/>
          <p:cNvSpPr txBox="1"/>
          <p:nvPr/>
        </p:nvSpPr>
        <p:spPr>
          <a:xfrm>
            <a:off x="2339752" y="184482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77" name="TextBox 76"/>
          <p:cNvSpPr txBox="1"/>
          <p:nvPr/>
        </p:nvSpPr>
        <p:spPr>
          <a:xfrm>
            <a:off x="1187624" y="2636912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78" name="TextBox 77"/>
          <p:cNvSpPr txBox="1"/>
          <p:nvPr/>
        </p:nvSpPr>
        <p:spPr>
          <a:xfrm>
            <a:off x="1115616" y="357301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79" name="TextBox 78"/>
          <p:cNvSpPr txBox="1"/>
          <p:nvPr/>
        </p:nvSpPr>
        <p:spPr>
          <a:xfrm>
            <a:off x="539552" y="4365104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sp>
        <p:nvSpPr>
          <p:cNvPr id="80" name="TextBox 79"/>
          <p:cNvSpPr txBox="1"/>
          <p:nvPr/>
        </p:nvSpPr>
        <p:spPr>
          <a:xfrm>
            <a:off x="1691680" y="537321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81" name="TextBox 80"/>
          <p:cNvSpPr txBox="1"/>
          <p:nvPr/>
        </p:nvSpPr>
        <p:spPr>
          <a:xfrm>
            <a:off x="3995936" y="1052736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</a:t>
            </a:r>
            <a:endParaRPr lang="ru-RU" sz="3600" dirty="0"/>
          </a:p>
        </p:txBody>
      </p:sp>
      <p:sp>
        <p:nvSpPr>
          <p:cNvPr id="82" name="TextBox 81"/>
          <p:cNvSpPr txBox="1"/>
          <p:nvPr/>
        </p:nvSpPr>
        <p:spPr>
          <a:xfrm>
            <a:off x="4499992" y="1052736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</a:t>
            </a:r>
            <a:endParaRPr lang="ru-RU" sz="3600" dirty="0"/>
          </a:p>
        </p:txBody>
      </p:sp>
      <p:sp>
        <p:nvSpPr>
          <p:cNvPr id="83" name="TextBox 82"/>
          <p:cNvSpPr txBox="1"/>
          <p:nvPr/>
        </p:nvSpPr>
        <p:spPr>
          <a:xfrm>
            <a:off x="5148064" y="1052736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</a:t>
            </a:r>
            <a:endParaRPr lang="ru-RU" sz="3600" dirty="0"/>
          </a:p>
        </p:txBody>
      </p:sp>
      <p:sp>
        <p:nvSpPr>
          <p:cNvPr id="84" name="TextBox 83"/>
          <p:cNvSpPr txBox="1"/>
          <p:nvPr/>
        </p:nvSpPr>
        <p:spPr>
          <a:xfrm>
            <a:off x="5724128" y="1052736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R</a:t>
            </a:r>
            <a:endParaRPr lang="ru-RU" sz="3600" dirty="0"/>
          </a:p>
        </p:txBody>
      </p:sp>
      <p:sp>
        <p:nvSpPr>
          <p:cNvPr id="86" name="TextBox 85"/>
          <p:cNvSpPr txBox="1"/>
          <p:nvPr/>
        </p:nvSpPr>
        <p:spPr>
          <a:xfrm>
            <a:off x="6300192" y="1052736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</a:t>
            </a:r>
            <a:endParaRPr lang="ru-RU" sz="3600" dirty="0"/>
          </a:p>
        </p:txBody>
      </p:sp>
      <p:sp>
        <p:nvSpPr>
          <p:cNvPr id="87" name="TextBox 86"/>
          <p:cNvSpPr txBox="1"/>
          <p:nvPr/>
        </p:nvSpPr>
        <p:spPr>
          <a:xfrm>
            <a:off x="6876256" y="1052736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I</a:t>
            </a:r>
            <a:endParaRPr lang="ru-RU" sz="3600" dirty="0"/>
          </a:p>
        </p:txBody>
      </p:sp>
      <p:sp>
        <p:nvSpPr>
          <p:cNvPr id="88" name="TextBox 87"/>
          <p:cNvSpPr txBox="1"/>
          <p:nvPr/>
        </p:nvSpPr>
        <p:spPr>
          <a:xfrm>
            <a:off x="7524328" y="1052736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</a:t>
            </a:r>
            <a:endParaRPr lang="ru-RU" sz="3600" dirty="0"/>
          </a:p>
        </p:txBody>
      </p:sp>
      <p:sp>
        <p:nvSpPr>
          <p:cNvPr id="89" name="TextBox 88"/>
          <p:cNvSpPr txBox="1"/>
          <p:nvPr/>
        </p:nvSpPr>
        <p:spPr>
          <a:xfrm>
            <a:off x="8100392" y="1052736"/>
            <a:ext cx="288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R</a:t>
            </a:r>
            <a:endParaRPr lang="ru-RU" sz="3600" dirty="0"/>
          </a:p>
        </p:txBody>
      </p:sp>
      <p:sp>
        <p:nvSpPr>
          <p:cNvPr id="90" name="TextBox 89"/>
          <p:cNvSpPr txBox="1"/>
          <p:nvPr/>
        </p:nvSpPr>
        <p:spPr>
          <a:xfrm>
            <a:off x="2771800" y="1916832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O</a:t>
            </a:r>
            <a:endParaRPr lang="ru-RU" sz="3600" dirty="0"/>
          </a:p>
        </p:txBody>
      </p:sp>
      <p:sp>
        <p:nvSpPr>
          <p:cNvPr id="91" name="TextBox 90"/>
          <p:cNvSpPr txBox="1"/>
          <p:nvPr/>
        </p:nvSpPr>
        <p:spPr>
          <a:xfrm>
            <a:off x="971600" y="4437112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O</a:t>
            </a:r>
            <a:endParaRPr lang="ru-RU" sz="3600" dirty="0"/>
          </a:p>
        </p:txBody>
      </p:sp>
      <p:sp>
        <p:nvSpPr>
          <p:cNvPr id="92" name="TextBox 91"/>
          <p:cNvSpPr txBox="1"/>
          <p:nvPr/>
        </p:nvSpPr>
        <p:spPr>
          <a:xfrm>
            <a:off x="2771800" y="5229200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O</a:t>
            </a:r>
            <a:endParaRPr lang="ru-RU" sz="3600" dirty="0"/>
          </a:p>
        </p:txBody>
      </p:sp>
      <p:sp>
        <p:nvSpPr>
          <p:cNvPr id="93" name="TextBox 92"/>
          <p:cNvSpPr txBox="1"/>
          <p:nvPr/>
        </p:nvSpPr>
        <p:spPr>
          <a:xfrm>
            <a:off x="2843808" y="2708920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</a:t>
            </a:r>
            <a:endParaRPr lang="ru-RU" sz="3600" dirty="0"/>
          </a:p>
        </p:txBody>
      </p:sp>
      <p:sp>
        <p:nvSpPr>
          <p:cNvPr id="94" name="TextBox 93"/>
          <p:cNvSpPr txBox="1"/>
          <p:nvPr/>
        </p:nvSpPr>
        <p:spPr>
          <a:xfrm>
            <a:off x="1619672" y="3573016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</a:t>
            </a:r>
            <a:endParaRPr lang="ru-RU" sz="3600" dirty="0"/>
          </a:p>
        </p:txBody>
      </p:sp>
      <p:sp>
        <p:nvSpPr>
          <p:cNvPr id="95" name="TextBox 94"/>
          <p:cNvSpPr txBox="1"/>
          <p:nvPr/>
        </p:nvSpPr>
        <p:spPr>
          <a:xfrm>
            <a:off x="1619672" y="4437112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</a:t>
            </a:r>
            <a:endParaRPr lang="ru-RU" sz="3600" dirty="0"/>
          </a:p>
        </p:txBody>
      </p:sp>
      <p:sp>
        <p:nvSpPr>
          <p:cNvPr id="96" name="TextBox 95"/>
          <p:cNvSpPr txBox="1"/>
          <p:nvPr/>
        </p:nvSpPr>
        <p:spPr>
          <a:xfrm>
            <a:off x="5220072" y="4437112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</a:t>
            </a:r>
            <a:endParaRPr lang="ru-RU" sz="3600" dirty="0"/>
          </a:p>
        </p:txBody>
      </p:sp>
      <p:sp>
        <p:nvSpPr>
          <p:cNvPr id="97" name="TextBox 96"/>
          <p:cNvSpPr txBox="1"/>
          <p:nvPr/>
        </p:nvSpPr>
        <p:spPr>
          <a:xfrm>
            <a:off x="2195736" y="5229200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</a:t>
            </a:r>
            <a:endParaRPr lang="ru-RU" sz="3600" dirty="0"/>
          </a:p>
        </p:txBody>
      </p:sp>
      <p:sp>
        <p:nvSpPr>
          <p:cNvPr id="99" name="TextBox 98"/>
          <p:cNvSpPr txBox="1"/>
          <p:nvPr/>
        </p:nvSpPr>
        <p:spPr>
          <a:xfrm>
            <a:off x="3923928" y="1844824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</a:t>
            </a:r>
            <a:endParaRPr lang="ru-RU" sz="3600" dirty="0"/>
          </a:p>
        </p:txBody>
      </p:sp>
      <p:sp>
        <p:nvSpPr>
          <p:cNvPr id="100" name="TextBox 99"/>
          <p:cNvSpPr txBox="1"/>
          <p:nvPr/>
        </p:nvSpPr>
        <p:spPr>
          <a:xfrm>
            <a:off x="2123728" y="4437112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</a:t>
            </a:r>
            <a:endParaRPr lang="ru-RU" sz="3600" dirty="0"/>
          </a:p>
        </p:txBody>
      </p:sp>
      <p:sp>
        <p:nvSpPr>
          <p:cNvPr id="101" name="TextBox 100"/>
          <p:cNvSpPr txBox="1"/>
          <p:nvPr/>
        </p:nvSpPr>
        <p:spPr>
          <a:xfrm>
            <a:off x="4572000" y="5229200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</a:t>
            </a:r>
            <a:endParaRPr lang="ru-RU" sz="3600" dirty="0"/>
          </a:p>
        </p:txBody>
      </p:sp>
      <p:sp>
        <p:nvSpPr>
          <p:cNvPr id="102" name="TextBox 101"/>
          <p:cNvSpPr txBox="1"/>
          <p:nvPr/>
        </p:nvSpPr>
        <p:spPr>
          <a:xfrm>
            <a:off x="4499992" y="1844824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</a:t>
            </a:r>
            <a:endParaRPr lang="ru-RU" sz="3600" dirty="0"/>
          </a:p>
        </p:txBody>
      </p:sp>
      <p:sp>
        <p:nvSpPr>
          <p:cNvPr id="103" name="TextBox 102"/>
          <p:cNvSpPr txBox="1"/>
          <p:nvPr/>
        </p:nvSpPr>
        <p:spPr>
          <a:xfrm>
            <a:off x="2195736" y="2708920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</a:t>
            </a:r>
            <a:endParaRPr lang="ru-RU" sz="3600" dirty="0"/>
          </a:p>
        </p:txBody>
      </p:sp>
      <p:sp>
        <p:nvSpPr>
          <p:cNvPr id="104" name="TextBox 103"/>
          <p:cNvSpPr txBox="1"/>
          <p:nvPr/>
        </p:nvSpPr>
        <p:spPr>
          <a:xfrm>
            <a:off x="4572000" y="3573016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</a:t>
            </a:r>
            <a:endParaRPr lang="ru-RU" sz="3600" dirty="0"/>
          </a:p>
        </p:txBody>
      </p:sp>
      <p:sp>
        <p:nvSpPr>
          <p:cNvPr id="105" name="TextBox 104"/>
          <p:cNvSpPr txBox="1"/>
          <p:nvPr/>
        </p:nvSpPr>
        <p:spPr>
          <a:xfrm>
            <a:off x="2771800" y="4437112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</a:t>
            </a:r>
            <a:endParaRPr lang="ru-RU" sz="3600" dirty="0"/>
          </a:p>
        </p:txBody>
      </p:sp>
      <p:sp>
        <p:nvSpPr>
          <p:cNvPr id="106" name="TextBox 105"/>
          <p:cNvSpPr txBox="1"/>
          <p:nvPr/>
        </p:nvSpPr>
        <p:spPr>
          <a:xfrm>
            <a:off x="5796136" y="4437112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</a:t>
            </a:r>
            <a:endParaRPr lang="ru-RU" sz="3600" dirty="0"/>
          </a:p>
        </p:txBody>
      </p:sp>
      <p:sp>
        <p:nvSpPr>
          <p:cNvPr id="107" name="TextBox 106"/>
          <p:cNvSpPr txBox="1"/>
          <p:nvPr/>
        </p:nvSpPr>
        <p:spPr>
          <a:xfrm>
            <a:off x="1619672" y="2708920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F</a:t>
            </a:r>
            <a:endParaRPr lang="ru-RU" sz="3600" dirty="0"/>
          </a:p>
        </p:txBody>
      </p:sp>
      <p:sp>
        <p:nvSpPr>
          <p:cNvPr id="108" name="TextBox 107"/>
          <p:cNvSpPr txBox="1"/>
          <p:nvPr/>
        </p:nvSpPr>
        <p:spPr>
          <a:xfrm>
            <a:off x="2195736" y="3573016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P</a:t>
            </a:r>
            <a:endParaRPr lang="ru-RU" sz="3600" dirty="0"/>
          </a:p>
        </p:txBody>
      </p:sp>
      <p:sp>
        <p:nvSpPr>
          <p:cNvPr id="109" name="TextBox 108"/>
          <p:cNvSpPr txBox="1"/>
          <p:nvPr/>
        </p:nvSpPr>
        <p:spPr>
          <a:xfrm>
            <a:off x="2771800" y="3573016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I</a:t>
            </a:r>
            <a:endParaRPr lang="ru-RU" sz="3600" dirty="0"/>
          </a:p>
        </p:txBody>
      </p:sp>
      <p:sp>
        <p:nvSpPr>
          <p:cNvPr id="110" name="TextBox 109"/>
          <p:cNvSpPr txBox="1"/>
          <p:nvPr/>
        </p:nvSpPr>
        <p:spPr>
          <a:xfrm>
            <a:off x="3995936" y="5229200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N</a:t>
            </a:r>
            <a:endParaRPr lang="ru-RU" sz="3600" b="1" dirty="0"/>
          </a:p>
        </p:txBody>
      </p:sp>
      <p:sp>
        <p:nvSpPr>
          <p:cNvPr id="111" name="TextBox 110"/>
          <p:cNvSpPr txBox="1"/>
          <p:nvPr/>
        </p:nvSpPr>
        <p:spPr>
          <a:xfrm>
            <a:off x="3995936" y="3573016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L</a:t>
            </a:r>
            <a:endParaRPr lang="ru-RU" sz="3600" dirty="0"/>
          </a:p>
        </p:txBody>
      </p:sp>
      <p:sp>
        <p:nvSpPr>
          <p:cNvPr id="112" name="TextBox 111"/>
          <p:cNvSpPr txBox="1"/>
          <p:nvPr/>
        </p:nvSpPr>
        <p:spPr>
          <a:xfrm>
            <a:off x="3995936" y="4437112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</a:t>
            </a:r>
            <a:endParaRPr lang="ru-RU" sz="3600" dirty="0"/>
          </a:p>
        </p:txBody>
      </p:sp>
      <p:sp>
        <p:nvSpPr>
          <p:cNvPr id="113" name="TextBox 112"/>
          <p:cNvSpPr txBox="1"/>
          <p:nvPr/>
        </p:nvSpPr>
        <p:spPr>
          <a:xfrm>
            <a:off x="4644008" y="4437112"/>
            <a:ext cx="288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</a:t>
            </a:r>
            <a:endParaRPr lang="ru-RU" sz="3600" dirty="0"/>
          </a:p>
        </p:txBody>
      </p:sp>
      <p:sp>
        <p:nvSpPr>
          <p:cNvPr id="114" name="TextBox 113"/>
          <p:cNvSpPr txBox="1"/>
          <p:nvPr/>
        </p:nvSpPr>
        <p:spPr>
          <a:xfrm>
            <a:off x="5220072" y="5229200"/>
            <a:ext cx="288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</a:t>
            </a:r>
            <a:endParaRPr lang="ru-RU" sz="3600" dirty="0"/>
          </a:p>
        </p:txBody>
      </p:sp>
      <p:sp>
        <p:nvSpPr>
          <p:cNvPr id="115" name="TextBox 114"/>
          <p:cNvSpPr txBox="1"/>
          <p:nvPr/>
        </p:nvSpPr>
        <p:spPr>
          <a:xfrm>
            <a:off x="5724128" y="1844824"/>
            <a:ext cx="288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</a:t>
            </a:r>
            <a:endParaRPr lang="ru-RU" sz="3600" dirty="0"/>
          </a:p>
        </p:txBody>
      </p:sp>
      <p:sp>
        <p:nvSpPr>
          <p:cNvPr id="116" name="TextBox 115"/>
          <p:cNvSpPr txBox="1"/>
          <p:nvPr/>
        </p:nvSpPr>
        <p:spPr>
          <a:xfrm>
            <a:off x="5796136" y="5229200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G</a:t>
            </a:r>
            <a:endParaRPr lang="ru-RU" sz="3600" dirty="0"/>
          </a:p>
        </p:txBody>
      </p:sp>
      <p:sp>
        <p:nvSpPr>
          <p:cNvPr id="117" name="TextBox 116"/>
          <p:cNvSpPr txBox="1"/>
          <p:nvPr/>
        </p:nvSpPr>
        <p:spPr>
          <a:xfrm>
            <a:off x="5076056" y="1844824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B</a:t>
            </a:r>
            <a:endParaRPr lang="ru-RU" sz="3600" dirty="0"/>
          </a:p>
        </p:txBody>
      </p:sp>
      <p:sp>
        <p:nvSpPr>
          <p:cNvPr id="118" name="TextBox 117"/>
          <p:cNvSpPr txBox="1"/>
          <p:nvPr/>
        </p:nvSpPr>
        <p:spPr>
          <a:xfrm>
            <a:off x="6300192" y="1844824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U</a:t>
            </a:r>
            <a:endParaRPr lang="ru-RU" sz="3600" dirty="0"/>
          </a:p>
        </p:txBody>
      </p:sp>
      <p:sp>
        <p:nvSpPr>
          <p:cNvPr id="119" name="TextBox 118"/>
          <p:cNvSpPr txBox="1"/>
          <p:nvPr/>
        </p:nvSpPr>
        <p:spPr>
          <a:xfrm>
            <a:off x="6804248" y="1844824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1680" y="404664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latin typeface="Arial Black" pitchFamily="34" charset="0"/>
              </a:rPr>
              <a:t>Der</a:t>
            </a:r>
            <a:r>
              <a:rPr lang="en-US" sz="2800" dirty="0" smtClean="0">
                <a:latin typeface="Arial Black" pitchFamily="34" charset="0"/>
              </a:rPr>
              <a:t> </a:t>
            </a:r>
            <a:r>
              <a:rPr lang="en-US" sz="2800" dirty="0" err="1" smtClean="0">
                <a:latin typeface="Arial Black" pitchFamily="34" charset="0"/>
              </a:rPr>
              <a:t>beste</a:t>
            </a:r>
            <a:r>
              <a:rPr lang="en-US" sz="2800" dirty="0" smtClean="0">
                <a:latin typeface="Arial Black" pitchFamily="34" charset="0"/>
              </a:rPr>
              <a:t> </a:t>
            </a:r>
            <a:r>
              <a:rPr lang="en-US" sz="2800" dirty="0" err="1" smtClean="0">
                <a:latin typeface="Arial Black" pitchFamily="34" charset="0"/>
              </a:rPr>
              <a:t>Maler</a:t>
            </a:r>
            <a:r>
              <a:rPr lang="en-US" sz="2800" dirty="0" smtClean="0">
                <a:latin typeface="Arial Black" pitchFamily="34" charset="0"/>
              </a:rPr>
              <a:t>.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9144000" cy="486916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7584" y="908720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Дорисуй цифры, чтобы получился заяц.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9000" y="5085184"/>
            <a:ext cx="1905000" cy="142875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23528" y="476672"/>
            <a:ext cx="8496943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ru-RU" sz="2400" dirty="0" smtClean="0">
                <a:solidFill>
                  <a:srgbClr val="C00000"/>
                </a:solidFill>
              </a:rPr>
              <a:t>                       </a:t>
            </a:r>
            <a:r>
              <a:rPr lang="en-US" sz="2400" dirty="0" err="1" smtClean="0">
                <a:solidFill>
                  <a:srgbClr val="C00000"/>
                </a:solidFill>
              </a:rPr>
              <a:t>Ostereierstadt</a:t>
            </a:r>
            <a:r>
              <a:rPr lang="en-US" sz="2400" dirty="0" smtClean="0">
                <a:solidFill>
                  <a:srgbClr val="C00000"/>
                </a:solidFill>
              </a:rPr>
              <a:t>,  Deutschland, den 9 April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en-US" sz="2400" dirty="0" err="1" smtClean="0">
                <a:solidFill>
                  <a:srgbClr val="C00000"/>
                </a:solidFill>
              </a:rPr>
              <a:t>Liebe</a:t>
            </a:r>
            <a:r>
              <a:rPr lang="en-US" sz="2400" dirty="0" smtClean="0">
                <a:solidFill>
                  <a:srgbClr val="C00000"/>
                </a:solidFill>
              </a:rPr>
              <a:t> Kinder!</a:t>
            </a:r>
            <a:endParaRPr lang="ru-RU" sz="2400" dirty="0" smtClean="0">
              <a:solidFill>
                <a:srgbClr val="C00000"/>
              </a:solidFill>
            </a:endParaRPr>
          </a:p>
          <a:p>
            <a:pPr algn="ctr"/>
            <a:r>
              <a:rPr lang="en-US" sz="2400" dirty="0" err="1" smtClean="0">
                <a:solidFill>
                  <a:srgbClr val="C00000"/>
                </a:solidFill>
              </a:rPr>
              <a:t>Ich</a:t>
            </a:r>
            <a:r>
              <a:rPr lang="en-US" sz="2400" dirty="0" smtClean="0">
                <a:solidFill>
                  <a:srgbClr val="C00000"/>
                </a:solidFill>
              </a:rPr>
              <a:t> bin </a:t>
            </a:r>
            <a:r>
              <a:rPr lang="en-US" sz="2400" dirty="0" err="1" smtClean="0">
                <a:solidFill>
                  <a:srgbClr val="C00000"/>
                </a:solidFill>
              </a:rPr>
              <a:t>ein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Osterhase</a:t>
            </a:r>
            <a:r>
              <a:rPr lang="en-US" sz="2400" dirty="0" smtClean="0">
                <a:solidFill>
                  <a:srgbClr val="C00000"/>
                </a:solidFill>
              </a:rPr>
              <a:t>. </a:t>
            </a:r>
            <a:r>
              <a:rPr lang="en-US" sz="2400" dirty="0" err="1" smtClean="0">
                <a:solidFill>
                  <a:srgbClr val="C00000"/>
                </a:solidFill>
              </a:rPr>
              <a:t>Ich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heiβe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Hanni</a:t>
            </a:r>
            <a:r>
              <a:rPr lang="en-US" sz="2400" dirty="0" smtClean="0">
                <a:solidFill>
                  <a:srgbClr val="C00000"/>
                </a:solidFill>
              </a:rPr>
              <a:t> .  </a:t>
            </a:r>
            <a:r>
              <a:rPr lang="en-US" sz="2400" dirty="0" err="1" smtClean="0">
                <a:solidFill>
                  <a:srgbClr val="C00000"/>
                </a:solidFill>
              </a:rPr>
              <a:t>Ich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lebe</a:t>
            </a:r>
            <a:r>
              <a:rPr lang="en-US" sz="2400" dirty="0" smtClean="0">
                <a:solidFill>
                  <a:srgbClr val="C00000"/>
                </a:solidFill>
              </a:rPr>
              <a:t> in Deutschland, in </a:t>
            </a:r>
            <a:r>
              <a:rPr lang="en-US" sz="2400" dirty="0" err="1" smtClean="0">
                <a:solidFill>
                  <a:srgbClr val="C00000"/>
                </a:solidFill>
              </a:rPr>
              <a:t>der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Stadt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Ostereierstadt</a:t>
            </a:r>
            <a:r>
              <a:rPr lang="en-US" sz="2400" dirty="0" smtClean="0">
                <a:solidFill>
                  <a:srgbClr val="C00000"/>
                </a:solidFill>
              </a:rPr>
              <a:t>. </a:t>
            </a:r>
            <a:r>
              <a:rPr lang="en-US" sz="2400" dirty="0" err="1" smtClean="0">
                <a:solidFill>
                  <a:srgbClr val="C00000"/>
                </a:solidFill>
              </a:rPr>
              <a:t>Ich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bringe</a:t>
            </a:r>
            <a:r>
              <a:rPr lang="en-US" sz="2400" dirty="0" smtClean="0">
                <a:solidFill>
                  <a:srgbClr val="C00000"/>
                </a:solidFill>
              </a:rPr>
              <a:t> den </a:t>
            </a:r>
            <a:r>
              <a:rPr lang="en-US" sz="2400" dirty="0" err="1" smtClean="0">
                <a:solidFill>
                  <a:srgbClr val="C00000"/>
                </a:solidFill>
              </a:rPr>
              <a:t>deutschen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Kindern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Ostereier</a:t>
            </a:r>
            <a:r>
              <a:rPr lang="en-US" sz="2400" dirty="0" smtClean="0">
                <a:solidFill>
                  <a:srgbClr val="C00000"/>
                </a:solidFill>
              </a:rPr>
              <a:t>. </a:t>
            </a:r>
            <a:r>
              <a:rPr lang="en-US" sz="2400" dirty="0" err="1" smtClean="0">
                <a:solidFill>
                  <a:srgbClr val="C00000"/>
                </a:solidFill>
              </a:rPr>
              <a:t>Vor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Ostern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bemale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ich</a:t>
            </a:r>
            <a:r>
              <a:rPr lang="en-US" sz="2400" dirty="0" smtClean="0">
                <a:solidFill>
                  <a:srgbClr val="C00000"/>
                </a:solidFill>
              </a:rPr>
              <a:t> die </a:t>
            </a:r>
            <a:r>
              <a:rPr lang="en-US" sz="2400" dirty="0" err="1" smtClean="0">
                <a:solidFill>
                  <a:srgbClr val="C00000"/>
                </a:solidFill>
              </a:rPr>
              <a:t>Eier</a:t>
            </a:r>
            <a:r>
              <a:rPr lang="en-US" sz="2400" dirty="0" smtClean="0">
                <a:solidFill>
                  <a:srgbClr val="C00000"/>
                </a:solidFill>
              </a:rPr>
              <a:t> rot, </a:t>
            </a:r>
            <a:r>
              <a:rPr lang="en-US" sz="2400" dirty="0" err="1" smtClean="0">
                <a:solidFill>
                  <a:srgbClr val="C00000"/>
                </a:solidFill>
              </a:rPr>
              <a:t>gelb</a:t>
            </a:r>
            <a:r>
              <a:rPr lang="en-US" sz="2400" dirty="0" smtClean="0">
                <a:solidFill>
                  <a:srgbClr val="C00000"/>
                </a:solidFill>
              </a:rPr>
              <a:t>, </a:t>
            </a:r>
            <a:r>
              <a:rPr lang="en-US" sz="2400" dirty="0" err="1" smtClean="0">
                <a:solidFill>
                  <a:srgbClr val="C00000"/>
                </a:solidFill>
              </a:rPr>
              <a:t>grün</a:t>
            </a:r>
            <a:r>
              <a:rPr lang="en-US" sz="2400" dirty="0" smtClean="0">
                <a:solidFill>
                  <a:srgbClr val="C00000"/>
                </a:solidFill>
              </a:rPr>
              <a:t>. </a:t>
            </a:r>
            <a:r>
              <a:rPr lang="en-US" sz="2400" dirty="0" err="1" smtClean="0">
                <a:solidFill>
                  <a:srgbClr val="C00000"/>
                </a:solidFill>
              </a:rPr>
              <a:t>Dann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verstecke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ich</a:t>
            </a:r>
            <a:r>
              <a:rPr lang="en-US" sz="2400" dirty="0" smtClean="0">
                <a:solidFill>
                  <a:srgbClr val="C00000"/>
                </a:solidFill>
              </a:rPr>
              <a:t> die </a:t>
            </a:r>
            <a:r>
              <a:rPr lang="en-US" sz="2400" dirty="0" err="1" smtClean="0">
                <a:solidFill>
                  <a:srgbClr val="C00000"/>
                </a:solidFill>
              </a:rPr>
              <a:t>Eier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im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Garten</a:t>
            </a:r>
            <a:r>
              <a:rPr lang="en-US" sz="2400" dirty="0" smtClean="0">
                <a:solidFill>
                  <a:srgbClr val="C00000"/>
                </a:solidFill>
              </a:rPr>
              <a:t>. Die Kinder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laufen</a:t>
            </a:r>
            <a:r>
              <a:rPr lang="en-US" sz="2400" dirty="0" smtClean="0">
                <a:solidFill>
                  <a:srgbClr val="C00000"/>
                </a:solidFill>
              </a:rPr>
              <a:t> in den </a:t>
            </a:r>
            <a:r>
              <a:rPr lang="en-US" sz="2400" dirty="0" err="1" smtClean="0">
                <a:solidFill>
                  <a:srgbClr val="C00000"/>
                </a:solidFill>
              </a:rPr>
              <a:t>Garten</a:t>
            </a:r>
            <a:r>
              <a:rPr lang="en-US" sz="2400" dirty="0" smtClean="0">
                <a:solidFill>
                  <a:srgbClr val="C00000"/>
                </a:solidFill>
              </a:rPr>
              <a:t> und </a:t>
            </a:r>
            <a:r>
              <a:rPr lang="en-US" sz="2400" dirty="0" err="1" smtClean="0">
                <a:solidFill>
                  <a:srgbClr val="C00000"/>
                </a:solidFill>
              </a:rPr>
              <a:t>suchen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dort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Ostereier</a:t>
            </a:r>
            <a:r>
              <a:rPr lang="en-US" sz="2400" dirty="0" smtClean="0">
                <a:solidFill>
                  <a:srgbClr val="C00000"/>
                </a:solidFill>
              </a:rPr>
              <a:t>. </a:t>
            </a:r>
            <a:r>
              <a:rPr lang="en-US" sz="2400" dirty="0" err="1" smtClean="0">
                <a:solidFill>
                  <a:srgbClr val="C00000"/>
                </a:solidFill>
              </a:rPr>
              <a:t>Sie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sind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lustig</a:t>
            </a:r>
            <a:r>
              <a:rPr lang="en-US" sz="2400" dirty="0" smtClean="0">
                <a:solidFill>
                  <a:srgbClr val="C00000"/>
                </a:solidFill>
              </a:rPr>
              <a:t>. </a:t>
            </a:r>
            <a:r>
              <a:rPr lang="en-US" sz="2400" dirty="0" err="1" smtClean="0">
                <a:solidFill>
                  <a:srgbClr val="C00000"/>
                </a:solidFill>
              </a:rPr>
              <a:t>Sie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singen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frohe</a:t>
            </a:r>
            <a:r>
              <a:rPr lang="en-US" sz="2400" dirty="0" smtClean="0">
                <a:solidFill>
                  <a:srgbClr val="C00000"/>
                </a:solidFill>
              </a:rPr>
              <a:t> Lieder und </a:t>
            </a:r>
            <a:r>
              <a:rPr lang="en-US" sz="2400" dirty="0" err="1" smtClean="0">
                <a:solidFill>
                  <a:srgbClr val="C00000"/>
                </a:solidFill>
              </a:rPr>
              <a:t>spielen</a:t>
            </a:r>
            <a:r>
              <a:rPr lang="en-US" sz="2400" dirty="0" smtClean="0">
                <a:solidFill>
                  <a:srgbClr val="C00000"/>
                </a:solidFill>
              </a:rPr>
              <a:t>. Die </a:t>
            </a:r>
            <a:r>
              <a:rPr lang="en-US" sz="2400" dirty="0" err="1" smtClean="0">
                <a:solidFill>
                  <a:srgbClr val="C00000"/>
                </a:solidFill>
              </a:rPr>
              <a:t>Osterspiele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sind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alte</a:t>
            </a:r>
            <a:r>
              <a:rPr lang="en-US" sz="2400" dirty="0" smtClean="0">
                <a:solidFill>
                  <a:srgbClr val="C00000"/>
                </a:solidFill>
              </a:rPr>
              <a:t> Tradition in Deutschland.</a:t>
            </a:r>
            <a:endParaRPr lang="ru-RU" sz="2400" dirty="0" smtClean="0">
              <a:solidFill>
                <a:srgbClr val="C00000"/>
              </a:solidFill>
            </a:endParaRPr>
          </a:p>
          <a:p>
            <a:pPr algn="ctr"/>
            <a:r>
              <a:rPr lang="en-US" sz="2400" dirty="0" err="1" smtClean="0">
                <a:solidFill>
                  <a:srgbClr val="C00000"/>
                </a:solidFill>
              </a:rPr>
              <a:t>Schreibt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bitte</a:t>
            </a:r>
            <a:r>
              <a:rPr lang="en-US" sz="2400" dirty="0" smtClean="0">
                <a:solidFill>
                  <a:srgbClr val="C00000"/>
                </a:solidFill>
              </a:rPr>
              <a:t>: </a:t>
            </a:r>
            <a:r>
              <a:rPr lang="en-US" sz="2400" dirty="0" err="1" smtClean="0">
                <a:solidFill>
                  <a:srgbClr val="C00000"/>
                </a:solidFill>
              </a:rPr>
              <a:t>Feiert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ihr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auch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Ostern</a:t>
            </a:r>
            <a:r>
              <a:rPr lang="en-US" sz="2400" dirty="0" smtClean="0">
                <a:solidFill>
                  <a:srgbClr val="C00000"/>
                </a:solidFill>
              </a:rPr>
              <a:t>? </a:t>
            </a:r>
            <a:r>
              <a:rPr lang="en-US" sz="2400" dirty="0" err="1" smtClean="0">
                <a:solidFill>
                  <a:srgbClr val="C00000"/>
                </a:solidFill>
              </a:rPr>
              <a:t>Bemalt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ihr</a:t>
            </a:r>
            <a:r>
              <a:rPr lang="en-US" sz="2400" dirty="0" smtClean="0">
                <a:solidFill>
                  <a:srgbClr val="C00000"/>
                </a:solidFill>
              </a:rPr>
              <a:t> die </a:t>
            </a:r>
            <a:r>
              <a:rPr lang="en-US" sz="2400" dirty="0" err="1" smtClean="0">
                <a:solidFill>
                  <a:srgbClr val="C00000"/>
                </a:solidFill>
              </a:rPr>
              <a:t>Eier</a:t>
            </a:r>
            <a:r>
              <a:rPr lang="en-US" sz="2400" dirty="0" smtClean="0">
                <a:solidFill>
                  <a:srgbClr val="C00000"/>
                </a:solidFill>
              </a:rPr>
              <a:t>? </a:t>
            </a:r>
            <a:r>
              <a:rPr lang="en-US" sz="2400" dirty="0" err="1" smtClean="0">
                <a:solidFill>
                  <a:srgbClr val="C00000"/>
                </a:solidFill>
              </a:rPr>
              <a:t>Kommt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ein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Osterhase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zu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euch</a:t>
            </a:r>
            <a:r>
              <a:rPr lang="en-US" sz="2400" dirty="0" smtClean="0">
                <a:solidFill>
                  <a:srgbClr val="C00000"/>
                </a:solidFill>
              </a:rPr>
              <a:t>?  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Es </a:t>
            </a:r>
            <a:r>
              <a:rPr lang="en-US" sz="2400" dirty="0" err="1" smtClean="0">
                <a:solidFill>
                  <a:srgbClr val="C00000"/>
                </a:solidFill>
              </a:rPr>
              <a:t>grüβ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euch</a:t>
            </a:r>
            <a:r>
              <a:rPr lang="en-US" sz="2400" dirty="0" smtClean="0">
                <a:solidFill>
                  <a:srgbClr val="C00000"/>
                </a:solidFill>
              </a:rPr>
              <a:t>,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en-US" sz="2400" dirty="0" err="1" smtClean="0">
                <a:solidFill>
                  <a:srgbClr val="C00000"/>
                </a:solidFill>
              </a:rPr>
              <a:t>Osterhase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Hanni</a:t>
            </a:r>
            <a:r>
              <a:rPr lang="en-US" sz="2400" dirty="0" smtClean="0">
                <a:solidFill>
                  <a:srgbClr val="C00000"/>
                </a:solidFill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smtClean="0">
                <a:latin typeface="+mj-ea"/>
              </a:rPr>
              <a:t/>
            </a:r>
            <a:br>
              <a:rPr lang="en-US" sz="4000" smtClean="0">
                <a:latin typeface="+mj-ea"/>
              </a:rPr>
            </a:br>
            <a:endParaRPr lang="en-US" sz="4000" smtClean="0">
              <a:latin typeface="+mj-ea"/>
              <a:cs typeface="Arial" charset="0"/>
            </a:endParaRPr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41438"/>
            <a:ext cx="9144000" cy="2519362"/>
          </a:xfrm>
        </p:spPr>
        <p:txBody>
          <a:bodyPr/>
          <a:lstStyle/>
          <a:p>
            <a:pPr eaLnBrk="1" hangingPunct="1"/>
            <a:r>
              <a:rPr lang="en-US" sz="2800" b="1" i="1" dirty="0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b="1" dirty="0" smtClean="0"/>
              <a:t>  </a:t>
            </a:r>
            <a:r>
              <a:rPr lang="ru-RU" sz="2400" b="1" dirty="0" smtClean="0"/>
              <a:t>Каждый ребенок получает вареное яйцо</a:t>
            </a:r>
            <a:r>
              <a:rPr lang="en-US" sz="2400" b="1" dirty="0" smtClean="0"/>
              <a:t>.</a:t>
            </a:r>
            <a:r>
              <a:rPr lang="ru-RU" sz="2400" b="1" dirty="0" smtClean="0"/>
              <a:t> </a:t>
            </a:r>
            <a:r>
              <a:rPr lang="en-US" sz="2400" b="1" dirty="0" smtClean="0"/>
              <a:t> </a:t>
            </a:r>
            <a:r>
              <a:rPr lang="ru-RU" sz="2400" b="1" dirty="0" smtClean="0"/>
              <a:t>Нужно толкнуть яйцо как можно дальше </a:t>
            </a:r>
            <a:r>
              <a:rPr lang="en-US" sz="2400" b="1" dirty="0" smtClean="0"/>
              <a:t>. </a:t>
            </a:r>
            <a:r>
              <a:rPr lang="ru-RU" sz="2400" b="1" dirty="0" smtClean="0"/>
              <a:t>Побеждает тот, чье яйцо укатится дальше всех.</a:t>
            </a:r>
            <a:endParaRPr lang="en-US" sz="2400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2400" b="1" dirty="0" smtClean="0"/>
              <a:t>  </a:t>
            </a:r>
            <a:endParaRPr lang="en-US" sz="2400" b="1" dirty="0" smtClean="0">
              <a:cs typeface="Arial" pitchFamily="34" charset="0"/>
            </a:endParaRPr>
          </a:p>
        </p:txBody>
      </p:sp>
      <p:sp>
        <p:nvSpPr>
          <p:cNvPr id="82951" name="WordArt 7"/>
          <p:cNvSpPr>
            <a:spLocks noChangeArrowheads="1" noChangeShapeType="1" noTextEdit="1"/>
          </p:cNvSpPr>
          <p:nvPr/>
        </p:nvSpPr>
        <p:spPr bwMode="auto">
          <a:xfrm>
            <a:off x="395288" y="115888"/>
            <a:ext cx="8353425" cy="1296987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de-DE" sz="3600" kern="10" dirty="0">
                <a:ln w="9525">
                  <a:noFill/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Spiel und Spaß mit Ostereiern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chemeClr val="hlink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82954" name="Picture 10" descr="e8f31f32d2aa[1]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65750" y="3716338"/>
            <a:ext cx="2678113" cy="2736850"/>
          </a:xfrm>
          <a:noFill/>
        </p:spPr>
      </p:pic>
      <p:pic>
        <p:nvPicPr>
          <p:cNvPr id="82955" name="Picture 11" descr="035ae219765e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573463"/>
            <a:ext cx="2446337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7" name="WordArt 13"/>
          <p:cNvSpPr>
            <a:spLocks noChangeArrowheads="1" noChangeShapeType="1" noTextEdit="1"/>
          </p:cNvSpPr>
          <p:nvPr/>
        </p:nvSpPr>
        <p:spPr bwMode="auto">
          <a:xfrm>
            <a:off x="468313" y="1341438"/>
            <a:ext cx="6119812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Eierrollen – </a:t>
            </a:r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катание яиц.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9746" y="188640"/>
            <a:ext cx="782457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Wie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war die </a:t>
            </a:r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Stunde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?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90291" y="1268760"/>
            <a:ext cx="7398133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Die </a:t>
            </a:r>
            <a:r>
              <a:rPr lang="en-U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Stunde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war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</a:t>
            </a:r>
            <a:r>
              <a:rPr lang="en-US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interessant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/ 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nicht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interessant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</a:t>
            </a:r>
            <a:r>
              <a:rPr lang="en-U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langweilig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/</a:t>
            </a:r>
          </a:p>
          <a:p>
            <a:pPr algn="ctr"/>
            <a:r>
              <a:rPr lang="en-US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lustig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8-1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85874"/>
            <a:ext cx="9144000" cy="5572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056562" y="260648"/>
            <a:ext cx="5904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Frohes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ostern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123326773_dc4cc44663_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009903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1" y="3117353"/>
            <a:ext cx="5292080" cy="37406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79512" y="4509120"/>
            <a:ext cx="37444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Ostereier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1556792"/>
            <a:ext cx="39597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Osterbaum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Выгнутая влево стрелка 5"/>
          <p:cNvSpPr/>
          <p:nvPr/>
        </p:nvSpPr>
        <p:spPr>
          <a:xfrm>
            <a:off x="179512" y="3284984"/>
            <a:ext cx="720080" cy="1224136"/>
          </a:xfrm>
          <a:prstGeom prst="curv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Выгнутая вправо стрелка 6"/>
          <p:cNvSpPr/>
          <p:nvPr/>
        </p:nvSpPr>
        <p:spPr>
          <a:xfrm rot="10172813" flipH="1">
            <a:off x="7501213" y="2317107"/>
            <a:ext cx="534994" cy="999647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0152" y="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Подбери слова к картинкам.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крол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88640"/>
            <a:ext cx="2160240" cy="4075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88640"/>
            <a:ext cx="2751187" cy="4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355976" y="5157192"/>
            <a:ext cx="39693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Osterkranz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5085184"/>
            <a:ext cx="36150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Osterhase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555776" y="3284984"/>
            <a:ext cx="3384376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923928" y="3501008"/>
            <a:ext cx="3168352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G00355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844824"/>
            <a:ext cx="2682875" cy="442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4076700"/>
            <a:ext cx="4319588" cy="2520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79512" y="404664"/>
            <a:ext cx="34916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Osternest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0"/>
            <a:ext cx="381065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en-US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en-US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Osterfeuer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>
            <a:off x="1763688" y="1412776"/>
            <a:ext cx="720080" cy="259228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5220072" y="1844824"/>
            <a:ext cx="1008112" cy="295232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509120"/>
            <a:ext cx="2143125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i (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76672"/>
            <a:ext cx="1590675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420888"/>
            <a:ext cx="2286000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110365" y="620688"/>
            <a:ext cx="60837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Schokoladenhase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40651" y="2420888"/>
            <a:ext cx="45111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Osterkuchen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5013176"/>
            <a:ext cx="44743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Ostergebäck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267744" y="1340768"/>
            <a:ext cx="2520280" cy="36724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2699792" y="1484784"/>
            <a:ext cx="2088232" cy="20882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699792" y="3068960"/>
            <a:ext cx="3384376" cy="23042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467544" y="692696"/>
            <a:ext cx="3528392" cy="1080120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err="1" smtClean="0">
                <a:solidFill>
                  <a:srgbClr val="C00000"/>
                </a:solidFill>
                <a:latin typeface="Algerian" pitchFamily="82" charset="0"/>
              </a:rPr>
              <a:t>Oster</a:t>
            </a:r>
            <a:r>
              <a:rPr lang="en-US" dirty="0" smtClean="0"/>
              <a:t>-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63688" y="260648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Составь слова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508104" y="764704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 Black" pitchFamily="34" charset="0"/>
              </a:rPr>
              <a:t>-</a:t>
            </a:r>
            <a:r>
              <a:rPr lang="en-US" sz="3600" dirty="0" err="1" smtClean="0">
                <a:latin typeface="Arial Black" pitchFamily="34" charset="0"/>
              </a:rPr>
              <a:t>hase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4048" y="1556792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itchFamily="34" charset="0"/>
              </a:rPr>
              <a:t>-</a:t>
            </a:r>
            <a:r>
              <a:rPr lang="en-US" sz="3600" dirty="0" err="1" smtClean="0">
                <a:latin typeface="Arial Black" pitchFamily="34" charset="0"/>
              </a:rPr>
              <a:t>kuchen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67536" y="2420888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itchFamily="34" charset="0"/>
              </a:rPr>
              <a:t>-</a:t>
            </a:r>
            <a:r>
              <a:rPr lang="en-US" sz="3600" dirty="0" err="1" smtClean="0">
                <a:latin typeface="Arial Black" pitchFamily="34" charset="0"/>
              </a:rPr>
              <a:t>gebäck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7544" y="2708920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itchFamily="34" charset="0"/>
              </a:rPr>
              <a:t>-</a:t>
            </a:r>
            <a:r>
              <a:rPr lang="en-US" sz="3600" dirty="0" err="1" smtClean="0">
                <a:latin typeface="Arial Black" pitchFamily="34" charset="0"/>
              </a:rPr>
              <a:t>eier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9592" y="407707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itchFamily="34" charset="0"/>
              </a:rPr>
              <a:t>-</a:t>
            </a:r>
            <a:r>
              <a:rPr lang="en-US" sz="3600" dirty="0" err="1" smtClean="0">
                <a:latin typeface="Arial Black" pitchFamily="34" charset="0"/>
              </a:rPr>
              <a:t>baum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83968" y="3861048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itchFamily="34" charset="0"/>
              </a:rPr>
              <a:t>-</a:t>
            </a:r>
            <a:r>
              <a:rPr lang="en-US" sz="3600" dirty="0" err="1" smtClean="0">
                <a:latin typeface="Arial Black" pitchFamily="34" charset="0"/>
              </a:rPr>
              <a:t>spiele</a:t>
            </a:r>
            <a:endParaRPr lang="ru-RU" sz="3600" dirty="0">
              <a:latin typeface="Arial Black" pitchFamily="34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1187624" y="1988840"/>
            <a:ext cx="648072" cy="72008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1835696" y="2132856"/>
            <a:ext cx="648072" cy="194421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987824" y="2132856"/>
            <a:ext cx="1800200" cy="1800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3923928" y="1988840"/>
            <a:ext cx="1152128" cy="9361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3995936" y="1412776"/>
            <a:ext cx="1008112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4211960" y="1124744"/>
            <a:ext cx="122413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9000" y="5085184"/>
            <a:ext cx="1905000" cy="142875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23528" y="476672"/>
            <a:ext cx="8496943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ru-RU" sz="2400" dirty="0" smtClean="0">
                <a:solidFill>
                  <a:srgbClr val="C00000"/>
                </a:solidFill>
              </a:rPr>
              <a:t>                       </a:t>
            </a:r>
            <a:r>
              <a:rPr lang="en-US" sz="2400" dirty="0" err="1" smtClean="0">
                <a:solidFill>
                  <a:srgbClr val="C00000"/>
                </a:solidFill>
              </a:rPr>
              <a:t>Ostereierstadt</a:t>
            </a:r>
            <a:r>
              <a:rPr lang="en-US" sz="2400" dirty="0" smtClean="0">
                <a:solidFill>
                  <a:srgbClr val="C00000"/>
                </a:solidFill>
              </a:rPr>
              <a:t>,  Deutschland, den </a:t>
            </a:r>
            <a:r>
              <a:rPr lang="ru-RU" sz="2400" smtClean="0">
                <a:solidFill>
                  <a:srgbClr val="C00000"/>
                </a:solidFill>
              </a:rPr>
              <a:t>16</a:t>
            </a:r>
            <a:r>
              <a:rPr lang="en-US" sz="240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April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en-US" sz="2400" dirty="0" err="1" smtClean="0">
                <a:solidFill>
                  <a:srgbClr val="C00000"/>
                </a:solidFill>
              </a:rPr>
              <a:t>Liebe</a:t>
            </a:r>
            <a:r>
              <a:rPr lang="en-US" sz="2400" dirty="0" smtClean="0">
                <a:solidFill>
                  <a:srgbClr val="C00000"/>
                </a:solidFill>
              </a:rPr>
              <a:t> Kinder!</a:t>
            </a:r>
            <a:endParaRPr lang="ru-RU" sz="2400" dirty="0" smtClean="0">
              <a:solidFill>
                <a:srgbClr val="C00000"/>
              </a:solidFill>
            </a:endParaRPr>
          </a:p>
          <a:p>
            <a:pPr algn="ctr"/>
            <a:r>
              <a:rPr lang="en-US" sz="2400" dirty="0" err="1" smtClean="0">
                <a:solidFill>
                  <a:srgbClr val="C00000"/>
                </a:solidFill>
              </a:rPr>
              <a:t>Ich</a:t>
            </a:r>
            <a:r>
              <a:rPr lang="en-US" sz="2400" dirty="0" smtClean="0">
                <a:solidFill>
                  <a:srgbClr val="C00000"/>
                </a:solidFill>
              </a:rPr>
              <a:t> bin </a:t>
            </a:r>
            <a:r>
              <a:rPr lang="en-US" sz="2400" dirty="0" err="1" smtClean="0">
                <a:solidFill>
                  <a:srgbClr val="C00000"/>
                </a:solidFill>
              </a:rPr>
              <a:t>ein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Osterhase</a:t>
            </a:r>
            <a:r>
              <a:rPr lang="en-US" sz="2400" dirty="0" smtClean="0">
                <a:solidFill>
                  <a:srgbClr val="C00000"/>
                </a:solidFill>
              </a:rPr>
              <a:t>. </a:t>
            </a:r>
            <a:r>
              <a:rPr lang="en-US" sz="2400" dirty="0" err="1" smtClean="0">
                <a:solidFill>
                  <a:srgbClr val="C00000"/>
                </a:solidFill>
              </a:rPr>
              <a:t>Ich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heiβe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Hanni</a:t>
            </a:r>
            <a:r>
              <a:rPr lang="en-US" sz="2400" dirty="0" smtClean="0">
                <a:solidFill>
                  <a:srgbClr val="C00000"/>
                </a:solidFill>
              </a:rPr>
              <a:t> .  </a:t>
            </a:r>
            <a:r>
              <a:rPr lang="en-US" sz="2400" dirty="0" err="1" smtClean="0">
                <a:solidFill>
                  <a:srgbClr val="C00000"/>
                </a:solidFill>
              </a:rPr>
              <a:t>Ich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lebe</a:t>
            </a:r>
            <a:r>
              <a:rPr lang="en-US" sz="2400" dirty="0" smtClean="0">
                <a:solidFill>
                  <a:srgbClr val="C00000"/>
                </a:solidFill>
              </a:rPr>
              <a:t> in Deutschland, in </a:t>
            </a:r>
            <a:r>
              <a:rPr lang="en-US" sz="2400" dirty="0" err="1" smtClean="0">
                <a:solidFill>
                  <a:srgbClr val="C00000"/>
                </a:solidFill>
              </a:rPr>
              <a:t>der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Stadt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Ostereierstadt</a:t>
            </a:r>
            <a:r>
              <a:rPr lang="en-US" sz="2400" dirty="0" smtClean="0">
                <a:solidFill>
                  <a:srgbClr val="C00000"/>
                </a:solidFill>
              </a:rPr>
              <a:t>. </a:t>
            </a:r>
            <a:r>
              <a:rPr lang="en-US" sz="2400" dirty="0" err="1" smtClean="0">
                <a:solidFill>
                  <a:srgbClr val="C00000"/>
                </a:solidFill>
              </a:rPr>
              <a:t>Ich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bringe</a:t>
            </a:r>
            <a:r>
              <a:rPr lang="en-US" sz="2400" dirty="0" smtClean="0">
                <a:solidFill>
                  <a:srgbClr val="C00000"/>
                </a:solidFill>
              </a:rPr>
              <a:t> den </a:t>
            </a:r>
            <a:r>
              <a:rPr lang="en-US" sz="2400" dirty="0" err="1" smtClean="0">
                <a:solidFill>
                  <a:srgbClr val="C00000"/>
                </a:solidFill>
              </a:rPr>
              <a:t>deutschen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Kindern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Ostereier</a:t>
            </a:r>
            <a:r>
              <a:rPr lang="en-US" sz="2400" dirty="0" smtClean="0">
                <a:solidFill>
                  <a:srgbClr val="C00000"/>
                </a:solidFill>
              </a:rPr>
              <a:t>. </a:t>
            </a:r>
            <a:r>
              <a:rPr lang="en-US" sz="2400" dirty="0" err="1" smtClean="0">
                <a:solidFill>
                  <a:srgbClr val="C00000"/>
                </a:solidFill>
              </a:rPr>
              <a:t>Vor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Ostern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bemale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ich</a:t>
            </a:r>
            <a:r>
              <a:rPr lang="en-US" sz="2400" dirty="0" smtClean="0">
                <a:solidFill>
                  <a:srgbClr val="C00000"/>
                </a:solidFill>
              </a:rPr>
              <a:t> die </a:t>
            </a:r>
            <a:r>
              <a:rPr lang="en-US" sz="2400" dirty="0" err="1" smtClean="0">
                <a:solidFill>
                  <a:srgbClr val="C00000"/>
                </a:solidFill>
              </a:rPr>
              <a:t>Eier</a:t>
            </a:r>
            <a:r>
              <a:rPr lang="en-US" sz="2400" dirty="0" smtClean="0">
                <a:solidFill>
                  <a:srgbClr val="C00000"/>
                </a:solidFill>
              </a:rPr>
              <a:t> rot, </a:t>
            </a:r>
            <a:r>
              <a:rPr lang="en-US" sz="2400" dirty="0" err="1" smtClean="0">
                <a:solidFill>
                  <a:srgbClr val="C00000"/>
                </a:solidFill>
              </a:rPr>
              <a:t>gelb</a:t>
            </a:r>
            <a:r>
              <a:rPr lang="en-US" sz="2400" dirty="0" smtClean="0">
                <a:solidFill>
                  <a:srgbClr val="C00000"/>
                </a:solidFill>
              </a:rPr>
              <a:t>, </a:t>
            </a:r>
            <a:r>
              <a:rPr lang="en-US" sz="2400" dirty="0" err="1" smtClean="0">
                <a:solidFill>
                  <a:srgbClr val="C00000"/>
                </a:solidFill>
              </a:rPr>
              <a:t>grün</a:t>
            </a:r>
            <a:r>
              <a:rPr lang="en-US" sz="2400" dirty="0" smtClean="0">
                <a:solidFill>
                  <a:srgbClr val="C00000"/>
                </a:solidFill>
              </a:rPr>
              <a:t>. </a:t>
            </a:r>
            <a:r>
              <a:rPr lang="en-US" sz="2400" dirty="0" err="1" smtClean="0">
                <a:solidFill>
                  <a:srgbClr val="C00000"/>
                </a:solidFill>
              </a:rPr>
              <a:t>Dann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verstecke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ich</a:t>
            </a:r>
            <a:r>
              <a:rPr lang="en-US" sz="2400" dirty="0" smtClean="0">
                <a:solidFill>
                  <a:srgbClr val="C00000"/>
                </a:solidFill>
              </a:rPr>
              <a:t> die </a:t>
            </a:r>
            <a:r>
              <a:rPr lang="en-US" sz="2400" dirty="0" err="1" smtClean="0">
                <a:solidFill>
                  <a:srgbClr val="C00000"/>
                </a:solidFill>
              </a:rPr>
              <a:t>Eier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im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Garten</a:t>
            </a:r>
            <a:r>
              <a:rPr lang="en-US" sz="2400" dirty="0" smtClean="0">
                <a:solidFill>
                  <a:srgbClr val="C00000"/>
                </a:solidFill>
              </a:rPr>
              <a:t>. Die Kinder </a:t>
            </a:r>
            <a:r>
              <a:rPr lang="en-US" sz="2400" dirty="0" err="1" smtClean="0">
                <a:solidFill>
                  <a:srgbClr val="C00000"/>
                </a:solidFill>
              </a:rPr>
              <a:t>laufen</a:t>
            </a:r>
            <a:r>
              <a:rPr lang="en-US" sz="2400" dirty="0" smtClean="0">
                <a:solidFill>
                  <a:srgbClr val="C00000"/>
                </a:solidFill>
              </a:rPr>
              <a:t> in den </a:t>
            </a:r>
            <a:r>
              <a:rPr lang="en-US" sz="2400" dirty="0" err="1" smtClean="0">
                <a:solidFill>
                  <a:srgbClr val="C00000"/>
                </a:solidFill>
              </a:rPr>
              <a:t>Garten</a:t>
            </a:r>
            <a:r>
              <a:rPr lang="en-US" sz="2400" dirty="0" smtClean="0">
                <a:solidFill>
                  <a:srgbClr val="C00000"/>
                </a:solidFill>
              </a:rPr>
              <a:t> und </a:t>
            </a:r>
            <a:r>
              <a:rPr lang="en-US" sz="2400" dirty="0" err="1" smtClean="0">
                <a:solidFill>
                  <a:srgbClr val="C00000"/>
                </a:solidFill>
              </a:rPr>
              <a:t>suchen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dort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Ostereier</a:t>
            </a:r>
            <a:r>
              <a:rPr lang="en-US" sz="2400" dirty="0" smtClean="0">
                <a:solidFill>
                  <a:srgbClr val="C00000"/>
                </a:solidFill>
              </a:rPr>
              <a:t>. </a:t>
            </a:r>
            <a:r>
              <a:rPr lang="en-US" sz="2400" dirty="0" err="1" smtClean="0">
                <a:solidFill>
                  <a:srgbClr val="C00000"/>
                </a:solidFill>
              </a:rPr>
              <a:t>Sie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sind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lustig</a:t>
            </a:r>
            <a:r>
              <a:rPr lang="en-US" sz="2400" dirty="0" smtClean="0">
                <a:solidFill>
                  <a:srgbClr val="C00000"/>
                </a:solidFill>
              </a:rPr>
              <a:t>. </a:t>
            </a:r>
            <a:r>
              <a:rPr lang="en-US" sz="2400" dirty="0" err="1" smtClean="0">
                <a:solidFill>
                  <a:srgbClr val="C00000"/>
                </a:solidFill>
              </a:rPr>
              <a:t>Sie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singen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frohe</a:t>
            </a:r>
            <a:r>
              <a:rPr lang="en-US" sz="2400" dirty="0" smtClean="0">
                <a:solidFill>
                  <a:srgbClr val="C00000"/>
                </a:solidFill>
              </a:rPr>
              <a:t> Lieder und </a:t>
            </a:r>
            <a:r>
              <a:rPr lang="en-US" sz="2400" dirty="0" err="1" smtClean="0">
                <a:solidFill>
                  <a:srgbClr val="C00000"/>
                </a:solidFill>
              </a:rPr>
              <a:t>spielen</a:t>
            </a:r>
            <a:r>
              <a:rPr lang="en-US" sz="2400" dirty="0" smtClean="0">
                <a:solidFill>
                  <a:srgbClr val="C00000"/>
                </a:solidFill>
              </a:rPr>
              <a:t>. Die </a:t>
            </a:r>
            <a:r>
              <a:rPr lang="en-US" sz="2400" dirty="0" err="1" smtClean="0">
                <a:solidFill>
                  <a:srgbClr val="C00000"/>
                </a:solidFill>
              </a:rPr>
              <a:t>Osterspiele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sind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alte</a:t>
            </a:r>
            <a:r>
              <a:rPr lang="en-US" sz="2400" dirty="0" smtClean="0">
                <a:solidFill>
                  <a:srgbClr val="C00000"/>
                </a:solidFill>
              </a:rPr>
              <a:t> Tradition in Deutschland.</a:t>
            </a:r>
            <a:endParaRPr lang="ru-RU" sz="2400" dirty="0" smtClean="0">
              <a:solidFill>
                <a:srgbClr val="C00000"/>
              </a:solidFill>
            </a:endParaRPr>
          </a:p>
          <a:p>
            <a:pPr algn="ctr"/>
            <a:r>
              <a:rPr lang="en-US" sz="2400" dirty="0" err="1" smtClean="0">
                <a:solidFill>
                  <a:srgbClr val="C00000"/>
                </a:solidFill>
              </a:rPr>
              <a:t>Schreibt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bitte</a:t>
            </a:r>
            <a:r>
              <a:rPr lang="en-US" sz="2400" dirty="0" smtClean="0">
                <a:solidFill>
                  <a:srgbClr val="C00000"/>
                </a:solidFill>
              </a:rPr>
              <a:t>: </a:t>
            </a:r>
            <a:r>
              <a:rPr lang="en-US" sz="2400" dirty="0" err="1" smtClean="0">
                <a:solidFill>
                  <a:srgbClr val="C00000"/>
                </a:solidFill>
              </a:rPr>
              <a:t>Feiert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ihr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auch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Ostern</a:t>
            </a:r>
            <a:r>
              <a:rPr lang="en-US" sz="2400" dirty="0" smtClean="0">
                <a:solidFill>
                  <a:srgbClr val="C00000"/>
                </a:solidFill>
              </a:rPr>
              <a:t>? </a:t>
            </a:r>
            <a:r>
              <a:rPr lang="en-US" sz="2400" dirty="0" err="1" smtClean="0">
                <a:solidFill>
                  <a:srgbClr val="C00000"/>
                </a:solidFill>
              </a:rPr>
              <a:t>Bemalt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ihr</a:t>
            </a:r>
            <a:r>
              <a:rPr lang="en-US" sz="2400" dirty="0" smtClean="0">
                <a:solidFill>
                  <a:srgbClr val="C00000"/>
                </a:solidFill>
              </a:rPr>
              <a:t> die </a:t>
            </a:r>
            <a:r>
              <a:rPr lang="en-US" sz="2400" dirty="0" err="1" smtClean="0">
                <a:solidFill>
                  <a:srgbClr val="C00000"/>
                </a:solidFill>
              </a:rPr>
              <a:t>Eier</a:t>
            </a:r>
            <a:r>
              <a:rPr lang="en-US" sz="2400" dirty="0" smtClean="0">
                <a:solidFill>
                  <a:srgbClr val="C00000"/>
                </a:solidFill>
              </a:rPr>
              <a:t>? </a:t>
            </a:r>
            <a:r>
              <a:rPr lang="en-US" sz="2400" dirty="0" err="1" smtClean="0">
                <a:solidFill>
                  <a:srgbClr val="C00000"/>
                </a:solidFill>
              </a:rPr>
              <a:t>Kommt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ein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Osterhase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zu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euch</a:t>
            </a:r>
            <a:r>
              <a:rPr lang="en-US" sz="2400" dirty="0" smtClean="0">
                <a:solidFill>
                  <a:srgbClr val="C00000"/>
                </a:solidFill>
              </a:rPr>
              <a:t>?  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Es </a:t>
            </a:r>
            <a:r>
              <a:rPr lang="en-US" sz="2400" dirty="0" err="1" smtClean="0">
                <a:solidFill>
                  <a:srgbClr val="C00000"/>
                </a:solidFill>
              </a:rPr>
              <a:t>grüβ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euch</a:t>
            </a:r>
            <a:r>
              <a:rPr lang="en-US" sz="2400" dirty="0" smtClean="0">
                <a:solidFill>
                  <a:srgbClr val="C00000"/>
                </a:solidFill>
              </a:rPr>
              <a:t>,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en-US" sz="2400" dirty="0" err="1" smtClean="0">
                <a:solidFill>
                  <a:srgbClr val="C00000"/>
                </a:solidFill>
              </a:rPr>
              <a:t>Osterhase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Hanni</a:t>
            </a:r>
            <a:r>
              <a:rPr lang="en-US" sz="2400" dirty="0" smtClean="0">
                <a:solidFill>
                  <a:srgbClr val="C00000"/>
                </a:solidFill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188640"/>
            <a:ext cx="56166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Singen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wir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oster-hase-00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69369"/>
            <a:ext cx="9144000" cy="56886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221</TotalTime>
  <Words>530</Words>
  <Application>Microsoft Office PowerPoint</Application>
  <PresentationFormat>Экран (4:3)</PresentationFormat>
  <Paragraphs>131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Osterhase, komm!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 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Катенька))</dc:creator>
  <cp:lastModifiedBy>Отец</cp:lastModifiedBy>
  <cp:revision>23</cp:revision>
  <dcterms:created xsi:type="dcterms:W3CDTF">2014-04-08T16:10:45Z</dcterms:created>
  <dcterms:modified xsi:type="dcterms:W3CDTF">2017-03-12T11:12:40Z</dcterms:modified>
</cp:coreProperties>
</file>