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2" r:id="rId8"/>
    <p:sldId id="264" r:id="rId9"/>
    <p:sldId id="276" r:id="rId10"/>
    <p:sldId id="279" r:id="rId11"/>
    <p:sldId id="280" r:id="rId12"/>
    <p:sldId id="281" r:id="rId13"/>
    <p:sldId id="282" r:id="rId14"/>
    <p:sldId id="283" r:id="rId15"/>
    <p:sldId id="277" r:id="rId16"/>
    <p:sldId id="272" r:id="rId17"/>
    <p:sldId id="275" r:id="rId18"/>
    <p:sldId id="273" r:id="rId19"/>
    <p:sldId id="274" r:id="rId20"/>
    <p:sldId id="267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7D3784-8536-48F5-84D6-797D5117A7A3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5B83E78F-FCF5-44F0-8246-66941BDF0EAB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1 этап: </a:t>
          </a:r>
        </a:p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Рождение проблемы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E6A70C4-64DA-4713-BF49-415D1424B8F4}" type="parTrans" cxnId="{F762326B-0A35-49E3-87D4-9A731D2A330A}">
      <dgm:prSet/>
      <dgm:spPr/>
      <dgm:t>
        <a:bodyPr/>
        <a:lstStyle/>
        <a:p>
          <a:endParaRPr lang="ru-RU"/>
        </a:p>
      </dgm:t>
    </dgm:pt>
    <dgm:pt modelId="{E9FF81E3-6E37-4363-9BE6-8B17E161439A}" type="sibTrans" cxnId="{F762326B-0A35-49E3-87D4-9A731D2A330A}">
      <dgm:prSet/>
      <dgm:spPr/>
      <dgm:t>
        <a:bodyPr/>
        <a:lstStyle/>
        <a:p>
          <a:endParaRPr lang="ru-RU"/>
        </a:p>
      </dgm:t>
    </dgm:pt>
    <dgm:pt modelId="{F8416A18-8611-4C93-9B18-C601EDBD7BDE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2 этап: Мероприятия и события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04D0F60-B58B-4CFB-A6AD-2B927858D7F6}" type="parTrans" cxnId="{F22B7AA3-B9A2-4E8B-965E-2F2F0C61A765}">
      <dgm:prSet/>
      <dgm:spPr/>
      <dgm:t>
        <a:bodyPr/>
        <a:lstStyle/>
        <a:p>
          <a:endParaRPr lang="ru-RU"/>
        </a:p>
      </dgm:t>
    </dgm:pt>
    <dgm:pt modelId="{527907BB-F7E0-4668-A83D-E0B65D646487}" type="sibTrans" cxnId="{F22B7AA3-B9A2-4E8B-965E-2F2F0C61A765}">
      <dgm:prSet/>
      <dgm:spPr/>
      <dgm:t>
        <a:bodyPr/>
        <a:lstStyle/>
        <a:p>
          <a:endParaRPr lang="ru-RU"/>
        </a:p>
      </dgm:t>
    </dgm:pt>
    <dgm:pt modelId="{E26159A8-730C-4748-9219-173C87024B21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3 этап: </a:t>
          </a:r>
        </a:p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Итоги проекта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5EF60A2C-B7C0-4A86-9B8C-F3E0C01CAD70}" type="parTrans" cxnId="{200FEFA5-F083-4B2C-A4DD-EFEE33572AE8}">
      <dgm:prSet/>
      <dgm:spPr/>
      <dgm:t>
        <a:bodyPr/>
        <a:lstStyle/>
        <a:p>
          <a:endParaRPr lang="ru-RU"/>
        </a:p>
      </dgm:t>
    </dgm:pt>
    <dgm:pt modelId="{1B192C4C-43FC-4305-BEE5-5BA848539E0F}" type="sibTrans" cxnId="{200FEFA5-F083-4B2C-A4DD-EFEE33572AE8}">
      <dgm:prSet/>
      <dgm:spPr/>
      <dgm:t>
        <a:bodyPr/>
        <a:lstStyle/>
        <a:p>
          <a:endParaRPr lang="ru-RU"/>
        </a:p>
      </dgm:t>
    </dgm:pt>
    <dgm:pt modelId="{FF8B9C53-2553-41F0-8932-0704A6828BD4}" type="pres">
      <dgm:prSet presAssocID="{B87D3784-8536-48F5-84D6-797D5117A7A3}" presName="Name0" presStyleCnt="0">
        <dgm:presLayoutVars>
          <dgm:dir/>
          <dgm:animLvl val="lvl"/>
          <dgm:resizeHandles val="exact"/>
        </dgm:presLayoutVars>
      </dgm:prSet>
      <dgm:spPr/>
    </dgm:pt>
    <dgm:pt modelId="{C53ED63A-E54F-4DB4-A0F2-45DF5BE3141F}" type="pres">
      <dgm:prSet presAssocID="{5B83E78F-FCF5-44F0-8246-66941BDF0EAB}" presName="Name8" presStyleCnt="0"/>
      <dgm:spPr/>
    </dgm:pt>
    <dgm:pt modelId="{BF97F79D-4201-4F6C-9939-93D248E014C0}" type="pres">
      <dgm:prSet presAssocID="{5B83E78F-FCF5-44F0-8246-66941BDF0EAB}" presName="level" presStyleLbl="node1" presStyleIdx="0" presStyleCnt="3" custScaleX="189751" custScaleY="1079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510C4-DFE6-4B77-8A26-6426864F4985}" type="pres">
      <dgm:prSet presAssocID="{5B83E78F-FCF5-44F0-8246-66941BDF0E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15252-7C9E-47A9-A99C-650473213C7B}" type="pres">
      <dgm:prSet presAssocID="{F8416A18-8611-4C93-9B18-C601EDBD7BDE}" presName="Name8" presStyleCnt="0"/>
      <dgm:spPr/>
    </dgm:pt>
    <dgm:pt modelId="{D2B2CF79-FE63-4E7E-9315-5B24EB965AF5}" type="pres">
      <dgm:prSet presAssocID="{F8416A18-8611-4C93-9B18-C601EDBD7BDE}" presName="level" presStyleLbl="node1" presStyleIdx="1" presStyleCnt="3" custScaleX="1211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2207AD-6EB7-46D3-B131-5818FDF55EFD}" type="pres">
      <dgm:prSet presAssocID="{F8416A18-8611-4C93-9B18-C601EDBD7BD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61D12-EA49-4057-A419-3AC67E3F9DE2}" type="pres">
      <dgm:prSet presAssocID="{E26159A8-730C-4748-9219-173C87024B21}" presName="Name8" presStyleCnt="0"/>
      <dgm:spPr/>
    </dgm:pt>
    <dgm:pt modelId="{C973A1F7-8454-488F-AAA2-6604444C2D10}" type="pres">
      <dgm:prSet presAssocID="{E26159A8-730C-4748-9219-173C87024B21}" presName="level" presStyleLbl="node1" presStyleIdx="2" presStyleCnt="3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9F4E1-ABAB-45C2-8158-B839B27C51FD}" type="pres">
      <dgm:prSet presAssocID="{E26159A8-730C-4748-9219-173C87024B2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F5B977-7A12-4596-ADB3-129ED184C54F}" type="presOf" srcId="{F8416A18-8611-4C93-9B18-C601EDBD7BDE}" destId="{2A2207AD-6EB7-46D3-B131-5818FDF55EFD}" srcOrd="1" destOrd="0" presId="urn:microsoft.com/office/officeart/2005/8/layout/pyramid1"/>
    <dgm:cxn modelId="{E268DCDD-BE88-4088-87A8-C1865E03727C}" type="presOf" srcId="{E26159A8-730C-4748-9219-173C87024B21}" destId="{C973A1F7-8454-488F-AAA2-6604444C2D10}" srcOrd="0" destOrd="0" presId="urn:microsoft.com/office/officeart/2005/8/layout/pyramid1"/>
    <dgm:cxn modelId="{F1297434-B904-447E-B00A-6B807FED6CD8}" type="presOf" srcId="{E26159A8-730C-4748-9219-173C87024B21}" destId="{5919F4E1-ABAB-45C2-8158-B839B27C51FD}" srcOrd="1" destOrd="0" presId="urn:microsoft.com/office/officeart/2005/8/layout/pyramid1"/>
    <dgm:cxn modelId="{F762326B-0A35-49E3-87D4-9A731D2A330A}" srcId="{B87D3784-8536-48F5-84D6-797D5117A7A3}" destId="{5B83E78F-FCF5-44F0-8246-66941BDF0EAB}" srcOrd="0" destOrd="0" parTransId="{0E6A70C4-64DA-4713-BF49-415D1424B8F4}" sibTransId="{E9FF81E3-6E37-4363-9BE6-8B17E161439A}"/>
    <dgm:cxn modelId="{81CDCA83-D95C-4FF1-ADB5-0C1C5F928FFE}" type="presOf" srcId="{5B83E78F-FCF5-44F0-8246-66941BDF0EAB}" destId="{BF97F79D-4201-4F6C-9939-93D248E014C0}" srcOrd="0" destOrd="0" presId="urn:microsoft.com/office/officeart/2005/8/layout/pyramid1"/>
    <dgm:cxn modelId="{1D1ACF23-AD1D-44EA-968C-3CE5B3C6B970}" type="presOf" srcId="{5B83E78F-FCF5-44F0-8246-66941BDF0EAB}" destId="{749510C4-DFE6-4B77-8A26-6426864F4985}" srcOrd="1" destOrd="0" presId="urn:microsoft.com/office/officeart/2005/8/layout/pyramid1"/>
    <dgm:cxn modelId="{200FEFA5-F083-4B2C-A4DD-EFEE33572AE8}" srcId="{B87D3784-8536-48F5-84D6-797D5117A7A3}" destId="{E26159A8-730C-4748-9219-173C87024B21}" srcOrd="2" destOrd="0" parTransId="{5EF60A2C-B7C0-4A86-9B8C-F3E0C01CAD70}" sibTransId="{1B192C4C-43FC-4305-BEE5-5BA848539E0F}"/>
    <dgm:cxn modelId="{A9D89E1D-1101-478A-8009-B2FDC602690F}" type="presOf" srcId="{F8416A18-8611-4C93-9B18-C601EDBD7BDE}" destId="{D2B2CF79-FE63-4E7E-9315-5B24EB965AF5}" srcOrd="0" destOrd="0" presId="urn:microsoft.com/office/officeart/2005/8/layout/pyramid1"/>
    <dgm:cxn modelId="{F22B7AA3-B9A2-4E8B-965E-2F2F0C61A765}" srcId="{B87D3784-8536-48F5-84D6-797D5117A7A3}" destId="{F8416A18-8611-4C93-9B18-C601EDBD7BDE}" srcOrd="1" destOrd="0" parTransId="{E04D0F60-B58B-4CFB-A6AD-2B927858D7F6}" sibTransId="{527907BB-F7E0-4668-A83D-E0B65D646487}"/>
    <dgm:cxn modelId="{9EFB351F-CA7E-41DC-901B-D96A90B4A474}" type="presOf" srcId="{B87D3784-8536-48F5-84D6-797D5117A7A3}" destId="{FF8B9C53-2553-41F0-8932-0704A6828BD4}" srcOrd="0" destOrd="0" presId="urn:microsoft.com/office/officeart/2005/8/layout/pyramid1"/>
    <dgm:cxn modelId="{8832BBAD-1BAA-4BDD-A3F3-912DD620DFB5}" type="presParOf" srcId="{FF8B9C53-2553-41F0-8932-0704A6828BD4}" destId="{C53ED63A-E54F-4DB4-A0F2-45DF5BE3141F}" srcOrd="0" destOrd="0" presId="urn:microsoft.com/office/officeart/2005/8/layout/pyramid1"/>
    <dgm:cxn modelId="{A0BCD087-9CF7-4829-8B43-1F6BF89BF0D8}" type="presParOf" srcId="{C53ED63A-E54F-4DB4-A0F2-45DF5BE3141F}" destId="{BF97F79D-4201-4F6C-9939-93D248E014C0}" srcOrd="0" destOrd="0" presId="urn:microsoft.com/office/officeart/2005/8/layout/pyramid1"/>
    <dgm:cxn modelId="{B451CAC3-8667-4D16-8883-E36BCC8A4E1D}" type="presParOf" srcId="{C53ED63A-E54F-4DB4-A0F2-45DF5BE3141F}" destId="{749510C4-DFE6-4B77-8A26-6426864F4985}" srcOrd="1" destOrd="0" presId="urn:microsoft.com/office/officeart/2005/8/layout/pyramid1"/>
    <dgm:cxn modelId="{8560EC97-A9E0-474B-878E-19A94A3897B8}" type="presParOf" srcId="{FF8B9C53-2553-41F0-8932-0704A6828BD4}" destId="{09E15252-7C9E-47A9-A99C-650473213C7B}" srcOrd="1" destOrd="0" presId="urn:microsoft.com/office/officeart/2005/8/layout/pyramid1"/>
    <dgm:cxn modelId="{B8425A8B-4494-4DE5-8FAE-3B567C65D6BB}" type="presParOf" srcId="{09E15252-7C9E-47A9-A99C-650473213C7B}" destId="{D2B2CF79-FE63-4E7E-9315-5B24EB965AF5}" srcOrd="0" destOrd="0" presId="urn:microsoft.com/office/officeart/2005/8/layout/pyramid1"/>
    <dgm:cxn modelId="{BAB48F01-09E0-4A3E-9610-CF3C1D7519DC}" type="presParOf" srcId="{09E15252-7C9E-47A9-A99C-650473213C7B}" destId="{2A2207AD-6EB7-46D3-B131-5818FDF55EFD}" srcOrd="1" destOrd="0" presId="urn:microsoft.com/office/officeart/2005/8/layout/pyramid1"/>
    <dgm:cxn modelId="{ED109709-86FB-4CA9-96A3-72CCE3B619C9}" type="presParOf" srcId="{FF8B9C53-2553-41F0-8932-0704A6828BD4}" destId="{33861D12-EA49-4057-A419-3AC67E3F9DE2}" srcOrd="2" destOrd="0" presId="urn:microsoft.com/office/officeart/2005/8/layout/pyramid1"/>
    <dgm:cxn modelId="{20BAC2AD-30D6-4881-A48F-E09BA4E701F5}" type="presParOf" srcId="{33861D12-EA49-4057-A419-3AC67E3F9DE2}" destId="{C973A1F7-8454-488F-AAA2-6604444C2D10}" srcOrd="0" destOrd="0" presId="urn:microsoft.com/office/officeart/2005/8/layout/pyramid1"/>
    <dgm:cxn modelId="{84E78EA5-0827-43BE-AB26-CC82AA1C6613}" type="presParOf" srcId="{33861D12-EA49-4057-A419-3AC67E3F9DE2}" destId="{5919F4E1-ABAB-45C2-8158-B839B27C51F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97F79D-4201-4F6C-9939-93D248E014C0}">
      <dsp:nvSpPr>
        <dsp:cNvPr id="0" name=""/>
        <dsp:cNvSpPr/>
      </dsp:nvSpPr>
      <dsp:spPr>
        <a:xfrm>
          <a:off x="1378225" y="0"/>
          <a:ext cx="5473149" cy="2119993"/>
        </a:xfrm>
        <a:prstGeom prst="trapezoid">
          <a:avLst>
            <a:gd name="adj" fmla="val 680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 этап: </a:t>
          </a:r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Рождение проблемы</a:t>
          </a:r>
          <a:endParaRPr lang="ru-RU" sz="43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378225" y="0"/>
        <a:ext cx="5473149" cy="2119993"/>
      </dsp:txXfrm>
    </dsp:sp>
    <dsp:sp modelId="{D2B2CF79-FE63-4E7E-9315-5B24EB965AF5}">
      <dsp:nvSpPr>
        <dsp:cNvPr id="0" name=""/>
        <dsp:cNvSpPr/>
      </dsp:nvSpPr>
      <dsp:spPr>
        <a:xfrm>
          <a:off x="749346" y="2119993"/>
          <a:ext cx="6730907" cy="1964339"/>
        </a:xfrm>
        <a:prstGeom prst="trapezoid">
          <a:avLst>
            <a:gd name="adj" fmla="val 680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 этап: Мероприятия и события</a:t>
          </a:r>
          <a:endParaRPr lang="ru-RU" sz="43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927255" y="2119993"/>
        <a:ext cx="4375089" cy="1964339"/>
      </dsp:txXfrm>
    </dsp:sp>
    <dsp:sp modelId="{C973A1F7-8454-488F-AAA2-6604444C2D10}">
      <dsp:nvSpPr>
        <dsp:cNvPr id="0" name=""/>
        <dsp:cNvSpPr/>
      </dsp:nvSpPr>
      <dsp:spPr>
        <a:xfrm>
          <a:off x="0" y="4084332"/>
          <a:ext cx="8229600" cy="1964339"/>
        </a:xfrm>
        <a:prstGeom prst="trapezoid">
          <a:avLst>
            <a:gd name="adj" fmla="val 680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3 этап: </a:t>
          </a:r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Итоги проекта</a:t>
          </a:r>
          <a:endParaRPr lang="ru-RU" sz="43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440179" y="4084332"/>
        <a:ext cx="5349240" cy="1964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83a64f46615e478b7bc1fabcbbb96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7920880" cy="3960440"/>
          </a:xfrm>
        </p:spPr>
        <p:txBody>
          <a:bodyPr>
            <a:normAutofit fontScale="92500" lnSpcReduction="20000"/>
          </a:bodyPr>
          <a:lstStyle/>
          <a:p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Мир воды</a:t>
            </a:r>
          </a:p>
          <a:p>
            <a:endParaRPr lang="ru-RU" sz="5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5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МАДОУ № 113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Капитошка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Г.Улан-Удэ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2017г.</a:t>
            </a:r>
          </a:p>
          <a:p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воспитатель 1 категории: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Дульская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О.В.</a:t>
            </a:r>
          </a:p>
          <a:p>
            <a:pPr algn="r"/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965969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Экологический п</a:t>
            </a:r>
            <a:r>
              <a:rPr lang="ru-RU" dirty="0" smtClean="0">
                <a:solidFill>
                  <a:srgbClr val="00B050"/>
                </a:solidFill>
              </a:rPr>
              <a:t>роект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8353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Мы все за руки возьмемся.</a:t>
            </a:r>
          </a:p>
          <a:p>
            <a:pPr>
              <a:buNone/>
            </a:pPr>
            <a:r>
              <a:rPr lang="ru-RU" dirty="0" smtClean="0"/>
              <a:t>И друг другу улыбнемся.</a:t>
            </a:r>
          </a:p>
          <a:p>
            <a:pPr>
              <a:buNone/>
            </a:pPr>
            <a:r>
              <a:rPr lang="ru-RU" dirty="0" smtClean="0"/>
              <a:t>Мы готовы поиграть</a:t>
            </a:r>
          </a:p>
          <a:p>
            <a:pPr>
              <a:buNone/>
            </a:pPr>
            <a:r>
              <a:rPr lang="ru-RU" dirty="0" smtClean="0"/>
              <a:t>Можно встречу начинать.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ребята, посмотрите, к нам в группу пришла необычная посылка, давайте посмотрим, что в ней.</a:t>
            </a:r>
            <a:r>
              <a:rPr lang="ru-RU" i="1" dirty="0" smtClean="0"/>
              <a:t> (Открывает посылку ,</a:t>
            </a:r>
            <a:r>
              <a:rPr lang="ru-RU" dirty="0" smtClean="0"/>
              <a:t>все достает)</a:t>
            </a:r>
            <a:br>
              <a:rPr lang="ru-RU" dirty="0" smtClean="0"/>
            </a:br>
            <a:r>
              <a:rPr lang="ru-RU" u="sng" dirty="0" smtClean="0"/>
              <a:t>Воспитатель:</a:t>
            </a:r>
            <a:r>
              <a:rPr lang="ru-RU" dirty="0" smtClean="0"/>
              <a:t> здесь письмо, давайте прочтем.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Ты со мною не знаком? </a:t>
            </a:r>
            <a:br>
              <a:rPr lang="ru-RU" dirty="0" smtClean="0"/>
            </a:br>
            <a:r>
              <a:rPr lang="ru-RU" dirty="0" smtClean="0"/>
              <a:t>Я живу на дне морском,</a:t>
            </a:r>
            <a:br>
              <a:rPr lang="ru-RU" dirty="0" smtClean="0"/>
            </a:br>
            <a:r>
              <a:rPr lang="ru-RU" dirty="0" smtClean="0"/>
              <a:t>Голова и восемь ног – </a:t>
            </a:r>
            <a:br>
              <a:rPr lang="ru-RU" dirty="0" smtClean="0"/>
            </a:br>
            <a:r>
              <a:rPr lang="ru-RU" dirty="0" smtClean="0"/>
              <a:t>Вот и весь я ...(осьминог) </a:t>
            </a:r>
            <a:br>
              <a:rPr lang="ru-RU" dirty="0" smtClean="0"/>
            </a:br>
            <a:r>
              <a:rPr lang="ru-RU" dirty="0" smtClean="0"/>
              <a:t>Молодцы! Отгадали загадку.</a:t>
            </a:r>
          </a:p>
          <a:p>
            <a:pPr>
              <a:buNone/>
            </a:pPr>
            <a:r>
              <a:rPr lang="ru-RU" u="sng" dirty="0" smtClean="0"/>
              <a:t>Воспитатель:   </a:t>
            </a:r>
            <a:r>
              <a:rPr lang="ru-RU" dirty="0" smtClean="0"/>
              <a:t>А  где живет осьминог? (в море)</a:t>
            </a:r>
          </a:p>
          <a:p>
            <a:pPr>
              <a:buNone/>
            </a:pPr>
            <a:r>
              <a:rPr lang="ru-RU" dirty="0" smtClean="0"/>
              <a:t>Давайте сядем на ковер и представим, что мы очутились на морском дне.</a:t>
            </a:r>
          </a:p>
          <a:p>
            <a:pPr>
              <a:buNone/>
            </a:pPr>
            <a:r>
              <a:rPr lang="ru-RU" u="sng" dirty="0" smtClean="0"/>
              <a:t>Аудиозапись №1 (шум моря)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Закройте глаза , покачаемся на волнах, как хорошо, приятно…..</a:t>
            </a:r>
          </a:p>
          <a:p>
            <a:pPr>
              <a:buNone/>
            </a:pPr>
            <a:r>
              <a:rPr lang="ru-RU" u="sng" dirty="0" smtClean="0"/>
              <a:t>Слайд1  (осьминог)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Правильно, осьминоги живут у самого дна, скрываясь между камнями или в подводных пещерах. </a:t>
            </a:r>
            <a:br>
              <a:rPr lang="ru-RU" dirty="0" smtClean="0"/>
            </a:br>
            <a:r>
              <a:rPr lang="ru-RU" dirty="0" smtClean="0"/>
              <a:t>Ребята, а что вы знаете еще об осьминоге?</a:t>
            </a:r>
            <a:r>
              <a:rPr lang="ru-RU" i="1" dirty="0" smtClean="0"/>
              <a:t> (Дети высказывают свои предположения: осьминог - хищник, питается мелкими рыбками, у него восемь ног и т.д.)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ребята, а вы знаете, почему это животное так называется? </a:t>
            </a:r>
            <a:r>
              <a:rPr lang="ru-RU" i="1" dirty="0" smtClean="0"/>
              <a:t>(ответы детей)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u="sng" dirty="0" smtClean="0"/>
              <a:t>Воспитатель:</a:t>
            </a:r>
            <a:r>
              <a:rPr lang="ru-RU" dirty="0" smtClean="0"/>
              <a:t> осьминог получил свое название за количество ног. Их ровно восемь. Когда-то очень-очень давно число восемь называли по-другому - «</a:t>
            </a:r>
            <a:r>
              <a:rPr lang="ru-RU" dirty="0" err="1" smtClean="0"/>
              <a:t>осемь</a:t>
            </a:r>
            <a:r>
              <a:rPr lang="ru-RU" dirty="0" smtClean="0"/>
              <a:t>», поэтому люди стали называть это удивительное животное «осьминог». </a:t>
            </a:r>
            <a:br>
              <a:rPr lang="ru-RU" dirty="0" smtClean="0"/>
            </a:br>
            <a:r>
              <a:rPr lang="ru-RU" dirty="0" smtClean="0"/>
              <a:t>Тело осьминога напоминает с виду большую грушу с отходящими от нее длинными отростками - щупальцами, на которых имеются присоски. Осьминог имеет способность изменять окраску, поэтому его иногда очень трудно различать на фоне дна или подводных скал.</a:t>
            </a:r>
          </a:p>
          <a:p>
            <a:pPr>
              <a:buNone/>
            </a:pPr>
            <a:r>
              <a:rPr lang="ru-RU" dirty="0" smtClean="0"/>
              <a:t>А хотите  стать </a:t>
            </a:r>
            <a:r>
              <a:rPr lang="ru-RU" dirty="0" err="1" smtClean="0"/>
              <a:t>осьминожками</a:t>
            </a:r>
            <a:r>
              <a:rPr lang="ru-RU" dirty="0" smtClean="0"/>
              <a:t>? (воспитатель раздает детям медальоны)</a:t>
            </a:r>
          </a:p>
          <a:p>
            <a:pPr>
              <a:buNone/>
            </a:pPr>
            <a:r>
              <a:rPr lang="ru-RU" dirty="0" smtClean="0"/>
              <a:t>Ребята посмотрите на картине нарисованы </a:t>
            </a:r>
            <a:r>
              <a:rPr lang="ru-RU" dirty="0" err="1" smtClean="0"/>
              <a:t>осьминожки</a:t>
            </a:r>
            <a:r>
              <a:rPr lang="ru-RU" dirty="0" smtClean="0"/>
              <a:t> они все разного цвета, </a:t>
            </a:r>
            <a:r>
              <a:rPr lang="ru-RU" dirty="0" err="1" smtClean="0"/>
              <a:t>осьминожки</a:t>
            </a:r>
            <a:r>
              <a:rPr lang="ru-RU" dirty="0" smtClean="0"/>
              <a:t> напуганы и растеряны. Почему? Что случилось? Я кажется поняла в чем дело, они потеряли свои цифры. Давайте им поможем найти их,  а поможет нам мое стихотворение-подсказка.</a:t>
            </a:r>
            <a:br>
              <a:rPr lang="ru-RU" dirty="0" smtClean="0"/>
            </a:br>
            <a:r>
              <a:rPr lang="ru-RU" i="1" dirty="0" smtClean="0"/>
              <a:t>(Воспитатель надевает на детей маски, и вместе читают стихотворение Э. Успенского.)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Жил осьминог со своей </a:t>
            </a:r>
            <a:r>
              <a:rPr lang="ru-RU" dirty="0" err="1" smtClean="0"/>
              <a:t>осьминожкой</a:t>
            </a:r>
            <a:r>
              <a:rPr lang="ru-RU" dirty="0" smtClean="0"/>
              <a:t>, </a:t>
            </a:r>
            <a:br>
              <a:rPr lang="ru-RU" dirty="0" smtClean="0"/>
            </a:br>
            <a:r>
              <a:rPr lang="ru-RU" dirty="0" smtClean="0"/>
              <a:t>И было у них </a:t>
            </a:r>
            <a:r>
              <a:rPr lang="ru-RU" dirty="0" err="1" smtClean="0"/>
              <a:t>осьминожков</a:t>
            </a:r>
            <a:r>
              <a:rPr lang="ru-RU" dirty="0" smtClean="0"/>
              <a:t> немножко. </a:t>
            </a:r>
            <a:br>
              <a:rPr lang="ru-RU" dirty="0" smtClean="0"/>
            </a:br>
            <a:r>
              <a:rPr lang="ru-RU" dirty="0" smtClean="0"/>
              <a:t>Все они были разного цвета: </a:t>
            </a:r>
            <a:br>
              <a:rPr lang="ru-RU" dirty="0" smtClean="0"/>
            </a:br>
            <a:r>
              <a:rPr lang="ru-RU" dirty="0" smtClean="0"/>
              <a:t>Первый - зеленый, </a:t>
            </a:r>
            <a:br>
              <a:rPr lang="ru-RU" dirty="0" smtClean="0"/>
            </a:br>
            <a:r>
              <a:rPr lang="ru-RU" dirty="0" smtClean="0"/>
              <a:t>Второй - фиолетовый </a:t>
            </a:r>
            <a:br>
              <a:rPr lang="ru-RU" dirty="0" smtClean="0"/>
            </a:br>
            <a:r>
              <a:rPr lang="ru-RU" dirty="0" smtClean="0"/>
              <a:t>Третий, как зебра весь полосатый, </a:t>
            </a:r>
            <a:br>
              <a:rPr lang="ru-RU" dirty="0" smtClean="0"/>
            </a:br>
            <a:r>
              <a:rPr lang="ru-RU" dirty="0" smtClean="0"/>
              <a:t>Черные оба - четвертый и пятый, </a:t>
            </a:r>
            <a:br>
              <a:rPr lang="ru-RU" dirty="0" smtClean="0"/>
            </a:br>
            <a:r>
              <a:rPr lang="ru-RU" dirty="0" smtClean="0"/>
              <a:t>Шестой - темно - синий </a:t>
            </a:r>
            <a:br>
              <a:rPr lang="ru-RU" dirty="0" smtClean="0"/>
            </a:br>
            <a:r>
              <a:rPr lang="ru-RU" dirty="0" smtClean="0"/>
              <a:t>От носа до ножек, </a:t>
            </a:r>
            <a:br>
              <a:rPr lang="ru-RU" dirty="0" smtClean="0"/>
            </a:br>
            <a:r>
              <a:rPr lang="ru-RU" dirty="0" smtClean="0"/>
              <a:t>Желтый - прежелтый </a:t>
            </a:r>
            <a:br>
              <a:rPr lang="ru-RU" dirty="0" smtClean="0"/>
            </a:br>
            <a:r>
              <a:rPr lang="ru-RU" dirty="0" smtClean="0"/>
              <a:t>Седьмой </a:t>
            </a:r>
            <a:r>
              <a:rPr lang="ru-RU" dirty="0" err="1" smtClean="0"/>
              <a:t>осьминожек</a:t>
            </a:r>
            <a:r>
              <a:rPr lang="ru-RU" dirty="0" smtClean="0"/>
              <a:t>, </a:t>
            </a:r>
            <a:br>
              <a:rPr lang="ru-RU" dirty="0" smtClean="0"/>
            </a:br>
            <a:r>
              <a:rPr lang="ru-RU" dirty="0" smtClean="0"/>
              <a:t>Восьмой - словно спелая ягода – </a:t>
            </a:r>
            <a:br>
              <a:rPr lang="ru-RU" dirty="0" smtClean="0"/>
            </a:br>
            <a:r>
              <a:rPr lang="ru-RU" dirty="0" smtClean="0"/>
              <a:t>Красный... </a:t>
            </a:r>
            <a:br>
              <a:rPr lang="ru-RU" dirty="0" smtClean="0"/>
            </a:br>
            <a:r>
              <a:rPr lang="ru-RU" dirty="0" smtClean="0"/>
              <a:t>Словно не дети </a:t>
            </a:r>
            <a:br>
              <a:rPr lang="ru-RU" dirty="0" smtClean="0"/>
            </a:br>
            <a:r>
              <a:rPr lang="ru-RU" dirty="0" smtClean="0"/>
              <a:t>А тюбики с краской.</a:t>
            </a:r>
            <a:br>
              <a:rPr lang="ru-RU" dirty="0" smtClean="0"/>
            </a:br>
            <a:r>
              <a:rPr lang="ru-RU" dirty="0" smtClean="0"/>
              <a:t>Э. Успенский.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какие молодцы помогли семье осьминогов-</a:t>
            </a:r>
          </a:p>
          <a:p>
            <a:pPr>
              <a:buNone/>
            </a:pPr>
            <a:r>
              <a:rPr lang="ru-RU" u="sng" dirty="0" smtClean="0"/>
              <a:t>Воспитатель: </a:t>
            </a:r>
            <a:r>
              <a:rPr lang="ru-RU" dirty="0" smtClean="0"/>
              <a:t>Давайте немного поплаваем.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Танец “</a:t>
            </a:r>
            <a:r>
              <a:rPr lang="ru-RU" dirty="0" err="1" smtClean="0"/>
              <a:t>Осьминожки</a:t>
            </a:r>
            <a:r>
              <a:rPr lang="ru-RU" dirty="0" smtClean="0"/>
              <a:t>”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- Ну теперь нам пора отдохнуть и посмотреть, кто же еще живет на дне морском.</a:t>
            </a:r>
          </a:p>
          <a:p>
            <a:pPr>
              <a:buNone/>
            </a:pPr>
            <a:r>
              <a:rPr lang="ru-RU" dirty="0" smtClean="0"/>
              <a:t>-А вы знаете кто живет на дне морском (ответы детей)</a:t>
            </a:r>
          </a:p>
          <a:p>
            <a:pPr>
              <a:buNone/>
            </a:pPr>
            <a:r>
              <a:rPr lang="ru-RU" u="sng" dirty="0" smtClean="0"/>
              <a:t>Слайд №2 (водоросли)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А что вы знаете о водорослях?</a:t>
            </a:r>
          </a:p>
          <a:p>
            <a:pPr>
              <a:buNone/>
            </a:pPr>
            <a:r>
              <a:rPr lang="ru-RU" i="1" dirty="0" smtClean="0"/>
              <a:t>Водоросли - это водные растения. Они растут на самом дне, как трава на земле. Колышутся водоросли под водой,</a:t>
            </a:r>
            <a:r>
              <a:rPr lang="ru-RU" dirty="0" smtClean="0"/>
              <a:t> создают уютные места обитания для рыб и животных морей.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-Ребята у нас в группе притаился еще один морской житель, надо его найти. Это задание я дам оранжевым </a:t>
            </a:r>
            <a:r>
              <a:rPr lang="ru-RU" dirty="0" err="1" smtClean="0"/>
              <a:t>осьминожкам</a:t>
            </a:r>
            <a:r>
              <a:rPr lang="ru-RU" dirty="0" smtClean="0"/>
              <a:t>.  Найдите морского жителя, он притаился под столом.</a:t>
            </a:r>
          </a:p>
          <a:p>
            <a:pPr>
              <a:buNone/>
            </a:pPr>
            <a:r>
              <a:rPr lang="ru-RU" dirty="0" smtClean="0"/>
              <a:t>Дети ищут картинку морского конька.</a:t>
            </a:r>
          </a:p>
          <a:p>
            <a:pPr>
              <a:buNone/>
            </a:pPr>
            <a:r>
              <a:rPr lang="ru-RU" u="sng" dirty="0" smtClean="0"/>
              <a:t>Слайд № 3 (морской конек)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кто это?</a:t>
            </a:r>
          </a:p>
          <a:p>
            <a:pPr>
              <a:buNone/>
            </a:pPr>
            <a:r>
              <a:rPr lang="ru-RU" dirty="0" smtClean="0"/>
              <a:t>Морской конек - небольшая рыба одна из самых необычных существ на свете. Необычная форма тела этого животного напоминает шахматную фигурку коня. Многочисленные длинные шипы и кожистые выросты, расположенные на теле конька, делают его незаметным среди водорослей и защищенным от хищников. У морских коньков деток воспитывает папа.</a:t>
            </a:r>
          </a:p>
          <a:p>
            <a:pPr>
              <a:buNone/>
            </a:pPr>
            <a:r>
              <a:rPr lang="ru-RU" dirty="0" smtClean="0"/>
              <a:t>А теперь голубые </a:t>
            </a:r>
            <a:r>
              <a:rPr lang="ru-RU" dirty="0" err="1" smtClean="0"/>
              <a:t>осьминожки</a:t>
            </a:r>
            <a:r>
              <a:rPr lang="ru-RU" dirty="0" smtClean="0"/>
              <a:t> найдут еще одного морского жителя, он спрятался за цветами.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u="sng" dirty="0" smtClean="0"/>
              <a:t>Слайд №4 (медуза)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Воспитатель: </a:t>
            </a:r>
            <a:r>
              <a:rPr lang="ru-RU" dirty="0" smtClean="0"/>
              <a:t>Кто это?</a:t>
            </a:r>
          </a:p>
          <a:p>
            <a:pPr>
              <a:buNone/>
            </a:pPr>
            <a:r>
              <a:rPr lang="ru-RU" dirty="0" smtClean="0"/>
              <a:t>Медузы бывают круглыми, как шар, плоскими, как тарелка, вытянутыми наподобие прозрачного дирижабля, Однако красота большинства видов медуз бывает весьма обманчивой. Ведь в большей или меньшей степени, но все медузы ядовиты. есть разновидности медуз, соприкосновение с которыми может вызвать у человека сильные ожоги, боль и серьезные шрамы.</a:t>
            </a:r>
          </a:p>
          <a:p>
            <a:pPr>
              <a:buNone/>
            </a:pPr>
            <a:r>
              <a:rPr lang="ru-RU" dirty="0" smtClean="0"/>
              <a:t>Следующего морского жителя найдут розовые </a:t>
            </a:r>
            <a:r>
              <a:rPr lang="ru-RU" dirty="0" err="1" smtClean="0"/>
              <a:t>осьминожки</a:t>
            </a:r>
            <a:r>
              <a:rPr lang="ru-RU" dirty="0" smtClean="0"/>
              <a:t>, он притаился в вазе.</a:t>
            </a:r>
          </a:p>
          <a:p>
            <a:pPr>
              <a:buNone/>
            </a:pPr>
            <a:r>
              <a:rPr lang="ru-RU" u="sng" dirty="0" smtClean="0"/>
              <a:t>Слайд №5(морская звезда)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Кто это?</a:t>
            </a:r>
          </a:p>
          <a:p>
            <a:pPr>
              <a:buNone/>
            </a:pPr>
            <a:r>
              <a:rPr lang="ru-RU" dirty="0" smtClean="0"/>
              <a:t>Эти животные - хищники. Питаются звезды моллюсками. Сначала может показаться, что морские звезды совсем неподвижны. А на самом деле  они постоянно ползут по морскому дну, только очень медленно.. Движутся они с помощью ножек с присосками, ряды которых находятся на нижней стороне лучей.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ребята пора возвращаться назад. Мы сегодня так много узнали. Вам понравилось?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 Ребята, а хотите, я вас научу делать осьминога из разноцветного соленого теста.</a:t>
            </a:r>
            <a:r>
              <a:rPr lang="ru-RU" i="1" dirty="0" smtClean="0"/>
              <a:t> (Ответы детей)</a:t>
            </a:r>
            <a:r>
              <a:rPr lang="ru-RU" dirty="0" smtClean="0"/>
              <a:t> Тогда  нам нужно опять превратиться в детей, повторяйте за мной:</a:t>
            </a:r>
          </a:p>
          <a:p>
            <a:pPr>
              <a:buNone/>
            </a:pPr>
            <a:r>
              <a:rPr lang="ru-RU" dirty="0" smtClean="0"/>
              <a:t>Предлагаю </a:t>
            </a:r>
            <a:r>
              <a:rPr lang="ru-RU" dirty="0" err="1" smtClean="0"/>
              <a:t>осьминожкам</a:t>
            </a:r>
            <a:r>
              <a:rPr lang="ru-RU" dirty="0" smtClean="0"/>
              <a:t> поиграть</a:t>
            </a:r>
          </a:p>
          <a:p>
            <a:pPr>
              <a:buNone/>
            </a:pPr>
            <a:r>
              <a:rPr lang="ru-RU" dirty="0" smtClean="0"/>
              <a:t>Раз, два, три, четыре, пять</a:t>
            </a:r>
          </a:p>
          <a:p>
            <a:pPr>
              <a:buNone/>
            </a:pPr>
            <a:r>
              <a:rPr lang="ru-RU" dirty="0" smtClean="0"/>
              <a:t>Надо нам присесть и встать</a:t>
            </a:r>
          </a:p>
          <a:p>
            <a:pPr>
              <a:buNone/>
            </a:pPr>
            <a:r>
              <a:rPr lang="ru-RU" dirty="0" smtClean="0"/>
              <a:t>Руки вытянуть повыше,</a:t>
            </a:r>
          </a:p>
          <a:p>
            <a:pPr>
              <a:buNone/>
            </a:pPr>
            <a:r>
              <a:rPr lang="ru-RU" dirty="0" smtClean="0"/>
              <a:t>Наклониться, три-четыре</a:t>
            </a:r>
          </a:p>
          <a:p>
            <a:pPr>
              <a:buNone/>
            </a:pPr>
            <a:r>
              <a:rPr lang="ru-RU" dirty="0" smtClean="0"/>
              <a:t>И на месте поскакать- пять!</a:t>
            </a:r>
          </a:p>
          <a:p>
            <a:pPr>
              <a:buNone/>
            </a:pPr>
            <a:r>
              <a:rPr lang="ru-RU" dirty="0" smtClean="0"/>
              <a:t>Вот и дети мы опять!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«</a:t>
            </a:r>
            <a:r>
              <a:rPr lang="ru-RU" dirty="0" err="1" smtClean="0"/>
              <a:t>Игралочка</a:t>
            </a:r>
            <a:r>
              <a:rPr lang="ru-RU" dirty="0" smtClean="0"/>
              <a:t>».</a:t>
            </a:r>
            <a:r>
              <a:rPr lang="ru-RU" b="1" dirty="0" smtClean="0"/>
              <a:t> 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«Ручеек»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</a:t>
            </a:r>
            <a:r>
              <a:rPr lang="ru-RU" dirty="0" smtClean="0"/>
              <a:t>: Дети, мы сейчас </a:t>
            </a:r>
            <a:r>
              <a:rPr lang="ru-RU" b="1" dirty="0" smtClean="0"/>
              <a:t>поиграем в русскую народную подвижную игру </a:t>
            </a:r>
            <a:r>
              <a:rPr lang="ru-RU" dirty="0" smtClean="0"/>
              <a:t>"</a:t>
            </a:r>
            <a:r>
              <a:rPr lang="ru-RU" b="1" dirty="0" smtClean="0"/>
              <a:t>Ручеек для малышей</a:t>
            </a:r>
            <a:r>
              <a:rPr lang="ru-RU" dirty="0" smtClean="0"/>
              <a:t>"</a:t>
            </a:r>
          </a:p>
          <a:p>
            <a:pPr>
              <a:buNone/>
            </a:pPr>
            <a:r>
              <a:rPr lang="ru-RU" dirty="0" smtClean="0"/>
              <a:t>Встаньте все в круг и возьмитесь за руки. Я буду водящим, Мне нужно выбрать себе пару. Водящий, выбрав себе пару. произносит такие </a:t>
            </a:r>
            <a:r>
              <a:rPr lang="ru-RU" u="sng" dirty="0" smtClean="0"/>
              <a:t>слова</a:t>
            </a:r>
            <a:r>
              <a:rPr lang="ru-RU" dirty="0" smtClean="0"/>
              <a:t>: "А я Сашеньку люблю и с собой ее возьму", Затем воспитатель и ребенок берутся за руки и держат их высоко над головой.</a:t>
            </a:r>
          </a:p>
          <a:p>
            <a:pPr>
              <a:buNone/>
            </a:pPr>
            <a:r>
              <a:rPr lang="ru-RU" dirty="0" smtClean="0"/>
              <a:t>Из сцепленных рук получаются "ворота", через которые, взявшись за руки хороводным шагом, не наталкиваясь друг на друга, проходят остальные </a:t>
            </a:r>
            <a:r>
              <a:rPr lang="ru-RU" b="1" dirty="0" smtClean="0"/>
              <a:t>играющие дети со словами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В ворота </a:t>
            </a:r>
            <a:r>
              <a:rPr lang="ru-RU" b="1" dirty="0" smtClean="0"/>
              <a:t>ручей бежит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тихонько так журчит.</a:t>
            </a:r>
          </a:p>
          <a:p>
            <a:pPr>
              <a:buNone/>
            </a:pPr>
            <a:r>
              <a:rPr lang="ru-RU" dirty="0" smtClean="0"/>
              <a:t>Ты, дружок, остановись, </a:t>
            </a:r>
            <a:r>
              <a:rPr lang="ru-RU" i="1" dirty="0" smtClean="0"/>
              <a:t>(дети останавливаются)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друг другу поклонись. </a:t>
            </a:r>
            <a:r>
              <a:rPr lang="ru-RU" i="1" dirty="0" smtClean="0"/>
              <a:t>(дети поворачиваются лицом в круг и кланяются)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После этого, кто был водящим, становится в хоровод, а оставшийся выбирает себе пару, произнося </a:t>
            </a:r>
            <a:r>
              <a:rPr lang="ru-RU" u="sng" dirty="0" smtClean="0"/>
              <a:t>слова</a:t>
            </a:r>
            <a:r>
              <a:rPr lang="ru-RU" dirty="0" smtClean="0"/>
              <a:t>: "А я Катеньку люблю и с собой ее возьму) и так же, взявшись за руки, из сцепленных рук делают "ворота". </a:t>
            </a:r>
            <a:r>
              <a:rPr lang="ru-RU" i="1" dirty="0" smtClean="0"/>
              <a:t>(</a:t>
            </a:r>
            <a:r>
              <a:rPr lang="ru-RU" b="1" i="1" dirty="0" smtClean="0"/>
              <a:t>игра продолжается</a:t>
            </a:r>
            <a:r>
              <a:rPr lang="ru-RU" i="1" dirty="0" smtClean="0"/>
              <a:t>)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В конце игры, дети, повернувшись лицом в круг и поклонившись, произносят такие </a:t>
            </a:r>
            <a:r>
              <a:rPr lang="ru-RU" u="sng" dirty="0" smtClean="0"/>
              <a:t>слова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Хорошо мы </a:t>
            </a:r>
            <a:r>
              <a:rPr lang="ru-RU" b="1" dirty="0" smtClean="0"/>
              <a:t>поиграли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Все друзей своих назвали.</a:t>
            </a:r>
          </a:p>
          <a:p>
            <a:pPr>
              <a:buNone/>
            </a:pPr>
            <a:r>
              <a:rPr lang="ru-RU" b="1" dirty="0" smtClean="0"/>
              <a:t>«Ходят капельки по кругу»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Воспитатель: </a:t>
            </a:r>
            <a:r>
              <a:rPr lang="ru-RU" dirty="0" smtClean="0"/>
              <a:t>Ребята, сегодня я вам хочу предложить поиграть в игру «Ходят капельки по кругу». Я буду вашей мамой - Тучей. А вы все моими капельками.</a:t>
            </a:r>
          </a:p>
          <a:p>
            <a:pPr>
              <a:buNone/>
            </a:pPr>
            <a:r>
              <a:rPr lang="ru-RU" i="1" dirty="0" smtClean="0"/>
              <a:t>(Включается музыка и идет дождь).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Воспитатель:</a:t>
            </a:r>
            <a:r>
              <a:rPr lang="ru-RU" dirty="0" smtClean="0"/>
              <a:t> Вы полетели путешествовать на землю.</a:t>
            </a:r>
          </a:p>
          <a:p>
            <a:pPr>
              <a:buNone/>
            </a:pPr>
            <a:r>
              <a:rPr lang="ru-RU" b="1" dirty="0" smtClean="0"/>
              <a:t>Дети:</a:t>
            </a:r>
            <a:r>
              <a:rPr lang="ru-RU" dirty="0" smtClean="0"/>
              <a:t> </a:t>
            </a:r>
            <a:r>
              <a:rPr lang="ru-RU" i="1" dirty="0" smtClean="0"/>
              <a:t>Прыгают, бегают, играют свободно по всему залу.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800" b="1" dirty="0" smtClean="0"/>
              <a:t>Воспитатель:</a:t>
            </a:r>
            <a:r>
              <a:rPr lang="ru-RU" sz="2800" dirty="0" smtClean="0"/>
              <a:t> Но вот им стало скучно прыгать поодиночке, собрались они попарно и потекли маленькими веселыми ручейками.</a:t>
            </a:r>
          </a:p>
          <a:p>
            <a:pPr>
              <a:buNone/>
            </a:pPr>
            <a:r>
              <a:rPr lang="ru-RU" sz="2800" i="1" dirty="0" smtClean="0"/>
              <a:t>(Смена музыки. Музыка ручейка)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b="1" dirty="0" smtClean="0"/>
              <a:t>Дети:</a:t>
            </a:r>
            <a:r>
              <a:rPr lang="ru-RU" sz="2800" dirty="0" smtClean="0"/>
              <a:t> </a:t>
            </a:r>
            <a:r>
              <a:rPr lang="ru-RU" sz="2800" i="1" dirty="0" smtClean="0"/>
              <a:t>капельки соединяются парами и составляют ручейки.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Воспитатель:</a:t>
            </a:r>
            <a:r>
              <a:rPr lang="ru-RU" sz="2800" dirty="0" smtClean="0"/>
              <a:t> Встретились ручейки и стали большой рекой.</a:t>
            </a:r>
          </a:p>
          <a:p>
            <a:pPr>
              <a:buNone/>
            </a:pPr>
            <a:r>
              <a:rPr lang="ru-RU" sz="2800" i="1" dirty="0" smtClean="0"/>
              <a:t>(Смена музыки. Музыка реки)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Дети: </a:t>
            </a:r>
            <a:r>
              <a:rPr lang="ru-RU" sz="2800" i="1" dirty="0" smtClean="0"/>
              <a:t>Капельки соединяются в одну цепочку.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Воспитатель:</a:t>
            </a:r>
            <a:r>
              <a:rPr lang="ru-RU" sz="2800" dirty="0" smtClean="0"/>
              <a:t> Плывут капельки в большой реке, путешествуют. Текла, текла речка и попала в большой пребольшой океан.</a:t>
            </a:r>
          </a:p>
          <a:p>
            <a:pPr>
              <a:buNone/>
            </a:pPr>
            <a:r>
              <a:rPr lang="ru-RU" sz="2800" i="1" dirty="0" smtClean="0"/>
              <a:t>(Смена музыки. Музыка океана)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b="1" dirty="0" smtClean="0"/>
              <a:t>Дети:</a:t>
            </a:r>
            <a:r>
              <a:rPr lang="ru-RU" sz="2800" i="1" dirty="0" smtClean="0"/>
              <a:t> Перестраиваются в хоровод и кружатся по кругу, затем приседают.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Воспитатель:</a:t>
            </a:r>
            <a:r>
              <a:rPr lang="ru-RU" sz="2800" dirty="0" smtClean="0"/>
              <a:t> Плавали они плавали капельки в океане, а потом вспомнили, что мама –Тучка наказывала домой вернуться, а тут как раз солнышко пригрело (Показываю солнышко). Стали капельки легкими, потянулись вверх.</a:t>
            </a:r>
          </a:p>
          <a:p>
            <a:pPr>
              <a:buNone/>
            </a:pPr>
            <a:r>
              <a:rPr lang="ru-RU" sz="2800" b="1" dirty="0" smtClean="0"/>
              <a:t>Дети:</a:t>
            </a:r>
            <a:r>
              <a:rPr lang="ru-RU" sz="2800" dirty="0" smtClean="0"/>
              <a:t> </a:t>
            </a:r>
            <a:r>
              <a:rPr lang="ru-RU" sz="2800" i="1" dirty="0" smtClean="0"/>
              <a:t>Присевшие дети поднимаются, а затем вытягивают руки вверх.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Воспитатель:</a:t>
            </a:r>
            <a:r>
              <a:rPr lang="ru-RU" sz="2800" dirty="0" smtClean="0"/>
              <a:t> испарились они под лучами солнышка и вернулись к маме – Тучке.</a:t>
            </a:r>
          </a:p>
          <a:p>
            <a:pPr>
              <a:buNone/>
            </a:pPr>
            <a:r>
              <a:rPr lang="ru-RU" sz="2800" b="1" dirty="0" smtClean="0"/>
              <a:t>Дети:</a:t>
            </a:r>
            <a:r>
              <a:rPr lang="ru-RU" sz="2800" dirty="0" smtClean="0"/>
              <a:t> </a:t>
            </a:r>
            <a:r>
              <a:rPr lang="ru-RU" sz="2800" i="1" dirty="0" smtClean="0"/>
              <a:t>Капельки подходят к маме – Тучке и она их обнимает.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Воспитатель:</a:t>
            </a:r>
            <a:r>
              <a:rPr lang="ru-RU" sz="2800" dirty="0" smtClean="0"/>
              <a:t> Молодцы, капельки, хорошо себя вели, прохожим за воротник не залезали, не брызгались, теперь со мной побудьте. Я без вас соскучилась.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Пользователь\Desktop\проект вода\МАСАЛКИНА 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196752"/>
            <a:ext cx="7920880" cy="50405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Беседа о морских обитателях: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Пользователь\Desktop\проект вода\img_user_file_589ca73279c6b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Пользователь\Desktop\проект вода\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920880" cy="5331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7" name="Picture 9" descr="C:\Users\Пользователь\Desktop\фото лето сад\20170728_0949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99286"/>
            <a:ext cx="4708525" cy="2654316"/>
          </a:xfrm>
          <a:prstGeom prst="rect">
            <a:avLst/>
          </a:prstGeom>
          <a:noFill/>
        </p:spPr>
      </p:pic>
      <p:pic>
        <p:nvPicPr>
          <p:cNvPr id="18" name="Рисунок 17" descr="20170728_0942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9736" y="3068960"/>
            <a:ext cx="4192744" cy="2736304"/>
          </a:xfrm>
          <a:prstGeom prst="rect">
            <a:avLst/>
          </a:prstGeom>
        </p:spPr>
      </p:pic>
      <p:pic>
        <p:nvPicPr>
          <p:cNvPr id="19" name="Рисунок 18" descr="20170728_1746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861048"/>
            <a:ext cx="4234070" cy="23868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b="1" dirty="0" smtClean="0"/>
              <a:t>Тип проекта</a:t>
            </a:r>
            <a:r>
              <a:rPr lang="ru-RU" dirty="0" smtClean="0"/>
              <a:t>: информационно-творческий.</a:t>
            </a:r>
          </a:p>
          <a:p>
            <a:r>
              <a:rPr lang="ru-RU" b="1" dirty="0" err="1" smtClean="0"/>
              <a:t>Цель:</a:t>
            </a:r>
            <a:r>
              <a:rPr lang="ru-RU" dirty="0" err="1" smtClean="0"/>
              <a:t>Расширить</a:t>
            </a:r>
            <a:r>
              <a:rPr lang="ru-RU" dirty="0" smtClean="0"/>
              <a:t> представления о воде, о её свойствах, о морских обитателях</a:t>
            </a:r>
          </a:p>
          <a:p>
            <a:r>
              <a:rPr lang="ru-RU" dirty="0" smtClean="0"/>
              <a:t>Уточнить её значение для всего живого на земле</a:t>
            </a:r>
          </a:p>
          <a:p>
            <a:r>
              <a:rPr lang="ru-RU" dirty="0" smtClean="0"/>
              <a:t>Познакомить с праздниками,  посвященными воде.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esktop\проект вода\0_7b39e_6111f180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01008"/>
            <a:ext cx="540060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20170815_1423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40667" y="3284984"/>
            <a:ext cx="4986498" cy="28110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Наши итоги: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наши морские звездочки, уголок морских животных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Рисунок 10" descr="20170825_171035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3922918" cy="378904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39e_6111f180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836712"/>
            <a:ext cx="8686800" cy="52592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sz="6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0"/>
          </a:xfrm>
        </p:spPr>
        <p:txBody>
          <a:bodyPr>
            <a:normAutofit/>
          </a:bodyPr>
          <a:lstStyle/>
          <a:p>
            <a:r>
              <a:rPr lang="ru-RU" dirty="0" smtClean="0"/>
              <a:t>- Расшить представление о воде, о её необходимости</a:t>
            </a:r>
          </a:p>
          <a:p>
            <a:r>
              <a:rPr lang="ru-RU" dirty="0" smtClean="0"/>
              <a:t>Учить устанавливать причинно-следственные связи, добиваться результатов, размышлять, отстаивать свое мнение, обобщать.</a:t>
            </a:r>
          </a:p>
          <a:p>
            <a:r>
              <a:rPr lang="ru-RU" dirty="0" smtClean="0"/>
              <a:t>Прививать у детей навыки бережного использования воды, а также бережного отношения к морским обитателям.</a:t>
            </a:r>
          </a:p>
          <a:p>
            <a:r>
              <a:rPr lang="ru-RU" dirty="0" smtClean="0"/>
              <a:t>Воспитывать желание заботиться о чистоте водоемов.</a:t>
            </a:r>
          </a:p>
          <a:p>
            <a:r>
              <a:rPr lang="ru-RU" dirty="0" smtClean="0"/>
              <a:t>Развивать наблюдательность, смекалку, кругозор.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5732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Современное содержание </a:t>
            </a:r>
            <a:r>
              <a:rPr lang="ru-RU" dirty="0" err="1" smtClean="0"/>
              <a:t>воспитательно</a:t>
            </a:r>
            <a:r>
              <a:rPr lang="ru-RU" dirty="0" smtClean="0"/>
              <a:t> образовательной работы с детьми старшего дошкольного возраста предполагает </a:t>
            </a:r>
            <a:r>
              <a:rPr lang="ru-RU" dirty="0" err="1" smtClean="0"/>
              <a:t>гуманизацию</a:t>
            </a:r>
            <a:r>
              <a:rPr lang="ru-RU" dirty="0" smtClean="0"/>
              <a:t> всего педагогического процесса. </a:t>
            </a:r>
          </a:p>
          <a:p>
            <a:pPr algn="just"/>
            <a:r>
              <a:rPr lang="ru-RU" dirty="0" smtClean="0"/>
              <a:t>Вода является основой жизни на нашей планете. Во всей многовековой истории существования человечества вода занимала главенствующее место. Именно поэтому, устремляясь в просторы Вселенной, ученые пытаются отыскать на других планетах источники воды, которые стали бы свидетельством биологической жизни. </a:t>
            </a:r>
          </a:p>
          <a:p>
            <a:pPr algn="just"/>
            <a:r>
              <a:rPr lang="ru-RU" dirty="0" smtClean="0"/>
              <a:t>Общение детей с водой имеет и идейно-мировоззренческое значение. Накопление реальных, достоверных представлений, понимание взаимосвязей круговорота воды в природе лежит в основе последующего формирования у детей элементов материалистического миропонимания.</a:t>
            </a:r>
          </a:p>
          <a:p>
            <a:pPr algn="just"/>
            <a:r>
              <a:rPr lang="ru-RU" dirty="0" smtClean="0"/>
              <a:t>Разнообразие форм и свойств воды позволяет воспитателю организовать интересную и полезную деятельность детей. В процессе наблюдений, игр и труда в природе дети знакомятся со свойствами и качествами воды, учатся замечать её изменение и развитие. У них развивается любознательность.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Актуальность: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Все занятия по проекту «Мир воды» взаимосвязаны, их замысел реализуется и в других видах деятельности – как самостоятельной, так и коллективной, для того чтобы и педагог и ребенок продолжали нести частицу радости, эмоциональный заряд, а главное испытывать желание продолжать работу по данному проекту. Организуя занятия, необходимо помнить , что знания и умения усвоенные без интереса и желания не становятся активным достоянием ребенка.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Идеи проекта: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27240"/>
          </a:xfrm>
        </p:spPr>
        <p:txBody>
          <a:bodyPr>
            <a:normAutofit/>
          </a:bodyPr>
          <a:lstStyle/>
          <a:p>
            <a:r>
              <a:rPr lang="ru-RU" dirty="0" smtClean="0"/>
              <a:t>В ходе реализации проекта:</a:t>
            </a:r>
          </a:p>
          <a:p>
            <a:r>
              <a:rPr lang="ru-RU" dirty="0" smtClean="0"/>
              <a:t>1.Успешно проведена беседа с детьми на тему «Животный мир воды»</a:t>
            </a:r>
          </a:p>
          <a:p>
            <a:r>
              <a:rPr lang="ru-RU" dirty="0" smtClean="0"/>
              <a:t>2.Подготовлено и реализовано развлечение «День Нептуна»</a:t>
            </a:r>
          </a:p>
          <a:p>
            <a:r>
              <a:rPr lang="ru-RU" dirty="0" smtClean="0"/>
              <a:t>3.Проведена работа с детьми: </a:t>
            </a:r>
          </a:p>
          <a:p>
            <a:r>
              <a:rPr lang="ru-RU" dirty="0" smtClean="0"/>
              <a:t>- оформлен уголок морских обитателей</a:t>
            </a:r>
          </a:p>
          <a:p>
            <a:r>
              <a:rPr lang="ru-RU" dirty="0" smtClean="0"/>
              <a:t>- сделан пруд на территории детского сада(корпус 2)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871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Планируемые результаты: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600" b="1" dirty="0" smtClean="0"/>
              <a:t>В ходе проектирования дети знают</a:t>
            </a:r>
            <a:r>
              <a:rPr lang="ru-RU" sz="3600" dirty="0" smtClean="0"/>
              <a:t>: </a:t>
            </a:r>
          </a:p>
          <a:p>
            <a:pPr lvl="0" algn="just"/>
            <a:r>
              <a:rPr lang="ru-RU" sz="3600" dirty="0" smtClean="0"/>
              <a:t>Правила поведения возле воды</a:t>
            </a:r>
          </a:p>
          <a:p>
            <a:pPr lvl="0" algn="just"/>
            <a:r>
              <a:rPr lang="ru-RU" sz="3600" dirty="0" smtClean="0"/>
              <a:t>Как вести себя с морскими животными</a:t>
            </a:r>
          </a:p>
          <a:p>
            <a:pPr lvl="0" algn="just"/>
            <a:r>
              <a:rPr lang="ru-RU" sz="3600" dirty="0" smtClean="0"/>
              <a:t>Какие морские животные обитают в воде</a:t>
            </a:r>
          </a:p>
          <a:p>
            <a:pPr lvl="0" algn="just"/>
            <a:r>
              <a:rPr lang="ru-RU" sz="3600" dirty="0" smtClean="0"/>
              <a:t>Какими свойствами обладает вода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/>
              <a:t>Тема:</a:t>
            </a:r>
            <a:r>
              <a:rPr lang="ru-RU" sz="1400" b="1" dirty="0" smtClean="0"/>
              <a:t> Кто живет в воде?</a:t>
            </a: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Цели занятия:</a:t>
            </a:r>
            <a:endParaRPr lang="ru-RU" sz="1400" dirty="0" smtClean="0"/>
          </a:p>
          <a:p>
            <a:pPr>
              <a:buNone/>
            </a:pPr>
            <a:r>
              <a:rPr lang="ru-RU" sz="1400" b="1" i="1" dirty="0" smtClean="0"/>
              <a:t>Образовательные</a:t>
            </a:r>
            <a:r>
              <a:rPr lang="ru-RU" sz="1400" i="1" dirty="0" smtClean="0"/>
              <a:t>: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Расширить и систематизировать знания детей о представителях морского дна, об их особенностях, о приспособленности к жизни в водной среде.</a:t>
            </a:r>
          </a:p>
          <a:p>
            <a:pPr>
              <a:buNone/>
            </a:pPr>
            <a:r>
              <a:rPr lang="ru-RU" sz="1400" dirty="0" smtClean="0"/>
              <a:t>Познакомить детей с некоторыми формами защиты морских обитателей.</a:t>
            </a:r>
          </a:p>
          <a:p>
            <a:pPr>
              <a:buNone/>
            </a:pPr>
            <a:r>
              <a:rPr lang="ru-RU" sz="1400" dirty="0" smtClean="0"/>
              <a:t>Формировать навык полных ответов на вопросы.</a:t>
            </a:r>
          </a:p>
          <a:p>
            <a:pPr>
              <a:buNone/>
            </a:pPr>
            <a:r>
              <a:rPr lang="ru-RU" sz="1400" b="1" dirty="0" smtClean="0"/>
              <a:t>Развивающие: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Развивать речь, наблюдательность, мыслительную активность, умение высказывать и обосновывать свои суждения.</a:t>
            </a:r>
          </a:p>
          <a:p>
            <a:pPr>
              <a:buNone/>
            </a:pPr>
            <a:r>
              <a:rPr lang="ru-RU" sz="1400" dirty="0" smtClean="0"/>
              <a:t>Развивать слуховое и зрительное внимание, память, логическое мышление.</a:t>
            </a:r>
          </a:p>
          <a:p>
            <a:pPr>
              <a:buNone/>
            </a:pPr>
            <a:r>
              <a:rPr lang="ru-RU" sz="1400" dirty="0" smtClean="0"/>
              <a:t>Развивать конструктивные и творческие способности, фантазию, творческое воображение.</a:t>
            </a:r>
          </a:p>
          <a:p>
            <a:pPr>
              <a:buNone/>
            </a:pPr>
            <a:r>
              <a:rPr lang="ru-RU" sz="1400" dirty="0" smtClean="0"/>
              <a:t>Развивать мелкую моторику рук.</a:t>
            </a:r>
          </a:p>
          <a:p>
            <a:pPr>
              <a:buNone/>
            </a:pPr>
            <a:r>
              <a:rPr lang="ru-RU" sz="1400" b="1" dirty="0" smtClean="0"/>
              <a:t>Воспитательные: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Воспитывать интерес к занятиям.</a:t>
            </a:r>
          </a:p>
          <a:p>
            <a:pPr>
              <a:buNone/>
            </a:pPr>
            <a:r>
              <a:rPr lang="ru-RU" sz="1400" dirty="0" smtClean="0"/>
              <a:t>Развивать самостоятельность, умение планировать свою работу.</a:t>
            </a:r>
          </a:p>
          <a:p>
            <a:pPr>
              <a:buNone/>
            </a:pPr>
            <a:r>
              <a:rPr lang="ru-RU" sz="1400" u="sng" dirty="0" smtClean="0"/>
              <a:t>Воспитатель: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Для начала встанем в круг</a:t>
            </a:r>
          </a:p>
          <a:p>
            <a:pPr>
              <a:buNone/>
            </a:pPr>
            <a:r>
              <a:rPr lang="ru-RU" sz="1400" dirty="0" smtClean="0"/>
              <a:t>Сколько радости вокруг!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Наши занятия: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559</Words>
  <Application>Microsoft Office PowerPoint</Application>
  <PresentationFormat>Экран (4:3)</PresentationFormat>
  <Paragraphs>148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Экологический проект</vt:lpstr>
      <vt:lpstr>Слайд 2</vt:lpstr>
      <vt:lpstr>Слайд 3</vt:lpstr>
      <vt:lpstr>Задачи: </vt:lpstr>
      <vt:lpstr>Актуальность:</vt:lpstr>
      <vt:lpstr>Идеи проекта:</vt:lpstr>
      <vt:lpstr>Планируемые результаты:</vt:lpstr>
      <vt:lpstr>Слайд 8</vt:lpstr>
      <vt:lpstr>Наши занятия:</vt:lpstr>
      <vt:lpstr>Слайд 10</vt:lpstr>
      <vt:lpstr>Слайд 11</vt:lpstr>
      <vt:lpstr>Слайд 12</vt:lpstr>
      <vt:lpstr>Слайд 13</vt:lpstr>
      <vt:lpstr>Слайд 14</vt:lpstr>
      <vt:lpstr>Слайд 15</vt:lpstr>
      <vt:lpstr>Беседа о морских обитателях: </vt:lpstr>
      <vt:lpstr>Слайд 17</vt:lpstr>
      <vt:lpstr>Слайд 18</vt:lpstr>
      <vt:lpstr>Слайд 19</vt:lpstr>
      <vt:lpstr>Наши итоги: наши морские звездочки, уголок морских животных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</dc:title>
  <dc:creator>Пользователь</dc:creator>
  <cp:lastModifiedBy>Пользователь</cp:lastModifiedBy>
  <cp:revision>17</cp:revision>
  <dcterms:created xsi:type="dcterms:W3CDTF">2017-03-19T02:41:50Z</dcterms:created>
  <dcterms:modified xsi:type="dcterms:W3CDTF">2017-09-24T13:16:46Z</dcterms:modified>
</cp:coreProperties>
</file>