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sldIdLst>
    <p:sldId id="256" r:id="rId2"/>
    <p:sldId id="270" r:id="rId3"/>
    <p:sldId id="271" r:id="rId4"/>
    <p:sldId id="261" r:id="rId5"/>
    <p:sldId id="277" r:id="rId6"/>
    <p:sldId id="272" r:id="rId7"/>
    <p:sldId id="278" r:id="rId8"/>
    <p:sldId id="289" r:id="rId9"/>
    <p:sldId id="290" r:id="rId10"/>
    <p:sldId id="284" r:id="rId11"/>
    <p:sldId id="265" r:id="rId12"/>
    <p:sldId id="274" r:id="rId13"/>
    <p:sldId id="280" r:id="rId14"/>
    <p:sldId id="275" r:id="rId15"/>
    <p:sldId id="276" r:id="rId16"/>
    <p:sldId id="267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76" autoAdjust="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976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474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779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242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2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6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80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21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93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67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988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0E552-2352-48B8-B409-A1BD678EAD22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1F171-A3E4-4DE1-9C71-145D2DB4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71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232248" y="410526"/>
            <a:ext cx="6996402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ГОСУДАРСТВЕННОЕ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ПРОФЕССИОНАЛЬНОЕ ОБРАЗОВАТЕЛЬНОЕ УЧРЕЖДЕНИЕ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КЕМЕРОВСКИЙ ТЕХНИКУМ ИНДУСТРИИ ПИТАНИЯ</a:t>
            </a:r>
            <a:r>
              <a:rPr kumimoji="0" lang="ru-RU" altLang="zh-CN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И СФЕРЫ УСЛУГ</a:t>
            </a:r>
            <a:endParaRPr kumimoji="0" lang="ru-RU" altLang="zh-CN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Портфолио</a:t>
            </a:r>
            <a:endParaRPr kumimoji="0" lang="ru-RU" altLang="zh-CN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профессиональной деятельности</a:t>
            </a:r>
            <a:endParaRPr kumimoji="0" lang="ru-RU" altLang="zh-CN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Воробьевой Марины Владимировны</a:t>
            </a:r>
            <a:endParaRPr kumimoji="0" lang="ru-RU" altLang="zh-CN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Преподавателя химии</a:t>
            </a:r>
            <a:endParaRPr kumimoji="0" lang="ru-RU" altLang="zh-CN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 descr="DSC096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14201"/>
            <a:ext cx="3888432" cy="292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44753" y="6511481"/>
            <a:ext cx="161351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КЕМЕРОВО,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2017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42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136546"/>
              </p:ext>
            </p:extLst>
          </p:nvPr>
        </p:nvGraphicFramePr>
        <p:xfrm>
          <a:off x="457200" y="1772813"/>
          <a:ext cx="8229600" cy="44428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75112"/>
                <a:gridCol w="3375112"/>
                <a:gridCol w="1479376"/>
              </a:tblGrid>
              <a:tr h="328037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Учебный год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Проф. конкурс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Результат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</a:tr>
              <a:tr h="392046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2012-2013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ГПОУ КемТИПиСУ, Конкурс «Педагог года»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  <a:tc>
                  <a:txBody>
                    <a:bodyPr/>
                    <a:lstStyle/>
                    <a:p>
                      <a:pPr indent="90170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 место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</a:tr>
              <a:tr h="328037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2014-2015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dirty="0"/>
                        <a:t>ГПОУ КемТИПиСУ, Конкурс «Педагог года» </a:t>
                      </a:r>
                    </a:p>
                  </a:txBody>
                  <a:tcPr marL="65454" marR="65454" marT="0" marB="0"/>
                </a:tc>
                <a:tc>
                  <a:txBody>
                    <a:bodyPr/>
                    <a:lstStyle/>
                    <a:p>
                      <a:pPr indent="90170" algn="just">
                        <a:spcAft>
                          <a:spcPts val="0"/>
                        </a:spcAft>
                      </a:pPr>
                      <a:r>
                        <a:rPr lang="ru-RU" dirty="0"/>
                        <a:t>2 место</a:t>
                      </a:r>
                    </a:p>
                  </a:txBody>
                  <a:tcPr marL="65454" marR="65454" marT="0" marB="0"/>
                </a:tc>
              </a:tr>
              <a:tr h="984109">
                <a:tc rowSpan="2"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2015-2016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Областной конкурс «Лучшая методическая служба ПОО», номинация, номинация «Деятельность профессиональных объединений педагогов»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  <a:tc>
                  <a:txBody>
                    <a:bodyPr/>
                    <a:lstStyle/>
                    <a:p>
                      <a:pPr indent="90170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Участник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</a:tr>
              <a:tr h="3280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ГПОУ КемТИПиСУ, Конкурс «Педагог года»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  <a:tc>
                  <a:txBody>
                    <a:bodyPr/>
                    <a:lstStyle/>
                    <a:p>
                      <a:pPr indent="9017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 место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</a:tr>
              <a:tr h="656073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2016-2017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III</a:t>
                      </a:r>
                      <a:r>
                        <a:rPr lang="ru-RU" sz="1800">
                          <a:effectLst/>
                        </a:rPr>
                        <a:t> межрегиональная НПК с международным участием «Чивилихинские чтения-2017»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  <a:tc>
                  <a:txBody>
                    <a:bodyPr/>
                    <a:lstStyle/>
                    <a:p>
                      <a:pPr indent="9017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Участник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54" marR="65454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509300"/>
            <a:ext cx="78787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90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ea typeface="Times New Roman" panose="02020603050405020304" pitchFamily="18" charset="0"/>
              </a:rPr>
              <a:t>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частие в конкурсах различного уровня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7135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Nsportal.ru</a:t>
            </a:r>
            <a:endParaRPr lang="ru-RU" dirty="0"/>
          </a:p>
        </p:txBody>
      </p:sp>
      <p:pic>
        <p:nvPicPr>
          <p:cNvPr id="2050" name="Picture 2" descr="C:\Users\Николай\Desktop\портфолио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72816"/>
            <a:ext cx="5819800" cy="439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51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8520" y="17306"/>
            <a:ext cx="10422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Использование </a:t>
            </a:r>
            <a:r>
              <a:rPr lang="ru-RU" b="1" dirty="0"/>
              <a:t>в образовательном процессе современных образовательных технологий.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612317"/>
              </p:ext>
            </p:extLst>
          </p:nvPr>
        </p:nvGraphicFramePr>
        <p:xfrm>
          <a:off x="1" y="386638"/>
          <a:ext cx="9143998" cy="622780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67559"/>
                <a:gridCol w="2244436"/>
                <a:gridCol w="1354878"/>
                <a:gridCol w="2437444"/>
                <a:gridCol w="2539681"/>
              </a:tblGrid>
              <a:tr h="16022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п/п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Наименование образовательной технологии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Группы, в которых используется технология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Компетенции, на формирование которых направлено использование образовательной технологии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Эффекты использования современных образовательных технологий</a:t>
                      </a:r>
                      <a:endParaRPr lang="ru-RU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</a:tr>
              <a:tr h="24684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Уровневая дифференциация процесса обучения  на уроках химии 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1,2 курс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Учебно</a:t>
                      </a:r>
                      <a:r>
                        <a:rPr lang="ru-RU" sz="1600" dirty="0" smtClean="0">
                          <a:effectLst/>
                        </a:rPr>
                        <a:t> –познавательные компетенции.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SimSun"/>
                        </a:rPr>
                        <a:t>Компетенции личностно самосовершенствования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Учебный материал;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Задания различного уровня сложности: тесты, контрольные и самостоятельные работы.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</a:tr>
              <a:tr h="2157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Обучение в сотрудничестве 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1,2 курс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Учебно</a:t>
                      </a:r>
                      <a:r>
                        <a:rPr lang="ru-RU" sz="1600" baseline="0" dirty="0" smtClean="0">
                          <a:effectLst/>
                        </a:rPr>
                        <a:t> – познавательные компетенции.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</a:rPr>
                        <a:t>Коммуникативные компетенции</a:t>
                      </a:r>
                      <a:r>
                        <a:rPr lang="ru-RU" sz="1600" dirty="0" smtClean="0">
                          <a:effectLst/>
                        </a:rPr>
                        <a:t>.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Внеклассное мероприятие «Вопрос на засыпку»;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Выполнение практических работ.</a:t>
                      </a:r>
                      <a:endParaRPr lang="ru-RU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8492" marR="4849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930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CC00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«Обучение в сотрудничестве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»</a:t>
            </a:r>
          </a:p>
        </p:txBody>
      </p:sp>
      <p:pic>
        <p:nvPicPr>
          <p:cNvPr id="5" name="Picture 7" descr="C:\Documents and Settings\Semkn\Мои документы\ИВ\ФОТКИ ПЛ 49\Фото Лицей\10110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3622">
            <a:off x="5399088" y="1758950"/>
            <a:ext cx="3276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:\Documents and Settings\Semkn\Мои документы\ИВ\ФОТКИ ПЛ 49\Фото Лицей\101100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3667">
            <a:off x="501650" y="1846263"/>
            <a:ext cx="3276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C:\Documents and Settings\Semkn\Мои документы\ИВ\ФОТКИ ПЛ 49\Фестиваль раб профессий\PB2320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191000"/>
            <a:ext cx="3200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438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47667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/>
              <a:t>Результатов качественной </a:t>
            </a:r>
            <a:endParaRPr lang="ru-RU" sz="3200" b="1" dirty="0" smtClean="0"/>
          </a:p>
          <a:p>
            <a:pPr lvl="0"/>
            <a:r>
              <a:rPr lang="ru-RU" sz="3200" b="1" dirty="0"/>
              <a:t> </a:t>
            </a:r>
            <a:r>
              <a:rPr lang="ru-RU" sz="3200" b="1" dirty="0" smtClean="0"/>
              <a:t>                   успеваемости </a:t>
            </a:r>
            <a:r>
              <a:rPr lang="ru-RU" sz="3200" b="1" dirty="0"/>
              <a:t>по годам </a:t>
            </a:r>
            <a:endParaRPr lang="ru-RU" sz="3200" b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454036"/>
              </p:ext>
            </p:extLst>
          </p:nvPr>
        </p:nvGraphicFramePr>
        <p:xfrm>
          <a:off x="1842591" y="2420888"/>
          <a:ext cx="7308305" cy="2520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6517"/>
                <a:gridCol w="1028708"/>
                <a:gridCol w="1045770"/>
                <a:gridCol w="1045770"/>
                <a:gridCol w="1045770"/>
                <a:gridCol w="1045770"/>
              </a:tblGrid>
              <a:tr h="1260140"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Учебный год</a:t>
                      </a:r>
                    </a:p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2012-2013</a:t>
                      </a:r>
                      <a:endParaRPr lang="ru-RU" sz="24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32715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2013-2014</a:t>
                      </a:r>
                      <a:endParaRPr lang="ru-RU" sz="24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32715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2014-2015</a:t>
                      </a:r>
                      <a:endParaRPr lang="ru-RU" sz="24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32715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2015-2016</a:t>
                      </a:r>
                      <a:endParaRPr lang="ru-RU" sz="24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32715"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2016-2017</a:t>
                      </a:r>
                      <a:endParaRPr lang="ru-RU" sz="2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601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Качественная успеваемость, %</a:t>
                      </a:r>
                      <a:endParaRPr lang="ru-RU" sz="2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32715"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33,7</a:t>
                      </a:r>
                    </a:p>
                    <a:p>
                      <a:pPr indent="132715"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32715"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28,8</a:t>
                      </a:r>
                      <a:endParaRPr lang="ru-RU" sz="2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32715"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32,8</a:t>
                      </a:r>
                      <a:endParaRPr lang="ru-RU" sz="2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32715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41,5</a:t>
                      </a:r>
                      <a:endParaRPr lang="ru-RU" sz="24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32715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44,6</a:t>
                      </a:r>
                      <a:endParaRPr lang="ru-RU" sz="24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81269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116384"/>
              </p:ext>
            </p:extLst>
          </p:nvPr>
        </p:nvGraphicFramePr>
        <p:xfrm>
          <a:off x="107504" y="116633"/>
          <a:ext cx="8820470" cy="66114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5114"/>
                <a:gridCol w="1739556"/>
                <a:gridCol w="1863122"/>
                <a:gridCol w="1863122"/>
                <a:gridCol w="1739556"/>
              </a:tblGrid>
              <a:tr h="284989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Группа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Экзамен, качественная успеваемость, %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9140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Учебный год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2013-2014</a:t>
                      </a:r>
                    </a:p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2014-2015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2015-2016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2016-2017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6094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ТОП-1609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67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П-1502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39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П-1503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50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ПК-1504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ПК-1505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ПК-1506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59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6094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ТОП-1510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73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ТХ-1511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44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П-1403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21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П-1404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24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ПК-1405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45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ПК-1406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ПК-1407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67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6094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ТОП-1410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57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ТХ-1411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65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П-1303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31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П-1304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56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3712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П-1305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28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ПК-1306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33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ПК-1307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40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344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ПК-1308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33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30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24744"/>
            <a:ext cx="6390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Участие студентов в 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научно-практических конференциях и олимпиадах различного уровня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07485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287821"/>
              </p:ext>
            </p:extLst>
          </p:nvPr>
        </p:nvGraphicFramePr>
        <p:xfrm>
          <a:off x="1" y="0"/>
          <a:ext cx="9143999" cy="73810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89523"/>
                <a:gridCol w="3369172"/>
                <a:gridCol w="1274439"/>
                <a:gridCol w="910865"/>
              </a:tblGrid>
              <a:tr h="448673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Учебный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Название конкурса, олимпиады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Участники</a:t>
                      </a:r>
                    </a:p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Результат</a:t>
                      </a:r>
                    </a:p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</a:tr>
              <a:tr h="310219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2012-2013 </a:t>
                      </a:r>
                    </a:p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Всероссийская дистанционная олимпиада по химии, центр «</a:t>
                      </a:r>
                      <a:r>
                        <a:rPr lang="ru-RU" sz="1200" dirty="0" err="1">
                          <a:effectLst/>
                        </a:rPr>
                        <a:t>Снейл</a:t>
                      </a:r>
                      <a:r>
                        <a:rPr lang="ru-RU" sz="1200" dirty="0">
                          <a:effectLst/>
                        </a:rPr>
                        <a:t>», г. Омск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Белянина К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Плющикова 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Сертификаты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</a:tr>
              <a:tr h="465329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2013-2014</a:t>
                      </a:r>
                    </a:p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Всероссийская олимпиада по химии, Центр поддержки талантливой молодежи, г. Бийск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Стрелецкая 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Иванова 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Дорофеева Е.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Сертификаты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</a:tr>
              <a:tr h="310219">
                <a:tc rowSpan="2"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2014-2015 </a:t>
                      </a:r>
                    </a:p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Всероссийская дистанционная олимпиада по химии ФГОС ТЕСТ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Козлова А.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Козленко Е.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место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 место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</a:tr>
              <a:tr h="7755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XIII</a:t>
                      </a:r>
                      <a:r>
                        <a:rPr lang="ru-RU" sz="1200" dirty="0">
                          <a:effectLst/>
                        </a:rPr>
                        <a:t> Всероссийская студенческая НПК с международным участием, «Наука и производство: состояние и перспективы». Тема «Обогащение мучных кондитерских изделий витамином С»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Козленко Е.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Сертификат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</a:tr>
              <a:tr h="310219">
                <a:tc rowSpan="2"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2015-2016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Всероссийская дистанционная олимпиада по химии ФГОС ТЕСТ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Лобанова 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Мосолова Д.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1место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место.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</a:tr>
              <a:tr h="598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Региональная НПК, «Открытый мир», Тема «Экспертиза характера загрязнения сточных вод в кондитерском производстве», г. Белово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Козлова А.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место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</a:tr>
              <a:tr h="1944246">
                <a:tc rowSpan="4"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2016-2017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Всероссийская дистанционная олимпиада по химии ФГОС ТЕСТ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курс-24 обучающихся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Киселева Г.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Молокова Л.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Свирщ</a:t>
                      </a:r>
                      <a:r>
                        <a:rPr lang="ru-RU" sz="1200" dirty="0">
                          <a:effectLst/>
                        </a:rPr>
                        <a:t>  Н.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Юровская В.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Выдрина Я.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 курс-10 обучающихся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Идрисова А.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Быченко А.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Борцова К.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(Места по региону)</a:t>
                      </a: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 место</a:t>
                      </a: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место</a:t>
                      </a: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место</a:t>
                      </a: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место</a:t>
                      </a: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 место</a:t>
                      </a: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 место</a:t>
                      </a: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место</a:t>
                      </a: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 место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</a:tr>
              <a:tr h="299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Областная олимпиада по химии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Мусатова</a:t>
                      </a:r>
                      <a:r>
                        <a:rPr lang="ru-RU" sz="1200" dirty="0">
                          <a:effectLst/>
                        </a:rPr>
                        <a:t> М.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Сертификат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</a:tr>
              <a:tr h="3102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Олимпиада по химии на призы КАО «Азот» среди учащихся Кемеровской области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Семенихина Л.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Сертификат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</a:tr>
              <a:tr h="8973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r>
                        <a:rPr lang="ru-RU" sz="1200">
                          <a:effectLst/>
                        </a:rPr>
                        <a:t> Межрегиональный фестиваль экологического образования и воспитания молодежи «Я живу на красивой планете» (</a:t>
                      </a:r>
                      <a:r>
                        <a:rPr lang="en-US" sz="1200">
                          <a:effectLst/>
                        </a:rPr>
                        <a:t>XII </a:t>
                      </a:r>
                      <a:r>
                        <a:rPr lang="ru-RU" sz="1200">
                          <a:effectLst/>
                        </a:rPr>
                        <a:t>межрегиональная НПК обучающихся «Экологические проблемы нашего Причулымья», г. Томск.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Орлов К.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Сертификат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597" marR="5359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15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8634729"/>
              </p:ext>
            </p:extLst>
          </p:nvPr>
        </p:nvGraphicFramePr>
        <p:xfrm>
          <a:off x="2411759" y="620690"/>
          <a:ext cx="6704452" cy="588469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352226"/>
                <a:gridCol w="3352226"/>
              </a:tblGrid>
              <a:tr h="3719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Фамилия, имя, отчество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Воробьева Марина Владимировна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400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Дата рождения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27 декабря 1973г.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801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Место работы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Государственное Образовательное Учреждение Начального Профессионального Образования Профессиональный лицей № 49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2002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Преподаваемый предмет.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Химия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801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Образование 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-что и когда окончил, 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-полученная специальность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-квалификация по диплому.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КемГУ, 1996г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«Химия»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Химик, преподаватель.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305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Общий стаж работы.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21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2002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Педагогический стаж.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+mn-lt"/>
                          <a:ea typeface="+mn-ea"/>
                        </a:rPr>
                        <a:t>21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400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Стаж работы в данном образовательном учреждении.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17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6008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Квалификационная категория; имеющиеся награды; звания; ученая степень.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Высшая категория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400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Указание групп, в которых работает преподаватель.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1курс 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 </a:t>
                      </a:r>
                      <a:r>
                        <a:rPr lang="ru-RU" sz="1000" dirty="0" smtClean="0">
                          <a:effectLst/>
                        </a:rPr>
                        <a:t>курс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2002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Классное руководство.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 курс (</a:t>
                      </a:r>
                      <a:r>
                        <a:rPr lang="ru-RU" sz="1000" dirty="0" smtClean="0">
                          <a:effectLst/>
                        </a:rPr>
                        <a:t>П-1604)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801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Указание периода, за который представлены документы и материалы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/>
                          <a:ea typeface="SimSun"/>
                        </a:rPr>
                        <a:t>2012-2017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  <a:tr h="400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Личная подпись. 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50413" marR="50413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66621" y="0"/>
            <a:ext cx="643387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Общие </a:t>
            </a:r>
            <a:r>
              <a:rPr kumimoji="0" lang="ru-RU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сведения о педагоге. 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5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8865835"/>
              </p:ext>
            </p:extLst>
          </p:nvPr>
        </p:nvGraphicFramePr>
        <p:xfrm>
          <a:off x="2411759" y="990971"/>
          <a:ext cx="6408712" cy="307435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31726"/>
                <a:gridCol w="1424381"/>
                <a:gridCol w="1621264"/>
                <a:gridCol w="1267010"/>
                <a:gridCol w="1264331"/>
              </a:tblGrid>
              <a:tr h="9258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п/п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документа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Кем выдан</a:t>
                      </a:r>
                      <a:endParaRPr lang="ru-RU" sz="12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Когда выдан  </a:t>
                      </a:r>
                      <a:endParaRPr lang="ru-RU" sz="12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1368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Почетная грамота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 многолетний педагогический труд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Департамент образования и науки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11.02.2008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78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Почетная грамота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 многолетний педагогический труд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Департамент образования и науки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1.09.2016</a:t>
                      </a:r>
                      <a:endParaRPr lang="ru-RU" sz="12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03648" y="6085"/>
            <a:ext cx="640124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Официальные документы </a:t>
            </a:r>
            <a:endParaRPr kumimoji="0" lang="ru-RU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11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иколай\Desktop\портфолио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4664"/>
            <a:ext cx="4378975" cy="608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13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4170"/>
              </p:ext>
            </p:extLst>
          </p:nvPr>
        </p:nvGraphicFramePr>
        <p:xfrm>
          <a:off x="1378267" y="1340768"/>
          <a:ext cx="7298189" cy="36196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9787"/>
                <a:gridCol w="6068402"/>
              </a:tblGrid>
              <a:tr h="278438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Учебный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Семинары, консультации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9609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2013-2014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effectLst/>
                        </a:rPr>
                        <a:t>ГОУ КРИРПО, «Охрана труда и пожарная безопасность»</a:t>
                      </a:r>
                      <a:endParaRPr lang="ru-RU" sz="12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effectLst/>
                        </a:rPr>
                        <a:t>Тематическая консультация «Электронный учебно-методический комплекс как основа электронный образовательный ресурс»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20939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2014-2015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effectLst/>
                        </a:rPr>
                        <a:t>ГБУ ДПО КРИРПО</a:t>
                      </a:r>
                      <a:r>
                        <a:rPr lang="ru-RU" sz="1100" dirty="0">
                          <a:effectLst/>
                        </a:rPr>
                        <a:t>, «Основы направления развития системы профессионального образования Кузбасса в современных условиях»</a:t>
                      </a:r>
                      <a:endParaRPr lang="ru-RU" sz="12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effectLst/>
                        </a:rPr>
                        <a:t>ГБУ ДПО КРИРПО</a:t>
                      </a:r>
                      <a:r>
                        <a:rPr lang="ru-RU" sz="1100" dirty="0">
                          <a:effectLst/>
                        </a:rPr>
                        <a:t>, «Теория и методика педагогической экспертизы»</a:t>
                      </a:r>
                      <a:endParaRPr lang="ru-RU" sz="12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effectLst/>
                        </a:rPr>
                        <a:t>ГБУ ДПО КРИРПО</a:t>
                      </a:r>
                      <a:r>
                        <a:rPr lang="ru-RU" sz="1100" dirty="0">
                          <a:effectLst/>
                        </a:rPr>
                        <a:t>, «Методическое совещание преподавателей химии»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9609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2015-2016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>
                          <a:effectLst/>
                        </a:rPr>
                        <a:t>ГБУ ДПО КРИРПО, новые стандарты ФГОС при составлении программы по химии;</a:t>
                      </a:r>
                      <a:endParaRPr lang="ru-RU" sz="12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>
                          <a:effectLst/>
                        </a:rPr>
                        <a:t>ГБУ ДПО КРИРПО, «Деятельность профессиональных объединений педагогов в современных условиях»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28126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2016-2017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effectLst/>
                        </a:rPr>
                        <a:t>ГБУ ДПО КРИРПО, «Оценка результатов проф. деятельности ПР в процессе аттестации как составляющая экспертной компетенции»;</a:t>
                      </a:r>
                      <a:endParaRPr lang="ru-RU" sz="12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effectLst/>
                        </a:rPr>
                        <a:t>ГБУ ДПО КРИРПО, «Охрана труда и пожарная безопасность»;</a:t>
                      </a:r>
                      <a:endParaRPr lang="ru-RU" sz="12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effectLst/>
                        </a:rPr>
                        <a:t>ГПОУ КАТ им. Г.П. Левина, «УМК – контроль, оценка, совершенствование».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1610" y="199094"/>
            <a:ext cx="828310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ea typeface="Times New Roman" panose="02020603050405020304" pitchFamily="18" charset="0"/>
              </a:rPr>
              <a:t>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осещения семинаров и консультаций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94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123728" y="97924"/>
            <a:ext cx="614905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62000" algn="l"/>
              </a:tabLst>
            </a:pP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Работа </a:t>
            </a: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 </a:t>
            </a: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 обобщению и </a:t>
            </a:r>
            <a:endParaRPr kumimoji="0" lang="ru-RU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62000" algn="l"/>
              </a:tabLst>
            </a:pP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распространению </a:t>
            </a: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собственного </a:t>
            </a:r>
            <a:endParaRPr kumimoji="0" lang="ru-RU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62000" algn="l"/>
              </a:tabLst>
            </a:pP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педагогического </a:t>
            </a: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опыта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59632" y="2057115"/>
            <a:ext cx="9166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b="1" dirty="0" smtClean="0"/>
              <a:t>я</a:t>
            </a:r>
            <a:r>
              <a:rPr lang="ru-RU" dirty="0"/>
              <a:t>.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55776" y="1955161"/>
            <a:ext cx="755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800" b="1" dirty="0"/>
              <a:t>Проведение открытых </a:t>
            </a:r>
            <a:r>
              <a:rPr lang="ru-RU" sz="2800" b="1" dirty="0" smtClean="0"/>
              <a:t>уроков</a:t>
            </a: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58311" y="28476"/>
            <a:ext cx="6768752" cy="496855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088310"/>
              </p:ext>
            </p:extLst>
          </p:nvPr>
        </p:nvGraphicFramePr>
        <p:xfrm>
          <a:off x="2034680" y="2742700"/>
          <a:ext cx="7128792" cy="41276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1094"/>
                <a:gridCol w="5187698"/>
              </a:tblGrid>
              <a:tr h="589827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Учебный год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Тема открытого урока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1267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2012-2013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«Спирты» 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9827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2013-2014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«Белки»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9827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2014-2015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«Карбоновые кислоты»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9827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2015-2016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«Основные классы неорганических соединений»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9827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2016-2017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«Соли»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418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Внеурочная </a:t>
            </a:r>
            <a:r>
              <a:rPr lang="ru-RU" sz="3600" b="1" dirty="0"/>
              <a:t>деятельность по преподаваемой дисциплине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811322"/>
              </p:ext>
            </p:extLst>
          </p:nvPr>
        </p:nvGraphicFramePr>
        <p:xfrm>
          <a:off x="1547664" y="1628800"/>
          <a:ext cx="7437512" cy="34425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154"/>
                <a:gridCol w="5412358"/>
              </a:tblGrid>
              <a:tr h="507251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Учебный год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Тема внеклассного мероприятия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0090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2012-2013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«Детективное агентство»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7251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2013-2014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«Химическая спартакиада»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7251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2014-2015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«Конкурс эрудитов»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7251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2015-2016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«Химико-физический КВЕСТ»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7251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2016-2017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«Химическая головоломка»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724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827975"/>
              </p:ext>
            </p:extLst>
          </p:nvPr>
        </p:nvGraphicFramePr>
        <p:xfrm>
          <a:off x="1376362" y="1844822"/>
          <a:ext cx="7516118" cy="4957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6510"/>
                <a:gridCol w="6249608"/>
              </a:tblGrid>
              <a:tr h="409181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Учебный год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Тема выступления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6503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2012-2013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МО ООД, Мастер-класс: «Игровые технологии»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0984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2013-2014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МО ООД, «Профессиональные компетенции педагога и личностные качества»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22951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2014-2015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МО ООД, «Работа над темами самообразования. Оформление. Представление результатов»;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МО ООД, «Требование к содержанию и оформлению КИМ для промежуточной и итоговой аттестации».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63935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2015-2016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Областной семинар-практикум для начинающих методистов, на базе ГПОУ КемТИПиСУ «Организация работы методической службы»;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ГБУ ДПО КРИРПО, «Деятельность профессиональных объединений педагогов в современных условиях».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22951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2016-2017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МО ООД, «Шаблон оформления рабочих программ по дисциплинам ООД»;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МО ООД, Выступление по теме самообразования «Разработка методических указаний по выполнению лабораторных и практических работ».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72884" y="307529"/>
            <a:ext cx="759823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90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904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Выступление на заседаниях МО ООД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 семинарах различного уровня: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80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9427303"/>
              </p:ext>
            </p:extLst>
          </p:nvPr>
        </p:nvGraphicFramePr>
        <p:xfrm>
          <a:off x="1731938" y="1686292"/>
          <a:ext cx="7444110" cy="518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4376"/>
                <a:gridCol w="6189734"/>
              </a:tblGrid>
              <a:tr h="486381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Учебный год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Публикация, тема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7539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2012-2013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Методическая разработка внеклассного мероприятия «Детективное агентство», </a:t>
                      </a:r>
                      <a:r>
                        <a:rPr lang="en-US" sz="2000" dirty="0" err="1">
                          <a:effectLst/>
                        </a:rPr>
                        <a:t>nsportal</a:t>
                      </a:r>
                      <a:r>
                        <a:rPr lang="ru-RU" sz="2000" dirty="0">
                          <a:effectLst/>
                        </a:rPr>
                        <a:t>.</a:t>
                      </a:r>
                      <a:r>
                        <a:rPr lang="en-US" sz="2000" dirty="0" err="1">
                          <a:effectLst/>
                        </a:rPr>
                        <a:t>ru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5318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2013-2014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Методическая разработка внеклассного мероприятия «Вопрос на засыпку», </a:t>
                      </a:r>
                      <a:r>
                        <a:rPr lang="en-US" sz="2000" dirty="0" err="1">
                          <a:effectLst/>
                        </a:rPr>
                        <a:t>nsportal</a:t>
                      </a:r>
                      <a:r>
                        <a:rPr lang="ru-RU" sz="2000" dirty="0">
                          <a:effectLst/>
                        </a:rPr>
                        <a:t>. </a:t>
                      </a:r>
                      <a:r>
                        <a:rPr lang="en-US" sz="2000" dirty="0" err="1">
                          <a:effectLst/>
                        </a:rPr>
                        <a:t>ru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5318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2014-2015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Методическая разработка урока химии по теме «Белки», </a:t>
                      </a:r>
                      <a:r>
                        <a:rPr lang="en-US" sz="2000" dirty="0" err="1">
                          <a:effectLst/>
                        </a:rPr>
                        <a:t>nsportal</a:t>
                      </a:r>
                      <a:r>
                        <a:rPr lang="ru-RU" sz="2000" dirty="0">
                          <a:effectLst/>
                        </a:rPr>
                        <a:t>.</a:t>
                      </a:r>
                      <a:r>
                        <a:rPr lang="en-US" sz="2000" dirty="0" err="1">
                          <a:effectLst/>
                        </a:rPr>
                        <a:t>ru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15954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2015-2016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-Разработка «Проверочные работы по органической химии», </a:t>
                      </a:r>
                      <a:r>
                        <a:rPr lang="en-US" sz="2000" dirty="0" err="1">
                          <a:effectLst/>
                        </a:rPr>
                        <a:t>nsportal</a:t>
                      </a:r>
                      <a:r>
                        <a:rPr lang="ru-RU" sz="2000" dirty="0">
                          <a:effectLst/>
                        </a:rPr>
                        <a:t>.</a:t>
                      </a:r>
                      <a:r>
                        <a:rPr lang="en-US" sz="2000" dirty="0" err="1">
                          <a:effectLst/>
                        </a:rPr>
                        <a:t>ru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 «Деятельность методического объединения в условиях подготовки к введению ФГОС СОО», Образование. Карьера. Общество. №2, 2016 г.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15954"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2016-2017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-Методическая разработка урока химии по теме «Полимеры», Мир-олимпиад (внешняя рецензия)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 -</a:t>
                      </a:r>
                      <a:r>
                        <a:rPr lang="en-US" sz="2000" dirty="0">
                          <a:effectLst/>
                        </a:rPr>
                        <a:t>III</a:t>
                      </a:r>
                      <a:r>
                        <a:rPr lang="ru-RU" sz="2000" dirty="0">
                          <a:effectLst/>
                        </a:rPr>
                        <a:t> межрегиональная НПК с международным участием «</a:t>
                      </a:r>
                      <a:r>
                        <a:rPr lang="ru-RU" sz="2000" dirty="0" err="1">
                          <a:effectLst/>
                        </a:rPr>
                        <a:t>Чивилихинские</a:t>
                      </a:r>
                      <a:r>
                        <a:rPr lang="ru-RU" sz="2000" dirty="0">
                          <a:effectLst/>
                        </a:rPr>
                        <a:t> чтения-2017»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6632"/>
            <a:ext cx="782861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90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904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ea typeface="Times New Roman" panose="02020603050405020304" pitchFamily="18" charset="0"/>
              </a:rPr>
              <a:t>П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убликации методических материалов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представленные в печатном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и в электронном виде: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38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1139</Words>
  <Application>Microsoft Office PowerPoint</Application>
  <PresentationFormat>Экран (4:3)</PresentationFormat>
  <Paragraphs>385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SimSun</vt:lpstr>
      <vt:lpstr>SimSun</vt:lpstr>
      <vt:lpstr>Arial</vt:lpstr>
      <vt:lpstr>Calibri</vt:lpstr>
      <vt:lpstr>Century Schoolbook</vt:lpstr>
      <vt:lpstr>Courier New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Внеурочная деятельность по преподаваемой дисциплине  </vt:lpstr>
      <vt:lpstr>Выступление на заседаниях МО ООД  и семинарах различного уровня:</vt:lpstr>
      <vt:lpstr>Публикации методических материалов  представленные в печатном  и в электронном виде:</vt:lpstr>
      <vt:lpstr>Участие в конкурсах различного уровня: </vt:lpstr>
      <vt:lpstr>Nsportal.ru</vt:lpstr>
      <vt:lpstr>Презентация PowerPoint</vt:lpstr>
      <vt:lpstr>«Обучение в сотрудничестве»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</dc:creator>
  <cp:lastModifiedBy>Алекс</cp:lastModifiedBy>
  <cp:revision>39</cp:revision>
  <dcterms:created xsi:type="dcterms:W3CDTF">2012-02-12T14:10:16Z</dcterms:created>
  <dcterms:modified xsi:type="dcterms:W3CDTF">2017-09-24T10:19:08Z</dcterms:modified>
</cp:coreProperties>
</file>