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6" r:id="rId2"/>
    <p:sldId id="259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65" r:id="rId13"/>
    <p:sldId id="258" r:id="rId14"/>
    <p:sldId id="266" r:id="rId15"/>
    <p:sldId id="264" r:id="rId16"/>
    <p:sldId id="267" r:id="rId17"/>
    <p:sldId id="268" r:id="rId18"/>
    <p:sldId id="289" r:id="rId19"/>
    <p:sldId id="290" r:id="rId20"/>
    <p:sldId id="269" r:id="rId21"/>
    <p:sldId id="260" r:id="rId22"/>
    <p:sldId id="294" r:id="rId23"/>
    <p:sldId id="293" r:id="rId24"/>
    <p:sldId id="292" r:id="rId25"/>
    <p:sldId id="295" r:id="rId26"/>
    <p:sldId id="29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24255-B7F2-4408-B4B4-2ED81B792D4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3E95A-2871-4EDB-B63A-53E53555B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706FF9-5155-4176-B394-0CA8EB94453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782835C-8122-41DA-ADA6-66A448C9F998}" type="slidenum">
              <a:rPr lang="ru-RU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на уроках ОРКСЭ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Новая папка (5)\117___03\IMG_05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357430"/>
            <a:ext cx="2857500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7686" y="4857760"/>
            <a:ext cx="457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Вагентова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Л. А.,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 СОШ №4 г. Вязьмы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</a:rPr>
              <a:t>Преимущества  проектной технологии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даёт возможность организовать учебную деятельность, соблюдая разумный баланс между теорией и практикой;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успешно интегрируется в образовательный процесс;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обеспечивает не только интеллектуальное, но и нравственное развитие детей, их самостоятельность, активность;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позволяет приобретать обучающимися опыт социального взаимодействия, сплачивает детей, развивает коммуникативные качества.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09600" y="1125538"/>
            <a:ext cx="8139113" cy="539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Жизнь и подвиг Сергия Радонежского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Александр Невский 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Храмы и монастыри Смоленщины</a:t>
            </a: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Икона Смоленской Богоматери</a:t>
            </a: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 Русские  воины – святые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Православные </a:t>
            </a:r>
            <a:r>
              <a:rPr lang="ru-RU" dirty="0">
                <a:latin typeface="Calibri" pitchFamily="34" charset="0"/>
              </a:rPr>
              <a:t>таинства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Заповеди в православии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История </a:t>
            </a:r>
            <a:r>
              <a:rPr lang="ru-RU" dirty="0">
                <a:latin typeface="Calibri" pitchFamily="34" charset="0"/>
              </a:rPr>
              <a:t>строительства (реставрации) православного храма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Православные праздники: Рождество Христово, Святки, Пасха, Благовещение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Православные святые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Православные монастыри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>
                <a:latin typeface="Calibri" pitchFamily="34" charset="0"/>
              </a:rPr>
              <a:t>Роль семьи (матери) в жизни известных </a:t>
            </a:r>
            <a:r>
              <a:rPr lang="ru-RU" dirty="0" smtClean="0">
                <a:latin typeface="Calibri" pitchFamily="34" charset="0"/>
              </a:rPr>
              <a:t>людей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Моя родословная</a:t>
            </a: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pitchFamily="34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 smtClean="0">
                <a:latin typeface="Calibri" pitchFamily="34" charset="0"/>
              </a:rPr>
              <a:t>Духовные традиции моей семьи</a:t>
            </a: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endParaRPr lang="ru-RU" dirty="0"/>
          </a:p>
          <a:p>
            <a:pPr marL="528638" indent="-528638"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r>
              <a:rPr lang="ru-RU" dirty="0"/>
              <a:t>, </a:t>
            </a: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endParaRPr lang="ru-RU" dirty="0">
              <a:latin typeface="Calibri" pitchFamily="34" charset="0"/>
            </a:endParaRPr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endParaRPr lang="ru-RU" sz="2400" dirty="0"/>
          </a:p>
          <a:p>
            <a:pPr marL="528638" indent="-528638">
              <a:spcBef>
                <a:spcPts val="600"/>
              </a:spcBef>
              <a:buClr>
                <a:srgbClr val="B2B2B2"/>
              </a:buClr>
              <a:buSzPct val="90000"/>
              <a:buFont typeface="Arial" charset="0"/>
              <a:buChar char="•"/>
              <a:tabLst>
                <a:tab pos="633413" algn="l"/>
                <a:tab pos="1082675" algn="l"/>
                <a:tab pos="1531938" algn="l"/>
                <a:tab pos="1981200" algn="l"/>
                <a:tab pos="2430463" algn="l"/>
                <a:tab pos="2879725" algn="l"/>
                <a:tab pos="3328988" algn="l"/>
                <a:tab pos="3778250" algn="l"/>
                <a:tab pos="4227513" algn="l"/>
                <a:tab pos="4676775" algn="l"/>
                <a:tab pos="5126038" algn="l"/>
                <a:tab pos="5575300" algn="l"/>
                <a:tab pos="6024563" algn="l"/>
                <a:tab pos="6473825" algn="l"/>
                <a:tab pos="6923088" algn="l"/>
                <a:tab pos="7372350" algn="l"/>
                <a:tab pos="7821613" algn="l"/>
                <a:tab pos="8270875" algn="l"/>
                <a:tab pos="8720138" algn="l"/>
                <a:tab pos="9169400" algn="l"/>
              </a:tabLst>
            </a:pPr>
            <a:endParaRPr lang="ru-RU" sz="2400" dirty="0"/>
          </a:p>
        </p:txBody>
      </p:sp>
      <p:sp>
        <p:nvSpPr>
          <p:cNvPr id="25603" name="Заголовок 3"/>
          <p:cNvSpPr>
            <a:spLocks noGrp="1"/>
          </p:cNvSpPr>
          <p:nvPr>
            <p:ph type="title"/>
          </p:nvPr>
        </p:nvSpPr>
        <p:spPr>
          <a:xfrm>
            <a:off x="1066800" y="0"/>
            <a:ext cx="7537450" cy="1052513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C00000"/>
                </a:solidFill>
              </a:rPr>
              <a:t>ТЕМЫ ПРОЕКТОВ ПО ОРКСЭ 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(модуль «Основы православной культуры»)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7171" name="Picture 3" descr="C:\Users\User\Desktop\Новая папка (5)\117___03\IMG_05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1857364"/>
            <a:ext cx="2357454" cy="3071810"/>
          </a:xfrm>
          <a:prstGeom prst="rect">
            <a:avLst/>
          </a:prstGeom>
          <a:noFill/>
        </p:spPr>
      </p:pic>
      <p:pic>
        <p:nvPicPr>
          <p:cNvPr id="7" name="Picture 2" descr="F:\P10204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786058"/>
            <a:ext cx="3286148" cy="2903285"/>
          </a:xfrm>
          <a:prstGeom prst="rect">
            <a:avLst/>
          </a:prstGeom>
          <a:noFill/>
        </p:spPr>
      </p:pic>
      <p:pic>
        <p:nvPicPr>
          <p:cNvPr id="8" name="Picture 2" descr="C:\Users\User\Desktop\Новая папка (5)\117___03\IMG_051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2357430"/>
            <a:ext cx="2642902" cy="23275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 –проект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«Семейные традиции»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 –проект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«Семейные традиции»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i="1" dirty="0"/>
          </a:p>
        </p:txBody>
      </p:sp>
      <p:pic>
        <p:nvPicPr>
          <p:cNvPr id="4099" name="Picture 3" descr="C:\Users\User\Desktop\Новая папка (5)\117___03\IMG_04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736"/>
            <a:ext cx="3394472" cy="4525963"/>
          </a:xfrm>
          <a:prstGeom prst="rect">
            <a:avLst/>
          </a:prstGeom>
          <a:noFill/>
        </p:spPr>
      </p:pic>
      <p:pic>
        <p:nvPicPr>
          <p:cNvPr id="6" name="Picture 2" descr="F:\Семейные традиции. Фото\DSCN8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428868"/>
            <a:ext cx="3771909" cy="2828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0"/>
            <a:ext cx="812914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«Храмы и монастыри </a:t>
            </a:r>
          </a:p>
          <a:p>
            <a:pPr algn="ctr"/>
            <a:r>
              <a:rPr lang="ru-RU" sz="44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44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орода Вязьмы»</a:t>
            </a:r>
            <a:endParaRPr lang="ru-RU" sz="4400" b="1" i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3кл.2014г\IMG_05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14311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«Храмы и монастыри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города Вязьмы»</a:t>
            </a:r>
            <a:endParaRPr lang="ru-RU" dirty="0"/>
          </a:p>
        </p:txBody>
      </p:sp>
      <p:pic>
        <p:nvPicPr>
          <p:cNvPr id="6146" name="Picture 2" descr="C:\Users\User\Desktop\Новая папка (5)\117___03\IMG_05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357430"/>
            <a:ext cx="3394472" cy="4097335"/>
          </a:xfrm>
          <a:prstGeom prst="rect">
            <a:avLst/>
          </a:prstGeom>
          <a:noFill/>
        </p:spPr>
      </p:pic>
      <p:pic>
        <p:nvPicPr>
          <p:cNvPr id="6148" name="Picture 4" descr="C:\Users\User\Desktop\Новая папка (5)\117___03\IMG_0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3143224"/>
            <a:ext cx="2786082" cy="3714776"/>
          </a:xfrm>
          <a:prstGeom prst="rect">
            <a:avLst/>
          </a:prstGeom>
          <a:noFill/>
        </p:spPr>
      </p:pic>
      <p:pic>
        <p:nvPicPr>
          <p:cNvPr id="6147" name="Picture 3" descr="C:\Users\User\Desktop\Новая папка (5)\117___03\IMG_05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480" y="1071546"/>
            <a:ext cx="2857520" cy="3452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Выставка рисунков</a:t>
            </a:r>
            <a:endParaRPr lang="ru-RU" i="1" dirty="0"/>
          </a:p>
        </p:txBody>
      </p:sp>
      <p:pic>
        <p:nvPicPr>
          <p:cNvPr id="2050" name="Picture 2" descr="C:\Users\User\Desktop\3кл.2014г\IMG_0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85072" y="2356652"/>
            <a:ext cx="5297775" cy="3441943"/>
          </a:xfrm>
          <a:prstGeom prst="rect">
            <a:avLst/>
          </a:prstGeom>
          <a:noFill/>
        </p:spPr>
      </p:pic>
      <p:pic>
        <p:nvPicPr>
          <p:cNvPr id="7" name="Picture 3" descr="C:\Users\User\Desktop\3кл.2014г\IMG_05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893337" y="2250276"/>
            <a:ext cx="5286415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Выставка рисунков</a:t>
            </a:r>
            <a:endParaRPr lang="ru-RU" i="1" dirty="0"/>
          </a:p>
        </p:txBody>
      </p:sp>
      <p:pic>
        <p:nvPicPr>
          <p:cNvPr id="1026" name="Picture 2" descr="C:\Users\User\Desktop\3кл.2014г\IMG_0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928670"/>
            <a:ext cx="4231755" cy="2883949"/>
          </a:xfrm>
          <a:prstGeom prst="rect">
            <a:avLst/>
          </a:prstGeom>
          <a:noFill/>
        </p:spPr>
      </p:pic>
      <p:pic>
        <p:nvPicPr>
          <p:cNvPr id="5" name="Picture 2" descr="C:\Users\User\Desktop\3кл.2014г\IMG_05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857628"/>
            <a:ext cx="4127529" cy="2857520"/>
          </a:xfrm>
          <a:prstGeom prst="rect">
            <a:avLst/>
          </a:prstGeom>
          <a:noFill/>
        </p:spPr>
      </p:pic>
      <p:pic>
        <p:nvPicPr>
          <p:cNvPr id="7" name="Picture 6" descr="C:\Users\User\Desktop\3кл.2014г\IMG_05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925800" y="2503697"/>
            <a:ext cx="4143405" cy="2993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1.Веди себя тихо.</a:t>
            </a:r>
          </a:p>
          <a:p>
            <a:r>
              <a:rPr lang="ru-RU" b="1" dirty="0" smtClean="0"/>
              <a:t>2.Не разговаривай.</a:t>
            </a:r>
          </a:p>
          <a:p>
            <a:r>
              <a:rPr lang="ru-RU" b="1" dirty="0" smtClean="0"/>
              <a:t>3.Отключи сотовый телефон.</a:t>
            </a:r>
          </a:p>
          <a:p>
            <a:r>
              <a:rPr lang="ru-RU" b="1" dirty="0" smtClean="0"/>
              <a:t>4.Не смотри по сторонам.</a:t>
            </a:r>
          </a:p>
          <a:p>
            <a:r>
              <a:rPr lang="ru-RU" b="1" dirty="0" smtClean="0"/>
              <a:t>5.Внимательно слушай священника, все мысли и помыслы обращай к Богу.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0"/>
            <a:ext cx="75223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Памятка</a:t>
            </a:r>
          </a:p>
          <a:p>
            <a:pPr algn="ctr"/>
            <a:r>
              <a:rPr lang="ru-RU" sz="4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«Как вести себя в храме»</a:t>
            </a:r>
            <a:endParaRPr lang="ru-RU" sz="4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4000" contrast="14000"/>
          </a:blip>
          <a:srcRect/>
          <a:stretch>
            <a:fillRect/>
          </a:stretch>
        </p:blipFill>
        <p:spPr bwMode="auto">
          <a:xfrm>
            <a:off x="571472" y="2000240"/>
            <a:ext cx="1341120" cy="1786128"/>
          </a:xfrm>
          <a:prstGeom prst="rect">
            <a:avLst/>
          </a:prstGeom>
          <a:noFill/>
          <a:ln w="12600">
            <a:solidFill>
              <a:srgbClr val="FFFF00"/>
            </a:solidFill>
            <a:round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07194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Памятка мальчику: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Прежде чем зайти в собор,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Головной сними убор,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Злые мысли отгони: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Не нужны тебе они...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lum bright="-8000" contrast="10000"/>
          </a:blip>
          <a:srcRect/>
          <a:stretch>
            <a:fillRect/>
          </a:stretch>
        </p:blipFill>
        <p:spPr bwMode="auto">
          <a:xfrm>
            <a:off x="3500430" y="1714488"/>
            <a:ext cx="1554162" cy="2071687"/>
          </a:xfrm>
          <a:prstGeom prst="rect">
            <a:avLst/>
          </a:prstGeom>
          <a:noFill/>
          <a:ln w="12600">
            <a:solidFill>
              <a:srgbClr val="FFFF00"/>
            </a:solidFill>
            <a:round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488" y="421481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Мальчику и девочке: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Никого не осуждай,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Помощь нищему подай,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Поставь свечку и потом 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Осени себя крестом.     </a:t>
            </a:r>
            <a:r>
              <a:rPr lang="ru-RU" b="1" dirty="0" smtClean="0">
                <a:solidFill>
                  <a:srgbClr val="FFFFFF"/>
                </a:solidFill>
                <a:cs typeface="Times New Roman" pitchFamily="18" charset="0"/>
              </a:rPr>
              <a:t> </a:t>
            </a:r>
            <a:endParaRPr lang="ru-RU" b="1" dirty="0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lum bright="-12000" contrast="16000"/>
          </a:blip>
          <a:srcRect/>
          <a:stretch>
            <a:fillRect/>
          </a:stretch>
        </p:blipFill>
        <p:spPr bwMode="auto">
          <a:xfrm>
            <a:off x="6286500" y="1357313"/>
            <a:ext cx="2095500" cy="1571625"/>
          </a:xfrm>
          <a:prstGeom prst="rect">
            <a:avLst/>
          </a:prstGeom>
          <a:noFill/>
          <a:ln w="12600">
            <a:solidFill>
              <a:srgbClr val="FFFF00"/>
            </a:solidFill>
            <a:round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429256" y="421481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Памятка девочке: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Скромную надень одежду,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В брюках в храм идёт невежда,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Голову платком покрой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И тихонько в храме стой.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142852"/>
            <a:ext cx="6328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Церковный этикет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608" y="142852"/>
            <a:ext cx="90193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Экскурсии по памятным местам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Экскурсия\DSCF22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4429132"/>
            <a:ext cx="3009904" cy="2257428"/>
          </a:xfrm>
          <a:prstGeom prst="rect">
            <a:avLst/>
          </a:prstGeom>
          <a:noFill/>
        </p:spPr>
      </p:pic>
      <p:pic>
        <p:nvPicPr>
          <p:cNvPr id="3075" name="Picture 3" descr="D:\Экскурсия\DSCF22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285860"/>
            <a:ext cx="4095747" cy="3071810"/>
          </a:xfrm>
          <a:prstGeom prst="rect">
            <a:avLst/>
          </a:prstGeom>
          <a:noFill/>
        </p:spPr>
      </p:pic>
      <p:pic>
        <p:nvPicPr>
          <p:cNvPr id="3076" name="Picture 4" descr="D:\Экскурсия\DSCF22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500174"/>
            <a:ext cx="390978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Кроссворд «Храмы и монастыри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города Вязьмы»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Главный храм Вяземского района.</a:t>
            </a:r>
          </a:p>
          <a:p>
            <a:pPr lvl="0"/>
            <a:r>
              <a:rPr lang="ru-RU" b="1" dirty="0" smtClean="0"/>
              <a:t>Ныне действующий женский монастырь.</a:t>
            </a:r>
          </a:p>
          <a:p>
            <a:pPr lvl="0"/>
            <a:r>
              <a:rPr lang="ru-RU" b="1" dirty="0" smtClean="0"/>
              <a:t>Полуразрушенная церковь в районе улицы Докучаева.</a:t>
            </a:r>
          </a:p>
          <a:p>
            <a:pPr lvl="0"/>
            <a:r>
              <a:rPr lang="ru-RU" b="1" dirty="0" smtClean="0"/>
              <a:t>Как по-другому называется церковь Введения.</a:t>
            </a:r>
          </a:p>
          <a:p>
            <a:pPr lvl="0"/>
            <a:r>
              <a:rPr lang="ru-RU" b="1" dirty="0" smtClean="0"/>
              <a:t>Церковь, где сейчас находится краеведческий музей.</a:t>
            </a:r>
          </a:p>
          <a:p>
            <a:pPr lvl="0"/>
            <a:r>
              <a:rPr lang="ru-RU" b="1" dirty="0" smtClean="0"/>
              <a:t>Церковь ……… и Павла.</a:t>
            </a:r>
          </a:p>
          <a:p>
            <a:pPr lvl="0"/>
            <a:r>
              <a:rPr lang="ru-RU" b="1" dirty="0" smtClean="0"/>
              <a:t>Церковь, в которую мы недавно ходили на экскурсию.</a:t>
            </a:r>
          </a:p>
          <a:p>
            <a:pPr lvl="0"/>
            <a:r>
              <a:rPr lang="ru-RU" b="1" dirty="0" smtClean="0"/>
              <a:t>Эта церковь находится на территории </a:t>
            </a:r>
            <a:r>
              <a:rPr lang="ru-RU" b="1" dirty="0" err="1" smtClean="0"/>
              <a:t>Иоанно-Предтечева</a:t>
            </a:r>
            <a:r>
              <a:rPr lang="ru-RU" b="1" dirty="0" smtClean="0"/>
              <a:t> монастыря.</a:t>
            </a:r>
          </a:p>
          <a:p>
            <a:pPr lvl="0"/>
            <a:r>
              <a:rPr lang="ru-RU" b="1" dirty="0" smtClean="0"/>
              <a:t>Этот монастырь был основан на том месте, где, по преданию, в </a:t>
            </a:r>
            <a:r>
              <a:rPr lang="en-US" b="1" dirty="0" smtClean="0"/>
              <a:t>XI </a:t>
            </a:r>
            <a:r>
              <a:rPr lang="ru-RU" b="1" dirty="0" smtClean="0"/>
              <a:t>веке молился преподобный Аркадий, причисленный к лику святых.</a:t>
            </a:r>
          </a:p>
          <a:p>
            <a:r>
              <a:rPr lang="ru-RU" b="1" i="1" dirty="0" smtClean="0"/>
              <a:t> </a:t>
            </a:r>
            <a:endParaRPr lang="ru-RU" b="1" dirty="0" smtClean="0"/>
          </a:p>
          <a:p>
            <a:r>
              <a:rPr lang="ru-RU" b="1" i="1" dirty="0" smtClean="0"/>
              <a:t>По вертикали – уникальная церковь, жемчужина Российского зодчества.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Новая папка (5)\117___03\IMG_04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40551" y="2412197"/>
            <a:ext cx="3867160" cy="2900370"/>
          </a:xfrm>
          <a:prstGeom prst="rect">
            <a:avLst/>
          </a:prstGeom>
          <a:noFill/>
        </p:spPr>
      </p:pic>
      <p:pic>
        <p:nvPicPr>
          <p:cNvPr id="1027" name="Picture 3" descr="C:\Users\User\Desktop\Новая папка (5)\117___03\IMG_04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1714488"/>
            <a:ext cx="2500312" cy="3333749"/>
          </a:xfrm>
          <a:prstGeom prst="rect">
            <a:avLst/>
          </a:prstGeom>
          <a:noFill/>
        </p:spPr>
      </p:pic>
      <p:pic>
        <p:nvPicPr>
          <p:cNvPr id="1028" name="Picture 4" descr="C:\Users\User\Desktop\Новая папка (5)\117___03\IMG_04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2928934"/>
            <a:ext cx="3039957" cy="33575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7175" y="0"/>
            <a:ext cx="64009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«Праздник  Пасхи»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выступление\117___03\IMG_0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04"/>
            <a:ext cx="4343413" cy="3257560"/>
          </a:xfrm>
          <a:prstGeom prst="rect">
            <a:avLst/>
          </a:prstGeom>
          <a:noFill/>
        </p:spPr>
      </p:pic>
      <p:pic>
        <p:nvPicPr>
          <p:cNvPr id="3075" name="Picture 3" descr="C:\Users\User\Desktop\выступление\117___03\IMG_05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286124"/>
            <a:ext cx="4191029" cy="3143272"/>
          </a:xfrm>
          <a:prstGeom prst="rect">
            <a:avLst/>
          </a:prstGeom>
          <a:noFill/>
        </p:spPr>
      </p:pic>
      <p:pic>
        <p:nvPicPr>
          <p:cNvPr id="7" name="Picture 2" descr="C:\Users\User\Desktop\Новая папка (5)\117___03\IMG_04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571480"/>
            <a:ext cx="3238522" cy="2428892"/>
          </a:xfrm>
          <a:prstGeom prst="rect">
            <a:avLst/>
          </a:prstGeom>
          <a:noFill/>
        </p:spPr>
      </p:pic>
      <p:pic>
        <p:nvPicPr>
          <p:cNvPr id="8" name="Picture 2" descr="C:\Users\User\Desktop\Новая папка (5)\117___03\IMG_05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214818"/>
            <a:ext cx="381366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«Праздник Пасхи»</a:t>
            </a:r>
            <a:b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i="1" dirty="0"/>
          </a:p>
        </p:txBody>
      </p:sp>
      <p:pic>
        <p:nvPicPr>
          <p:cNvPr id="2050" name="Picture 2" descr="C:\Users\User\Desktop\выступление\117___03\IMG_05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714620"/>
            <a:ext cx="4286279" cy="3214710"/>
          </a:xfrm>
          <a:prstGeom prst="rect">
            <a:avLst/>
          </a:prstGeom>
          <a:noFill/>
        </p:spPr>
      </p:pic>
      <p:pic>
        <p:nvPicPr>
          <p:cNvPr id="2051" name="Picture 3" descr="C:\Users\User\Desktop\выступление\117___03\IMG_05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929190" y="1928802"/>
            <a:ext cx="3905246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на Пасху для детей</a:t>
            </a:r>
          </a:p>
          <a:p>
            <a:pPr>
              <a:buNone/>
            </a:pPr>
            <a:r>
              <a:rPr lang="ru-RU" b="1" dirty="0" smtClean="0"/>
              <a:t>1. «Самое крепкое»</a:t>
            </a:r>
          </a:p>
          <a:p>
            <a:pPr>
              <a:buNone/>
            </a:pPr>
            <a:r>
              <a:rPr lang="ru-RU" b="1" dirty="0" smtClean="0"/>
              <a:t>2.  «Танцующее яйцо»</a:t>
            </a:r>
          </a:p>
          <a:p>
            <a:pPr>
              <a:buNone/>
            </a:pPr>
            <a:r>
              <a:rPr lang="ru-RU" b="1" dirty="0" smtClean="0"/>
              <a:t>3. «Смотри, не урони!»</a:t>
            </a:r>
          </a:p>
          <a:p>
            <a:pPr>
              <a:buNone/>
            </a:pPr>
            <a:r>
              <a:rPr lang="ru-RU" b="1" dirty="0" smtClean="0"/>
              <a:t>4. «Катящееся яйцо»</a:t>
            </a:r>
          </a:p>
          <a:p>
            <a:pPr>
              <a:buNone/>
            </a:pPr>
            <a:r>
              <a:rPr lang="ru-RU" b="1" dirty="0" smtClean="0"/>
              <a:t>5. «Песочный кулич»</a:t>
            </a:r>
          </a:p>
          <a:p>
            <a:pPr>
              <a:buNone/>
            </a:pPr>
            <a:r>
              <a:rPr lang="ru-RU" b="1" dirty="0" smtClean="0"/>
              <a:t>6. «Потерянные яйца»</a:t>
            </a:r>
          </a:p>
          <a:p>
            <a:pPr>
              <a:buNone/>
            </a:pPr>
            <a:r>
              <a:rPr lang="ru-RU" b="1" dirty="0" smtClean="0"/>
              <a:t>7. «Курочка – несушка»</a:t>
            </a:r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4098" name="Picture 2" descr="C:\Users\User\Desktop\выступление\117___03\IMG_04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0760" y="1785926"/>
            <a:ext cx="2357454" cy="3143272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643446"/>
            <a:ext cx="30338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2908" y="142852"/>
            <a:ext cx="86925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Пасхальные традиции и меню</a:t>
            </a:r>
            <a:endParaRPr lang="ru-RU" sz="4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E:\пасха\IMG_0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1500174"/>
            <a:ext cx="4071966" cy="486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285860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Фотографии детей используются с разрешения родителей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Цели и задачи проекта: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создать необходимые условия, позволяющие учащемуся развивать свою уникальность;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углубить интересы учащихся по предмету;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учить разрешать проблемы;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стимулировать проявление детской инициативы;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развивать навыки сотрудничества и коммуникации. 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Памятка для учителя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323850" y="1557338"/>
            <a:ext cx="8640763" cy="5040312"/>
          </a:xfrm>
        </p:spPr>
        <p:txBody>
          <a:bodyPr/>
          <a:lstStyle/>
          <a:p>
            <a:pPr marL="609600" indent="-609600"/>
            <a:r>
              <a:rPr lang="ru-RU" sz="2800" dirty="0" smtClean="0"/>
              <a:t> планируй проект так, чтобы он был по силам, не потребовал слишком много ученического времени; </a:t>
            </a:r>
          </a:p>
          <a:p>
            <a:pPr marL="609600" indent="-609600"/>
            <a:r>
              <a:rPr lang="ru-RU" sz="2800" dirty="0" smtClean="0"/>
              <a:t>дай возможность ученику самостоятельно мыслить, самостоятельно ставить вопросы;</a:t>
            </a:r>
          </a:p>
          <a:p>
            <a:pPr marL="609600" indent="-609600"/>
            <a:r>
              <a:rPr lang="ru-RU" sz="2800" dirty="0" smtClean="0"/>
              <a:t>контролируй работу над  проектом через определённые промежутки времени, показывай свою заинтересованность работой учащихся, помогай в случае крайней необходимости;</a:t>
            </a:r>
          </a:p>
          <a:p>
            <a:pPr marL="609600" indent="-609600"/>
            <a:r>
              <a:rPr lang="ru-RU" sz="2800" dirty="0" smtClean="0"/>
              <a:t>ободряй ученика при возникновении проблем.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29688" cy="128587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 dirty="0" smtClean="0">
                <a:latin typeface="Arial" charset="0"/>
              </a:rPr>
              <a:t>     </a:t>
            </a:r>
            <a:r>
              <a:rPr lang="ru-RU" sz="3200" b="1" i="1" dirty="0" smtClean="0">
                <a:solidFill>
                  <a:srgbClr val="C00000"/>
                </a:solidFill>
              </a:rPr>
              <a:t>Классификация проектов по доминирующей деятельности учащихся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125"/>
            <a:ext cx="9144000" cy="5857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i="1" smtClean="0"/>
              <a:t>1.Практико-ориентированный проект</a:t>
            </a:r>
            <a:r>
              <a:rPr lang="ru-RU" sz="2000" smtClean="0"/>
              <a:t> нацелен на социальные интересы участников проекта или внешнего заказчика. Продукт заранее определен и может быть использован в жизни класса, школы, села, города, государства.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/>
              <a:t>2.Исследовательский проект</a:t>
            </a:r>
            <a:r>
              <a:rPr lang="ru-RU" sz="2000" smtClean="0"/>
              <a:t> - научное исследование: актуальность темы, обозначение задач исследования, выдвижение гипотезы с последующей ее проверкой, обсуждение полученных результатов.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/>
              <a:t>3.Информационный проект</a:t>
            </a:r>
            <a:r>
              <a:rPr lang="ru-RU" sz="2000" smtClean="0"/>
              <a:t> направлен на сбор информации о каком-то объекте, явлении с целью его анализа, обобщения и представления для широкой аудитории. Выходом такого проекта может являться публикация в СМИ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/>
              <a:t>4.Творческий проект</a:t>
            </a:r>
            <a:r>
              <a:rPr lang="ru-RU" sz="2000" smtClean="0"/>
              <a:t> предполагает максимально свободный и нетрадиционный подход к оформлению результатов. Это могут быть театрализации, игры, произведения изобразительного или декоративно прикладного искусства, видеофильмы и т. д.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/>
              <a:t>5.Ролевой проект. </a:t>
            </a:r>
            <a:r>
              <a:rPr lang="ru-RU" sz="2000" smtClean="0"/>
              <a:t>Разработка и реализация такого проекта наиболее сложна. Участвуя в нем, проектанты берут на себя роли литературных или исторических персонажей, выдуманных героев…Результат проекта остается открытым до  самого окончания. Чем завершится судебное заседание? Будет ли разрешен конфликт или заключен договор?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4000" b="1" i="1" dirty="0" smtClean="0">
                <a:solidFill>
                  <a:srgbClr val="C00000"/>
                </a:solidFill>
              </a:rPr>
              <a:t>Классификация проектов по продолжительности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341438"/>
            <a:ext cx="8389937" cy="5230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000" b="1" i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Мини-проекты</a:t>
            </a:r>
            <a:r>
              <a:rPr lang="ru-RU" sz="2400" smtClean="0"/>
              <a:t> могут укладываться в один урок или менее.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Краткосрочные проекты</a:t>
            </a:r>
            <a:r>
              <a:rPr lang="ru-RU" sz="2400" smtClean="0"/>
              <a:t> требуют выделения 4-6 уроков.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Недельные проекты</a:t>
            </a:r>
            <a:r>
              <a:rPr lang="ru-RU" sz="2400" smtClean="0"/>
              <a:t> выполняются в группах в ходе проектной недели. Их выполнение занимает примерно30-40 часов и целиком проходит при участии руководителя. Возможно сочетание классных форм работы (мастерские, лекции, лабораторный эксперимент) с внеклассными (экскурсии, экспедиции, натурные видеосъемки и др.)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Годичные проекты</a:t>
            </a:r>
            <a:r>
              <a:rPr lang="ru-RU" sz="2400" smtClean="0"/>
              <a:t> могут выполняться как в группах, так и индивидуально. Весь годичный проект – от определения проблемы и темы до презентации (защиты) выполняются во внеурочное время.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</a:rPr>
              <a:t>Проект - это "пять П":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/>
              <a:t>проблема;</a:t>
            </a:r>
          </a:p>
          <a:p>
            <a:pPr eaLnBrk="1" hangingPunct="1"/>
            <a:r>
              <a:rPr lang="ru-RU" sz="2800" b="1" dirty="0" smtClean="0"/>
              <a:t>проектирование </a:t>
            </a:r>
            <a:r>
              <a:rPr lang="ru-RU" sz="2800" dirty="0" smtClean="0"/>
              <a:t>(планирование) ;</a:t>
            </a:r>
            <a:endParaRPr lang="ru-RU" sz="2800" b="1" dirty="0" smtClean="0"/>
          </a:p>
          <a:p>
            <a:pPr eaLnBrk="1" hangingPunct="1"/>
            <a:r>
              <a:rPr lang="ru-RU" sz="2800" b="1" dirty="0" smtClean="0"/>
              <a:t>поиск </a:t>
            </a:r>
            <a:r>
              <a:rPr lang="ru-RU" sz="2800" dirty="0" smtClean="0"/>
              <a:t>информации;</a:t>
            </a:r>
            <a:endParaRPr lang="ru-RU" sz="2800" b="1" dirty="0" smtClean="0"/>
          </a:p>
          <a:p>
            <a:pPr eaLnBrk="1" hangingPunct="1"/>
            <a:r>
              <a:rPr lang="ru-RU" sz="2800" b="1" dirty="0" smtClean="0"/>
              <a:t>продукт;</a:t>
            </a:r>
          </a:p>
          <a:p>
            <a:pPr eaLnBrk="1" hangingPunct="1"/>
            <a:r>
              <a:rPr lang="ru-RU" sz="2800" b="1" dirty="0" smtClean="0"/>
              <a:t>презентация. </a:t>
            </a:r>
            <a:endParaRPr lang="ru-RU" sz="2800" dirty="0" smtClean="0"/>
          </a:p>
          <a:p>
            <a:pPr eaLnBrk="1" hangingPunct="1">
              <a:buNone/>
            </a:pPr>
            <a:r>
              <a:rPr lang="ru-RU" sz="2800" dirty="0" smtClean="0"/>
              <a:t>    Шестое "П" проекта - это его </a:t>
            </a:r>
            <a:r>
              <a:rPr lang="ru-RU" sz="2800" b="1" dirty="0" err="1" smtClean="0"/>
              <a:t>портфолио</a:t>
            </a:r>
            <a:r>
              <a:rPr lang="ru-RU" sz="2800" b="1" dirty="0" smtClean="0"/>
              <a:t>, </a:t>
            </a:r>
            <a:r>
              <a:rPr lang="ru-RU" sz="2800" dirty="0" smtClean="0"/>
              <a:t>т. е. папка, в которой собраны все рабочие материалы, в том числе черновики, дневные планы, отчеты и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77787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ПЛАН РАБОТЫ НАД ПРОЕКТОМ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323850" y="1052513"/>
            <a:ext cx="8362950" cy="5545137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Подготовка (выбор целей и темы проекта). 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Планирование (анализ проблемы, определение источников информации,  постановка задач и выбор критериев оценки конечных и промежуточных результатов, распределение ролей, способа предъявления результата).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Принятие решений (сбор информации методами анкетирования, интервьюирования, опроса, наблюдения и её первичный отбор,  составление «банка идей» по решению проблемы, «мозговая атака», выбор оптимального варианта, уточнение плана действий).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Выполнение (в пошаговом режиме), оформление проекта.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Защита проекта (выбор формы представления результатов, обоснование процесса проектирования, объяснение полученных результатов, письменный отчёт).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/>
              <a:t>Оценка (самоанализ, самооценка) результатов.</a:t>
            </a:r>
          </a:p>
          <a:p>
            <a:pPr marL="609600" indent="-609600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A50021"/>
                </a:solidFill>
              </a:rPr>
              <a:t>Структура проекта младшего школьника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18488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/>
              <a:t>I этап: </a:t>
            </a:r>
            <a:r>
              <a:rPr lang="ru-RU" sz="2400" smtClean="0"/>
              <a:t>«Погружение» в проблему (выбор и осознание проблемы)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II этап:</a:t>
            </a:r>
            <a:r>
              <a:rPr lang="ru-RU" sz="2400" smtClean="0"/>
              <a:t> Сбор и обработка информации 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III этап: </a:t>
            </a:r>
            <a:r>
              <a:rPr lang="ru-RU" sz="2400" smtClean="0"/>
              <a:t>Разработка собственного варианта решения проблемы: 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IV этап: </a:t>
            </a:r>
            <a:r>
              <a:rPr lang="ru-RU" sz="2400" smtClean="0"/>
              <a:t>Реализация плана действий (проекта) 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V этап: </a:t>
            </a:r>
            <a:r>
              <a:rPr lang="ru-RU" sz="2400" smtClean="0"/>
              <a:t>Подготовка к защите проекта 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VI этап: </a:t>
            </a:r>
            <a:r>
              <a:rPr lang="ru-RU" sz="2400" smtClean="0"/>
              <a:t>Презентация проекта ( для младших школьников применимы все виды представления проекта: доклад-защита, инсценировка, электронная презентация и т.д.) 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VII этап:</a:t>
            </a:r>
            <a:r>
              <a:rPr lang="ru-RU" sz="2400" smtClean="0"/>
              <a:t> Рефлексия (самоанализ и самооценка проделанной работы, свои впечатления).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1055</Words>
  <PresentationFormat>Экран (4:3)</PresentationFormat>
  <Paragraphs>135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Цели и задачи проекта:</vt:lpstr>
      <vt:lpstr>Памятка для учителя: </vt:lpstr>
      <vt:lpstr>     Классификация проектов по доминирующей деятельности учащихся</vt:lpstr>
      <vt:lpstr>Классификация проектов по продолжительности</vt:lpstr>
      <vt:lpstr>Проект - это "пять П":</vt:lpstr>
      <vt:lpstr>ПЛАН РАБОТЫ НАД ПРОЕКТОМ</vt:lpstr>
      <vt:lpstr>Структура проекта младшего школьника</vt:lpstr>
      <vt:lpstr>Преимущества  проектной технологии</vt:lpstr>
      <vt:lpstr>ТЕМЫ ПРОЕКТОВ ПО ОРКСЭ  (модуль «Основы православной культуры»)</vt:lpstr>
      <vt:lpstr> </vt:lpstr>
      <vt:lpstr>Мини –проект  «Семейные традиции» </vt:lpstr>
      <vt:lpstr> </vt:lpstr>
      <vt:lpstr>Проект «Храмы и монастыри  города Вязьмы»</vt:lpstr>
      <vt:lpstr>Выставка рисунков</vt:lpstr>
      <vt:lpstr>Выставка рисунков</vt:lpstr>
      <vt:lpstr>Слайд 18</vt:lpstr>
      <vt:lpstr>Слайд 19</vt:lpstr>
      <vt:lpstr>Кроссворд «Храмы и монастыри  города Вязьмы» </vt:lpstr>
      <vt:lpstr>Слайд 21</vt:lpstr>
      <vt:lpstr>Слайд 22</vt:lpstr>
      <vt:lpstr>Проект  «Праздник Пасхи» 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Вагентова</cp:lastModifiedBy>
  <cp:revision>55</cp:revision>
  <dcterms:created xsi:type="dcterms:W3CDTF">2015-03-22T06:48:00Z</dcterms:created>
  <dcterms:modified xsi:type="dcterms:W3CDTF">2017-09-24T16:04:57Z</dcterms:modified>
</cp:coreProperties>
</file>