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44" autoAdjust="0"/>
    <p:restoredTop sz="94660"/>
  </p:normalViewPr>
  <p:slideViewPr>
    <p:cSldViewPr>
      <p:cViewPr>
        <p:scale>
          <a:sx n="60" d="100"/>
          <a:sy n="60" d="100"/>
        </p:scale>
        <p:origin x="-152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485780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Министерство образования Московской области</a:t>
            </a:r>
            <a:br>
              <a:rPr lang="ru-RU" sz="1800" dirty="0" smtClean="0"/>
            </a:br>
            <a:r>
              <a:rPr lang="ru-RU" sz="1800" dirty="0" smtClean="0"/>
              <a:t>Региональная система повышения квалификации</a:t>
            </a:r>
            <a:br>
              <a:rPr lang="ru-RU" sz="1800" dirty="0" smtClean="0"/>
            </a:br>
            <a:r>
              <a:rPr lang="ru-RU" sz="1800" dirty="0" smtClean="0"/>
              <a:t>ГАОУ СПО МО «Губернский профессиональный колледж»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  Итоговый </a:t>
            </a:r>
            <a:r>
              <a:rPr lang="ru-RU" sz="1800" dirty="0" err="1" smtClean="0"/>
              <a:t>практико</a:t>
            </a:r>
            <a:r>
              <a:rPr lang="ru-RU" sz="1800" dirty="0" smtClean="0"/>
              <a:t> - значимый проект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i="1" dirty="0" smtClean="0"/>
              <a:t>Тема: «</a:t>
            </a:r>
            <a:r>
              <a:rPr lang="ru-RU" sz="1800" dirty="0" smtClean="0"/>
              <a:t> Моделирование как средство формирования УУД</a:t>
            </a:r>
            <a:br>
              <a:rPr lang="ru-RU" sz="1800" dirty="0" smtClean="0"/>
            </a:br>
            <a:r>
              <a:rPr lang="ru-RU" sz="1800" dirty="0" smtClean="0"/>
              <a:t>             в различных предметных областях: Русский язык,                                </a:t>
            </a:r>
            <a:br>
              <a:rPr lang="ru-RU" sz="1800" dirty="0" smtClean="0"/>
            </a:br>
            <a:r>
              <a:rPr lang="ru-RU" sz="1800" dirty="0" smtClean="0"/>
              <a:t>                      Математика, Литературное чтение, Окружающий мир» 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 по курсу кафедрального учебного модуля</a:t>
            </a:r>
            <a:br>
              <a:rPr lang="ru-RU" sz="1800" dirty="0" smtClean="0"/>
            </a:br>
            <a:r>
              <a:rPr lang="ru-RU" sz="1800" dirty="0" smtClean="0"/>
              <a:t>«Организация внеурочной деятельности в образовательных учреждениях в рамках реализации ФГОС НОО»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929198"/>
            <a:ext cx="3714808" cy="1285884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ru-RU" sz="1800" b="1" dirty="0" smtClean="0">
                <a:latin typeface="+mj-lt"/>
              </a:rPr>
              <a:t>Выполнила: слушатель КПК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latin typeface="+mj-lt"/>
              </a:rPr>
              <a:t> Зябликова Елена Михайловна 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latin typeface="+mj-lt"/>
              </a:rPr>
              <a:t>Должность: учитель начальных классов 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latin typeface="+mj-lt"/>
              </a:rPr>
              <a:t>Место работы: МОУ СОШ  № 9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latin typeface="+mj-lt"/>
              </a:rPr>
              <a:t>г. Серпухов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sz="quarter" idx="1"/>
          </p:nvPr>
        </p:nvSpPr>
        <p:spPr bwMode="auto">
          <a:xfrm>
            <a:off x="500034" y="1571612"/>
            <a:ext cx="8153400" cy="20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2"/>
                </a:solidFill>
              </a:rPr>
              <a:t>1. Проект раскрывает место УУД в образовательном процессе и связь с учебными предметами – «Литературное чтение», «Русский язык», «Математика», «Окружающий мир</a:t>
            </a:r>
            <a:r>
              <a:rPr lang="ru-RU" sz="2400" dirty="0" smtClean="0">
                <a:solidFill>
                  <a:schemeClr val="accent2"/>
                </a:solidFill>
              </a:rPr>
              <a:t>»</a:t>
            </a:r>
          </a:p>
          <a:p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85786" y="3071810"/>
            <a:ext cx="80121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400" dirty="0">
                <a:solidFill>
                  <a:schemeClr val="accent2"/>
                </a:solidFill>
              </a:rPr>
              <a:t>2. Определены критерии и показатели оценки </a:t>
            </a:r>
            <a:r>
              <a:rPr lang="ru-RU" sz="2400" dirty="0" err="1">
                <a:solidFill>
                  <a:schemeClr val="accent2"/>
                </a:solidFill>
              </a:rPr>
              <a:t>сформированности</a:t>
            </a:r>
            <a:r>
              <a:rPr lang="ru-RU" sz="2400" dirty="0">
                <a:solidFill>
                  <a:schemeClr val="accent2"/>
                </a:solidFill>
              </a:rPr>
              <a:t> УУД для ступени начального общего образования.</a:t>
            </a:r>
            <a:r>
              <a:rPr lang="ru-RU" dirty="0"/>
              <a:t> 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785786" y="4214818"/>
            <a:ext cx="81391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/>
                </a:solidFill>
              </a:rPr>
              <a:t>3. Разработана и апробирована система типовых задач для оценки  </a:t>
            </a:r>
            <a:r>
              <a:rPr lang="ru-RU" sz="2400" dirty="0" err="1">
                <a:solidFill>
                  <a:schemeClr val="accent2"/>
                </a:solidFill>
              </a:rPr>
              <a:t>сформированности</a:t>
            </a:r>
            <a:r>
              <a:rPr lang="ru-RU" sz="2400" dirty="0">
                <a:solidFill>
                  <a:schemeClr val="accent2"/>
                </a:solidFill>
              </a:rPr>
              <a:t> универсальных учебных действий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14488"/>
            <a:ext cx="8286808" cy="4495800"/>
          </a:xfrm>
        </p:spPr>
        <p:txBody>
          <a:bodyPr>
            <a:normAutofit fontScale="55000" lnSpcReduction="20000"/>
          </a:bodyPr>
          <a:lstStyle/>
          <a:p>
            <a:pPr marL="342900" indent="-342900"/>
            <a:r>
              <a:rPr lang="ru-RU" dirty="0" smtClean="0"/>
              <a:t>1. Давыдов В. В. Теория развивающего обучения. М., 1996</a:t>
            </a:r>
          </a:p>
          <a:p>
            <a:pPr marL="342900" indent="-342900"/>
            <a:r>
              <a:rPr lang="ru-RU" dirty="0" smtClean="0"/>
              <a:t>2. Дьяченко В. К. Новая дидактика. М., ТК </a:t>
            </a:r>
            <a:r>
              <a:rPr lang="ru-RU" dirty="0" err="1" smtClean="0"/>
              <a:t>Велби</a:t>
            </a:r>
            <a:r>
              <a:rPr lang="ru-RU" dirty="0" smtClean="0"/>
              <a:t>, Изд-во Проспект, 2001</a:t>
            </a:r>
          </a:p>
          <a:p>
            <a:pPr marL="342900" indent="-342900"/>
            <a:r>
              <a:rPr lang="ru-RU" dirty="0" smtClean="0"/>
              <a:t>3. </a:t>
            </a:r>
            <a:r>
              <a:rPr lang="ru-RU" dirty="0" err="1" smtClean="0"/>
              <a:t>Оконь</a:t>
            </a:r>
            <a:r>
              <a:rPr lang="ru-RU" dirty="0" smtClean="0"/>
              <a:t> В. Введение в общую дидактику. М., 1990</a:t>
            </a:r>
          </a:p>
          <a:p>
            <a:pPr marL="342900" indent="-342900"/>
            <a:r>
              <a:rPr lang="ru-RU" dirty="0" smtClean="0"/>
              <a:t>4. </a:t>
            </a:r>
            <a:r>
              <a:rPr lang="ru-RU" dirty="0" err="1" smtClean="0"/>
              <a:t>Подласый</a:t>
            </a:r>
            <a:r>
              <a:rPr lang="ru-RU" dirty="0" smtClean="0"/>
              <a:t> И. П. Педагогика. Новый курс: Учебник для студ. </a:t>
            </a:r>
            <a:r>
              <a:rPr lang="ru-RU" dirty="0" err="1" smtClean="0"/>
              <a:t>пед</a:t>
            </a:r>
            <a:r>
              <a:rPr lang="ru-RU" dirty="0" smtClean="0"/>
              <a:t>. вузов: В 2 кн. Кн. 1. М.: ВЛАДОС, 2005</a:t>
            </a:r>
          </a:p>
          <a:p>
            <a:pPr marL="342900" indent="-342900"/>
            <a:r>
              <a:rPr lang="ru-RU" dirty="0" smtClean="0"/>
              <a:t>5. </a:t>
            </a:r>
            <a:r>
              <a:rPr lang="ru-RU" dirty="0" err="1" smtClean="0"/>
              <a:t>Репкина</a:t>
            </a:r>
            <a:r>
              <a:rPr lang="ru-RU" dirty="0" smtClean="0"/>
              <a:t> Н.В. Что такое развивающее обучение? – Томск: Пеленг, 1993.</a:t>
            </a:r>
          </a:p>
          <a:p>
            <a:pPr marL="342900" indent="-342900"/>
            <a:r>
              <a:rPr lang="ru-RU" dirty="0" smtClean="0"/>
              <a:t>6. </a:t>
            </a:r>
            <a:r>
              <a:rPr lang="ru-RU" dirty="0" err="1" smtClean="0"/>
              <a:t>Селевко</a:t>
            </a:r>
            <a:r>
              <a:rPr lang="ru-RU" dirty="0" smtClean="0"/>
              <a:t> Г.К. Современные образовательные технологии: Учебное пособие. – М.: Народное образование, 1998. – 256 с.</a:t>
            </a:r>
          </a:p>
          <a:p>
            <a:pPr marL="342900" indent="-342900"/>
            <a:r>
              <a:rPr lang="ru-RU" dirty="0" smtClean="0"/>
              <a:t>7. </a:t>
            </a:r>
            <a:r>
              <a:rPr lang="ru-RU" dirty="0" err="1" smtClean="0"/>
              <a:t>Сластенин</a:t>
            </a:r>
            <a:r>
              <a:rPr lang="ru-RU" dirty="0" smtClean="0"/>
              <a:t> В. А., Исаев И. Ф., </a:t>
            </a:r>
            <a:r>
              <a:rPr lang="ru-RU" dirty="0" err="1" smtClean="0"/>
              <a:t>Шиянов</a:t>
            </a:r>
            <a:r>
              <a:rPr lang="ru-RU" dirty="0" smtClean="0"/>
              <a:t> Е. Н. Общая педагогика: Учеб.     пособие для студ. </a:t>
            </a:r>
            <a:r>
              <a:rPr lang="ru-RU" dirty="0" err="1" smtClean="0"/>
              <a:t>высш</a:t>
            </a:r>
            <a:r>
              <a:rPr lang="ru-RU" dirty="0" smtClean="0"/>
              <a:t>. учеб. заведений / Под ред. В. А. </a:t>
            </a:r>
            <a:r>
              <a:rPr lang="ru-RU" dirty="0" err="1" smtClean="0"/>
              <a:t>Сластенина</a:t>
            </a:r>
            <a:r>
              <a:rPr lang="ru-RU" dirty="0" smtClean="0"/>
              <a:t>: В 2 ч. М., 2002</a:t>
            </a:r>
          </a:p>
          <a:p>
            <a:pPr marL="342900" indent="-342900"/>
            <a:r>
              <a:rPr lang="ru-RU" dirty="0" smtClean="0"/>
              <a:t>8. Современная дидактика: теория и практика / Под ред. И. Я. </a:t>
            </a:r>
            <a:r>
              <a:rPr lang="ru-RU" dirty="0" err="1" smtClean="0"/>
              <a:t>Лернера</a:t>
            </a:r>
            <a:r>
              <a:rPr lang="ru-RU" dirty="0" smtClean="0"/>
              <a:t>, И. К.   Журавлева. М., 2004</a:t>
            </a:r>
          </a:p>
          <a:p>
            <a:pPr marL="342900" indent="-342900"/>
            <a:r>
              <a:rPr lang="ru-RU" dirty="0" smtClean="0"/>
              <a:t>9. Столяренко Л.Д., Педагогическая психология для студентов вузов, Ростов-на-Дону, «Феникс», 2004 г.</a:t>
            </a:r>
          </a:p>
          <a:p>
            <a:pPr marL="342900" indent="-342900"/>
            <a:r>
              <a:rPr lang="ru-RU" dirty="0" smtClean="0"/>
              <a:t>10. Хуторской А. В. Современная дидактика: Учебник для вузов. СПб.: Питер, 2001</a:t>
            </a:r>
          </a:p>
          <a:p>
            <a:pPr marL="342900" indent="-342900"/>
            <a:r>
              <a:rPr lang="ru-RU" dirty="0" smtClean="0"/>
              <a:t>11.  </a:t>
            </a:r>
            <a:r>
              <a:rPr lang="ru-RU" dirty="0" err="1" smtClean="0"/>
              <a:t>Шкатулла</a:t>
            </a:r>
            <a:r>
              <a:rPr lang="ru-RU" dirty="0" smtClean="0"/>
              <a:t> В.И. Образовательное право: Учеб. для вузов. — М.: НОРМА, 2001. — 681 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745566" cy="5571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115964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en-US" b="1" dirty="0" smtClean="0">
                <a:solidFill>
                  <a:srgbClr val="11596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11596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11596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857364"/>
            <a:ext cx="8153400" cy="4495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необходимостью ускоренного совершенствования образовательного пространства с целью  оптимизации общекультурного, личностного и познавательного развития детей, создания условий для достижения успешности всеми учащимися; </a:t>
            </a:r>
          </a:p>
          <a:p>
            <a:r>
              <a:rPr lang="ru-RU" dirty="0" smtClean="0"/>
              <a:t>- задачами формирования общекультурной и гражданской идентичности учащихся, обеспечивающих социальную консолидацию в условиях культурного, этнического и религиозного разнообразия российского общества.. Целенаправленное формирование общекультурной и гражданской идентичности личности выступает,  как актуальная задача воспитания ребенка уже на первых ступенях его включения в институты социализации и никак не может быть предоставлена воле случая.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00296" y="1714488"/>
            <a:ext cx="173138" cy="862034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929718" cy="7000924"/>
          </a:xfrm>
        </p:spPr>
        <p:txBody>
          <a:bodyPr>
            <a:normAutofit fontScale="47500" lnSpcReduction="20000"/>
          </a:bodyPr>
          <a:lstStyle/>
          <a:p>
            <a:r>
              <a:rPr lang="ru-RU" sz="3300" b="1" u="sng" dirty="0" smtClean="0"/>
              <a:t>Цель проекта</a:t>
            </a:r>
            <a:r>
              <a:rPr lang="ru-RU" sz="3300" dirty="0" smtClean="0"/>
              <a:t> – разработка 	Программы развития универсальных учебных действий для начального образования.</a:t>
            </a:r>
          </a:p>
          <a:p>
            <a:pPr>
              <a:buFont typeface="Wingdings" pitchFamily="2" charset="2"/>
              <a:buChar char="q"/>
            </a:pPr>
            <a:endParaRPr lang="ru-RU" sz="3300" dirty="0" smtClean="0"/>
          </a:p>
          <a:p>
            <a:pPr>
              <a:buFont typeface="Wingdings" pitchFamily="2" charset="2"/>
              <a:buChar char="q"/>
            </a:pPr>
            <a:r>
              <a:rPr lang="ru-RU" sz="3300" dirty="0" smtClean="0"/>
              <a:t>Реализация поставленной цели предполагает решение следующих </a:t>
            </a:r>
            <a:r>
              <a:rPr lang="ru-RU" sz="3300" b="1" u="sng" dirty="0" smtClean="0"/>
              <a:t>задач:</a:t>
            </a:r>
            <a:endParaRPr lang="ru-RU" sz="3300" dirty="0" smtClean="0"/>
          </a:p>
          <a:p>
            <a:endParaRPr lang="ru-RU" sz="3300" dirty="0" smtClean="0"/>
          </a:p>
          <a:p>
            <a:pPr>
              <a:buFont typeface="Wingdings" pitchFamily="2" charset="2"/>
              <a:buChar char="q"/>
            </a:pPr>
            <a:r>
              <a:rPr lang="ru-RU" sz="3300" dirty="0" smtClean="0"/>
              <a:t>- проведение сравнительного анализа существующих подходов к определению перечня, функций и содержания универсальных учебных действий (УУД) в старшем дошкольном и младшем школьном возрасте, выступающих основой оптимизации образовательного процесса;</a:t>
            </a:r>
          </a:p>
          <a:p>
            <a:r>
              <a:rPr lang="ru-RU" sz="3300" dirty="0" smtClean="0"/>
              <a:t>- уточнение модели системного строения УУД;</a:t>
            </a:r>
          </a:p>
          <a:p>
            <a:r>
              <a:rPr lang="ru-RU" sz="3300" dirty="0" smtClean="0"/>
              <a:t>- определение номенклатуры, функций и содержания системы УУД для </a:t>
            </a:r>
            <a:r>
              <a:rPr lang="ru-RU" sz="3300" dirty="0" err="1" smtClean="0"/>
              <a:t>предшкольного</a:t>
            </a:r>
            <a:r>
              <a:rPr lang="ru-RU" sz="3300" dirty="0" smtClean="0"/>
              <a:t> и начального общего образования;  </a:t>
            </a:r>
          </a:p>
          <a:p>
            <a:r>
              <a:rPr lang="ru-RU" sz="3300" dirty="0" smtClean="0"/>
              <a:t>- определение номенклатуры базовых УУД, выступающих основой для разработки системы типовых задач для оценки их </a:t>
            </a:r>
            <a:r>
              <a:rPr lang="ru-RU" sz="3300" dirty="0" err="1" smtClean="0"/>
              <a:t>сформированности</a:t>
            </a:r>
            <a:r>
              <a:rPr lang="ru-RU" sz="3300" dirty="0" smtClean="0"/>
              <a:t> в системе </a:t>
            </a:r>
            <a:r>
              <a:rPr lang="ru-RU" sz="3300" dirty="0" err="1" smtClean="0"/>
              <a:t>предшкольного</a:t>
            </a:r>
            <a:r>
              <a:rPr lang="ru-RU" sz="3300" dirty="0" smtClean="0"/>
              <a:t> и начального общего образования;</a:t>
            </a:r>
          </a:p>
          <a:p>
            <a:r>
              <a:rPr lang="ru-RU" sz="3300" dirty="0" smtClean="0"/>
              <a:t>- определение значения учебных предметов для формирования УУД в начальной школе; </a:t>
            </a:r>
          </a:p>
          <a:p>
            <a:r>
              <a:rPr lang="ru-RU" sz="3300" dirty="0" smtClean="0"/>
              <a:t>- разработка общих рекомендаций по формированию УУД в ходе образовательного процесса.</a:t>
            </a:r>
          </a:p>
          <a:p>
            <a:pPr lvl="0"/>
            <a:r>
              <a:rPr lang="ru-RU" sz="3300" dirty="0" smtClean="0"/>
              <a:t>Разработка  методов и средств оценки  </a:t>
            </a:r>
            <a:r>
              <a:rPr lang="ru-RU" sz="3300" dirty="0" err="1" smtClean="0"/>
              <a:t>сформированности</a:t>
            </a:r>
            <a:r>
              <a:rPr lang="ru-RU" sz="3300" dirty="0" smtClean="0"/>
              <a:t> УУД, включая систему типовых задач на основе выделения</a:t>
            </a:r>
            <a:r>
              <a:rPr lang="ru-RU" sz="3300" b="1" dirty="0" smtClean="0"/>
              <a:t> </a:t>
            </a:r>
            <a:r>
              <a:rPr lang="ru-RU" sz="3300" dirty="0" smtClean="0"/>
              <a:t>критериев и требований к инструментарию их оценки 	 </a:t>
            </a:r>
          </a:p>
          <a:p>
            <a:r>
              <a:rPr lang="ru-RU" sz="3300" dirty="0" smtClean="0"/>
              <a:t>Внедрение программы развития УУД позволит повысить эффективность образовательно-воспитательного процесса в начальной школе и на ступени </a:t>
            </a:r>
            <a:r>
              <a:rPr lang="ru-RU" sz="3300" dirty="0" err="1" smtClean="0"/>
              <a:t>предшкольного</a:t>
            </a:r>
            <a:r>
              <a:rPr lang="ru-RU" sz="3300" dirty="0" smtClean="0"/>
              <a:t> образования. Разработанные положения и рекомендации могут быть положены в основу проведения мониторинга с целью оценки успешности  личностного и познавательного развития детей, а также могут быть использованы разработчиками образовательных стандартов и при создании учебников и учебно-методических материалов для ступени </a:t>
            </a:r>
            <a:r>
              <a:rPr lang="ru-RU" sz="3300" dirty="0" err="1" smtClean="0"/>
              <a:t>предшкольного</a:t>
            </a:r>
            <a:r>
              <a:rPr lang="ru-RU" sz="3300" dirty="0" smtClean="0"/>
              <a:t> и начального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31352" cy="1343012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Моделирование как универсальное учебное действие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8715404" cy="4543444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Анализ философской литературы показал, что в моделировании выделяется ряд этапов: выбор (построение) модели, работа с моделью и переход к реальности. Аналогичные этапы (компоненты) входят в состав учебного моделирования:</a:t>
            </a:r>
          </a:p>
          <a:p>
            <a:pPr lvl="0"/>
            <a:r>
              <a:rPr lang="ru-RU" sz="2800" dirty="0" smtClean="0"/>
              <a:t>предварительный анализ текста задачи;</a:t>
            </a:r>
          </a:p>
          <a:p>
            <a:pPr lvl="0"/>
            <a:r>
              <a:rPr lang="ru-RU" sz="2800" dirty="0" smtClean="0"/>
              <a:t>перевод текста на знаково-символический язык, который может осуществляться вещественными или графическими средствами;</a:t>
            </a:r>
          </a:p>
          <a:p>
            <a:pPr lvl="0"/>
            <a:r>
              <a:rPr lang="ru-RU" sz="2800" dirty="0" smtClean="0"/>
              <a:t>построение модели;</a:t>
            </a:r>
          </a:p>
          <a:p>
            <a:pPr lvl="0"/>
            <a:r>
              <a:rPr lang="ru-RU" sz="2800" dirty="0" smtClean="0"/>
              <a:t>работа с моделью;</a:t>
            </a:r>
          </a:p>
          <a:p>
            <a:pPr lvl="0"/>
            <a:r>
              <a:rPr lang="ru-RU" sz="2800" dirty="0" smtClean="0"/>
              <a:t>соотнесение результатов, полученных на модели, с реальностью (с текстами).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Математика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644015" y="2571745"/>
          <a:ext cx="6571322" cy="2264098"/>
        </p:xfrm>
        <a:graphic>
          <a:graphicData uri="http://schemas.openxmlformats.org/drawingml/2006/table">
            <a:tbl>
              <a:tblPr/>
              <a:tblGrid>
                <a:gridCol w="1311250"/>
                <a:gridCol w="1311250"/>
                <a:gridCol w="1311250"/>
                <a:gridCol w="1318786"/>
                <a:gridCol w="1318786"/>
              </a:tblGrid>
              <a:tr h="366797"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Процесс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Участники процесса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Величины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стоимость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руб.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руб./шт.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штуки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97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Купля-продажа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мячи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4250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?   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одина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прыгалки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?    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ково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AutoShape 2"/>
          <p:cNvSpPr>
            <a:spLocks/>
          </p:cNvSpPr>
          <p:nvPr/>
        </p:nvSpPr>
        <p:spPr bwMode="auto">
          <a:xfrm>
            <a:off x="4071934" y="4143380"/>
            <a:ext cx="114301" cy="4572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AutoShape 1"/>
          <p:cNvSpPr>
            <a:spLocks/>
          </p:cNvSpPr>
          <p:nvPr/>
        </p:nvSpPr>
        <p:spPr bwMode="auto">
          <a:xfrm>
            <a:off x="6929454" y="4143380"/>
            <a:ext cx="114300" cy="4572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Окружающий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643050"/>
            <a:ext cx="21272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1857356" y="3000372"/>
            <a:ext cx="1857388" cy="1441449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3428992" y="3000372"/>
            <a:ext cx="1223963" cy="144145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 flipH="1">
            <a:off x="4786314" y="3000372"/>
            <a:ext cx="144462" cy="144145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>
            <a:off x="5143504" y="2928934"/>
            <a:ext cx="1152525" cy="1368425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5643570" y="2928934"/>
            <a:ext cx="2232025" cy="1512887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3"/>
          <a:srcRect t="3146"/>
          <a:stretch>
            <a:fillRect/>
          </a:stretch>
        </p:blipFill>
        <p:spPr bwMode="auto">
          <a:xfrm>
            <a:off x="900113" y="4437063"/>
            <a:ext cx="77724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500034" y="6072206"/>
            <a:ext cx="1728788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желтый</a:t>
            </a: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357422" y="6072206"/>
            <a:ext cx="1439862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кислый</a:t>
            </a: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3857620" y="6072206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ароматный</a:t>
            </a:r>
          </a:p>
        </p:txBody>
      </p:sp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5715008" y="6072206"/>
            <a:ext cx="1357322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гладкий</a:t>
            </a:r>
          </a:p>
        </p:txBody>
      </p:sp>
      <p:sp>
        <p:nvSpPr>
          <p:cNvPr id="16" name="Rectangle 27"/>
          <p:cNvSpPr>
            <a:spLocks noChangeArrowheads="1"/>
          </p:cNvSpPr>
          <p:nvPr/>
        </p:nvSpPr>
        <p:spPr bwMode="auto">
          <a:xfrm>
            <a:off x="7286644" y="6072206"/>
            <a:ext cx="1285884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Литературное 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85860"/>
            <a:ext cx="694315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Русский язык</a:t>
            </a:r>
            <a:endParaRPr lang="ru-RU" dirty="0"/>
          </a:p>
        </p:txBody>
      </p:sp>
      <p:pic>
        <p:nvPicPr>
          <p:cNvPr id="4" name="Picture 17" descr="Рисунок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0891" y="1600200"/>
            <a:ext cx="6437168" cy="44958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2861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0"/>
            <a:ext cx="4572000" cy="33575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2"/>
            <a:ext cx="4569884" cy="3500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7" y="3429000"/>
            <a:ext cx="4500563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</TotalTime>
  <Words>556</Words>
  <PresentationFormat>Экран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Министерство образования Московской области Региональная система повышения квалификации ГАОУ СПО МО «Губернский профессиональный колледж»       Итоговый практико - значимый проект   Тема: « Моделирование как средство формирования УУД              в различных предметных областях: Русский язык,                                                       Математика, Литературное чтение, Окружающий мир»     по курсу кафедрального учебного модуля «Организация внеурочной деятельности в образовательных учреждениях в рамках реализации ФГОС НОО» </vt:lpstr>
      <vt:lpstr>АКТУАЛЬНОСТЬ   </vt:lpstr>
      <vt:lpstr>Слайд 3</vt:lpstr>
      <vt:lpstr>Моделирование как универсальное учебное действие </vt:lpstr>
      <vt:lpstr>Математика</vt:lpstr>
      <vt:lpstr>Окружающий мир</vt:lpstr>
      <vt:lpstr>Литературное чтение</vt:lpstr>
      <vt:lpstr>Русский язык</vt:lpstr>
      <vt:lpstr>Слайд 9</vt:lpstr>
      <vt:lpstr>Выводы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Московской области Региональная система повышения квалификации ГАОУ СПО МО «Губернский профессиональный колледж»        Итоговый практико - значимый проект   Тема: « Моделирование как средство формирования УУД              в различных предметных областях: Русский язык,                                                       Математика, Литературное чтение, Окружающий мир»     по курсу кафедрального учебного модуля «Организация внеурочной деятельности в образовательных учреждениях в рамках реализации ФГОС НОО» </dc:title>
  <cp:lastModifiedBy>XTreme</cp:lastModifiedBy>
  <cp:revision>5</cp:revision>
  <dcterms:modified xsi:type="dcterms:W3CDTF">2014-02-08T11:58:40Z</dcterms:modified>
</cp:coreProperties>
</file>