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28"/>
  </p:notesMasterIdLst>
  <p:sldIdLst>
    <p:sldId id="298" r:id="rId2"/>
    <p:sldId id="308" r:id="rId3"/>
    <p:sldId id="300" r:id="rId4"/>
    <p:sldId id="302" r:id="rId5"/>
    <p:sldId id="292" r:id="rId6"/>
    <p:sldId id="293" r:id="rId7"/>
    <p:sldId id="306" r:id="rId8"/>
    <p:sldId id="281" r:id="rId9"/>
    <p:sldId id="284" r:id="rId10"/>
    <p:sldId id="294" r:id="rId11"/>
    <p:sldId id="291" r:id="rId12"/>
    <p:sldId id="303" r:id="rId13"/>
    <p:sldId id="301" r:id="rId14"/>
    <p:sldId id="304" r:id="rId15"/>
    <p:sldId id="305" r:id="rId16"/>
    <p:sldId id="290" r:id="rId17"/>
    <p:sldId id="289" r:id="rId18"/>
    <p:sldId id="288" r:id="rId19"/>
    <p:sldId id="287" r:id="rId20"/>
    <p:sldId id="286" r:id="rId21"/>
    <p:sldId id="285" r:id="rId22"/>
    <p:sldId id="296" r:id="rId23"/>
    <p:sldId id="297" r:id="rId24"/>
    <p:sldId id="295" r:id="rId25"/>
    <p:sldId id="299" r:id="rId26"/>
    <p:sldId id="268" r:id="rId2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519"/>
    <a:srgbClr val="009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0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6FCA9B3-CB3D-42F6-813A-FAC7242F95E8}" type="datetimeFigureOut">
              <a:rPr lang="ru-RU"/>
              <a:pPr>
                <a:defRPr/>
              </a:pPr>
              <a:t>24.09.2017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E8B4856-3FE5-4414-8169-81FE22740E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05D813C-60F2-4E55-89EF-3AE867ED938D}" type="slidenum">
              <a:rPr lang="ru-RU" altLang="ru-RU" smtClean="0"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7</a:t>
            </a:fld>
            <a:endParaRPr lang="ru-RU" altLang="ru-RU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1902C82-7A61-4D35-9AC4-54404B0513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73611567"/>
      </p:ext>
    </p:extLst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38BBF-2F17-4FC5-AB1E-2C24F3A91F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1095474"/>
      </p:ext>
    </p:extLst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FA93E-D857-4B94-A327-1E9F8F89E87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27561552"/>
      </p:ext>
    </p:extLst>
  </p:cSld>
  <p:clrMapOvr>
    <a:masterClrMapping/>
  </p:clrMapOvr>
  <p:transition spd="slow"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9BE57-37EE-43E7-A88F-D927524229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44007955"/>
      </p:ext>
    </p:extLst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39B4A-82E4-4713-829E-C6C51E7CBA9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81437896"/>
      </p:ext>
    </p:extLst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87E3A-5725-4C5F-8FCE-5A393E90A7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30543339"/>
      </p:ext>
    </p:extLst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1F127-4821-401E-B846-12165B536C0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2372043"/>
      </p:ext>
    </p:extLst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259E0-C39F-44F8-BE4A-630725C46C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974994"/>
      </p:ext>
    </p:extLst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B9AD6-27FA-4E00-B6C9-467E42D6BC8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04207516"/>
      </p:ext>
    </p:extLst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1E020-C4A9-4549-BF76-B55677FF92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35065920"/>
      </p:ext>
    </p:extLst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17EA8-F88D-4A7B-9764-F9FE0E7A68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21938205"/>
      </p:ext>
    </p:extLst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F21A1-BB5D-4346-A87D-4AC9CCECB0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24132284"/>
      </p:ext>
    </p:extLst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F123D1A-7A2B-4B44-B428-5EB04A72913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89" r:id="rId2"/>
    <p:sldLayoutId id="2147483790" r:id="rId3"/>
    <p:sldLayoutId id="2147483791" r:id="rId4"/>
    <p:sldLayoutId id="2147483798" r:id="rId5"/>
    <p:sldLayoutId id="2147483799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800" r:id="rId12"/>
  </p:sldLayoutIdLst>
  <p:transition spd="slow">
    <p:wedg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anose="02040502050405020303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anose="02040502050405020303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anose="02040502050405020303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rgbClr val="FF0000"/>
                </a:solidFill>
              </a:rPr>
              <a:t>Приветствуем вас на секции «Словесность».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Georgia" panose="02040502050405020303" pitchFamily="18" charset="0"/>
              <a:buNone/>
            </a:pPr>
            <a:r>
              <a:rPr lang="ru-RU" altLang="ru-RU" b="1" i="1" smtClean="0"/>
              <a:t>               Городской семинар </a:t>
            </a:r>
          </a:p>
          <a:p>
            <a:pPr eaLnBrk="1" hangingPunct="1">
              <a:buFont typeface="Georgia" panose="02040502050405020303" pitchFamily="18" charset="0"/>
              <a:buNone/>
            </a:pPr>
            <a:r>
              <a:rPr lang="ru-RU" altLang="ru-RU" b="1" i="1" smtClean="0"/>
              <a:t>«Методы и приемы работы с учащимися среднего звена по развитию творческих и познавательных способностей на занятиях риторики»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741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4953000" cy="1752600"/>
          </a:xfrm>
        </p:spPr>
        <p:txBody>
          <a:bodyPr/>
          <a:lstStyle/>
          <a:p>
            <a:pPr marL="63500" eaLnBrk="1" hangingPunct="1"/>
            <a:endParaRPr lang="ru-RU" alt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714356"/>
            <a:ext cx="9144000" cy="61436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7" name="Picture 3" descr="H:\Documents and Settings\Aida\Рабочий стол\МОИ шаблоны ЭКСПЕРИМЕНТы\17878563_1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85750"/>
            <a:ext cx="8985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8" name="Прямоугольник 7"/>
          <p:cNvSpPr>
            <a:spLocks noChangeArrowheads="1"/>
          </p:cNvSpPr>
          <p:nvPr/>
        </p:nvSpPr>
        <p:spPr bwMode="auto">
          <a:xfrm>
            <a:off x="755650" y="1720850"/>
            <a:ext cx="7848600" cy="446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rgbClr val="C00000"/>
                </a:solidFill>
                <a:latin typeface="Comic Sans MS" panose="030F0702030302020204" pitchFamily="66" charset="0"/>
              </a:rPr>
              <a:t>Задачи мастер – класса: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ru-RU" altLang="ru-RU" sz="3200">
                <a:latin typeface="Comic Sans MS" panose="030F0702030302020204" pitchFamily="66" charset="0"/>
              </a:rPr>
              <a:t>  извлечь значимую информацию из текста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ru-RU" altLang="ru-RU" sz="3200">
                <a:latin typeface="Comic Sans MS" panose="030F0702030302020204" pitchFamily="66" charset="0"/>
              </a:rPr>
              <a:t>  преобразовать полученную информацию в связное высказывание по теме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ru-RU" altLang="ru-RU" sz="3200">
                <a:latin typeface="Comic Sans MS" panose="030F0702030302020204" pitchFamily="66" charset="0"/>
              </a:rPr>
              <a:t>  осознать нравственные ценности, в том числе связанные с общением, значением слова в жизни человека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843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4953000" cy="1752600"/>
          </a:xfrm>
        </p:spPr>
        <p:txBody>
          <a:bodyPr/>
          <a:lstStyle/>
          <a:p>
            <a:pPr marL="63500" eaLnBrk="1" hangingPunct="1"/>
            <a:endParaRPr lang="ru-RU" alt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548680"/>
            <a:ext cx="9144000" cy="60486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  <a:p>
            <a:pPr eaLnBrk="1" hangingPunct="1">
              <a:defRPr/>
            </a:pP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just" eaLnBrk="1" hangingPunct="1">
              <a:defRPr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Монголы: </a:t>
            </a:r>
          </a:p>
          <a:p>
            <a:pPr algn="just" eaLnBrk="1" hangingPunct="1">
              <a:defRPr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«Благополучно ли</a:t>
            </a:r>
          </a:p>
          <a:p>
            <a:pPr algn="just" eaLnBrk="1" hangingPunct="1">
              <a:defRPr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встречаете весну?»</a:t>
            </a:r>
          </a:p>
          <a:p>
            <a:pPr algn="just" eaLnBrk="1" hangingPunct="1">
              <a:defRPr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«Как кочуете?»</a:t>
            </a:r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1" name="Picture 3" descr="H:\Documents and Settings\Aida\Рабочий стол\МОИ шаблоны ЭКСПЕРИМЕНТы\17878563_1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85750"/>
            <a:ext cx="8985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2" name="Рисунок 7" descr="монг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205038"/>
            <a:ext cx="4248150" cy="410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3" name="Прямоугольник 8"/>
          <p:cNvSpPr>
            <a:spLocks noChangeArrowheads="1"/>
          </p:cNvSpPr>
          <p:nvPr/>
        </p:nvSpPr>
        <p:spPr bwMode="auto">
          <a:xfrm>
            <a:off x="1331913" y="549275"/>
            <a:ext cx="35274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lang="ru-RU" altLang="ru-RU" sz="1800" b="1" i="1">
                <a:solidFill>
                  <a:srgbClr val="C00000"/>
                </a:solidFill>
                <a:latin typeface="Comic Sans MS" panose="030F0702030302020204" pitchFamily="66" charset="0"/>
              </a:rPr>
              <a:t>Давайте поздороваемся !</a:t>
            </a:r>
          </a:p>
        </p:txBody>
      </p:sp>
      <p:sp>
        <p:nvSpPr>
          <p:cNvPr id="18444" name="TextBox 9"/>
          <p:cNvSpPr txBox="1">
            <a:spLocks noChangeArrowheads="1"/>
          </p:cNvSpPr>
          <p:nvPr/>
        </p:nvSpPr>
        <p:spPr bwMode="auto">
          <a:xfrm>
            <a:off x="468313" y="1557338"/>
            <a:ext cx="76311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400" b="1">
                <a:solidFill>
                  <a:srgbClr val="002060"/>
                </a:solidFill>
                <a:latin typeface="Comic Sans MS" panose="030F0702030302020204" pitchFamily="66" charset="0"/>
              </a:rPr>
              <a:t>В какой народ придешь, такую и шапку надень</a:t>
            </a:r>
            <a:r>
              <a:rPr lang="ru-RU" altLang="ru-RU" sz="1800" b="1">
                <a:solidFill>
                  <a:srgbClr val="002060"/>
                </a:solidFill>
                <a:latin typeface="Comic Sans MS" panose="030F0702030302020204" pitchFamily="66" charset="0"/>
              </a:rPr>
              <a:t>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4691063" cy="1066800"/>
          </a:xfrm>
        </p:spPr>
        <p:txBody>
          <a:bodyPr/>
          <a:lstStyle/>
          <a:p>
            <a:r>
              <a:rPr lang="ru-RU" altLang="ru-RU" sz="2400" b="1" smtClean="0"/>
              <a:t>Давайте поздороваемся!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Georgia" panose="02040502050405020303" pitchFamily="18" charset="0"/>
              <a:buNone/>
            </a:pPr>
            <a:r>
              <a:rPr lang="ru-RU" altLang="ru-RU" smtClean="0">
                <a:latin typeface="Comic Sans MS" panose="030F0702030302020204" pitchFamily="66" charset="0"/>
              </a:rPr>
              <a:t>Китайцы:</a:t>
            </a:r>
          </a:p>
          <a:p>
            <a:pPr>
              <a:buFont typeface="Georgia" panose="02040502050405020303" pitchFamily="18" charset="0"/>
              <a:buNone/>
            </a:pPr>
            <a:r>
              <a:rPr lang="ru-RU" altLang="ru-RU" smtClean="0">
                <a:latin typeface="Comic Sans MS" panose="030F0702030302020204" pitchFamily="66" charset="0"/>
              </a:rPr>
              <a:t> </a:t>
            </a:r>
            <a:r>
              <a:rPr lang="ru-RU" altLang="ru-RU" sz="4000" smtClean="0">
                <a:latin typeface="Comic Sans MS" panose="030F0702030302020204" pitchFamily="66" charset="0"/>
              </a:rPr>
              <a:t>«Вы сыты?»</a:t>
            </a:r>
          </a:p>
        </p:txBody>
      </p:sp>
      <p:pic>
        <p:nvPicPr>
          <p:cNvPr id="19460" name="Рисунок 3" descr="кит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692150"/>
            <a:ext cx="4321175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000" b="1" i="1" smtClean="0"/>
              <a:t>Давайте поздороваемся!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Georgia" panose="02040502050405020303" pitchFamily="18" charset="0"/>
              <a:buNone/>
            </a:pPr>
            <a:r>
              <a:rPr lang="ru-RU" altLang="ru-RU" smtClean="0">
                <a:latin typeface="Comic Sans MS" panose="030F0702030302020204" pitchFamily="66" charset="0"/>
              </a:rPr>
              <a:t>Арабы:</a:t>
            </a:r>
          </a:p>
          <a:p>
            <a:pPr>
              <a:buFont typeface="Georgia" panose="02040502050405020303" pitchFamily="18" charset="0"/>
              <a:buNone/>
            </a:pPr>
            <a:r>
              <a:rPr lang="ru-RU" altLang="ru-RU" smtClean="0">
                <a:latin typeface="Comic Sans MS" panose="030F0702030302020204" pitchFamily="66" charset="0"/>
              </a:rPr>
              <a:t> </a:t>
            </a:r>
            <a:r>
              <a:rPr lang="ru-RU" altLang="ru-RU" sz="3600" smtClean="0">
                <a:latin typeface="Comic Sans MS" panose="030F0702030302020204" pitchFamily="66" charset="0"/>
              </a:rPr>
              <a:t>«Мир с тобою»</a:t>
            </a:r>
          </a:p>
          <a:p>
            <a:endParaRPr lang="ru-RU" altLang="ru-RU" smtClean="0"/>
          </a:p>
        </p:txBody>
      </p:sp>
      <p:pic>
        <p:nvPicPr>
          <p:cNvPr id="20484" name="Рисунок 4" descr="арабск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981075"/>
            <a:ext cx="381635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smtClean="0"/>
              <a:t>Давайте поздороваемся !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Georgia" panose="02040502050405020303" pitchFamily="18" charset="0"/>
              <a:buNone/>
            </a:pPr>
            <a:r>
              <a:rPr lang="ru-RU" altLang="ru-RU" smtClean="0">
                <a:latin typeface="Comic Sans MS" panose="030F0702030302020204" pitchFamily="66" charset="0"/>
              </a:rPr>
              <a:t>Польша:</a:t>
            </a:r>
          </a:p>
          <a:p>
            <a:pPr>
              <a:buFont typeface="Georgia" panose="02040502050405020303" pitchFamily="18" charset="0"/>
              <a:buNone/>
            </a:pPr>
            <a:r>
              <a:rPr lang="ru-RU" altLang="ru-RU" smtClean="0">
                <a:latin typeface="Comic Sans MS" panose="030F0702030302020204" pitchFamily="66" charset="0"/>
              </a:rPr>
              <a:t> </a:t>
            </a:r>
            <a:r>
              <a:rPr lang="ru-RU" altLang="ru-RU" sz="3200" b="1" smtClean="0">
                <a:latin typeface="Comic Sans MS" panose="030F0702030302020204" pitchFamily="66" charset="0"/>
              </a:rPr>
              <a:t>«Целую руку, пани»</a:t>
            </a:r>
            <a:endParaRPr lang="ru-RU" altLang="ru-RU" sz="3200" b="1" smtClean="0"/>
          </a:p>
        </p:txBody>
      </p:sp>
      <p:pic>
        <p:nvPicPr>
          <p:cNvPr id="4" name="Рисунок 3" descr="польс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836712"/>
            <a:ext cx="3528392" cy="52750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3754438" cy="1066800"/>
          </a:xfrm>
        </p:spPr>
        <p:txBody>
          <a:bodyPr/>
          <a:lstStyle/>
          <a:p>
            <a:r>
              <a:rPr lang="ru-RU" altLang="ru-RU" sz="2400" b="1" smtClean="0"/>
              <a:t>Давайте поздороваемся!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Georgia" panose="02040502050405020303" pitchFamily="18" charset="0"/>
              <a:buNone/>
            </a:pPr>
            <a:r>
              <a:rPr lang="ru-RU" altLang="ru-RU" smtClean="0">
                <a:latin typeface="Comic Sans MS" panose="030F0702030302020204" pitchFamily="66" charset="0"/>
              </a:rPr>
              <a:t>Древние и </a:t>
            </a:r>
          </a:p>
          <a:p>
            <a:pPr>
              <a:buFont typeface="Georgia" panose="02040502050405020303" pitchFamily="18" charset="0"/>
              <a:buNone/>
            </a:pPr>
            <a:r>
              <a:rPr lang="ru-RU" altLang="ru-RU" smtClean="0">
                <a:latin typeface="Comic Sans MS" panose="030F0702030302020204" pitchFamily="66" charset="0"/>
              </a:rPr>
              <a:t>современные греки: </a:t>
            </a:r>
          </a:p>
          <a:p>
            <a:pPr>
              <a:buFont typeface="Georgia" panose="02040502050405020303" pitchFamily="18" charset="0"/>
              <a:buNone/>
            </a:pPr>
            <a:r>
              <a:rPr lang="ru-RU" altLang="ru-RU" smtClean="0">
                <a:latin typeface="Comic Sans MS" panose="030F0702030302020204" pitchFamily="66" charset="0"/>
              </a:rPr>
              <a:t>«Радуйся!»</a:t>
            </a:r>
          </a:p>
          <a:p>
            <a:pPr>
              <a:buFont typeface="Georgia" panose="02040502050405020303" pitchFamily="18" charset="0"/>
              <a:buNone/>
            </a:pPr>
            <a:r>
              <a:rPr lang="ru-RU" altLang="ru-RU" smtClean="0">
                <a:latin typeface="Comic Sans MS" panose="030F0702030302020204" pitchFamily="66" charset="0"/>
              </a:rPr>
              <a:t> «Будь здоровым!»</a:t>
            </a:r>
          </a:p>
          <a:p>
            <a:endParaRPr lang="ru-RU" altLang="ru-RU" smtClean="0"/>
          </a:p>
        </p:txBody>
      </p:sp>
      <p:pic>
        <p:nvPicPr>
          <p:cNvPr id="22532" name="Рисунок 3" descr="греч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1052513"/>
            <a:ext cx="4464050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355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4953000" cy="1752600"/>
          </a:xfrm>
        </p:spPr>
        <p:txBody>
          <a:bodyPr/>
          <a:lstStyle/>
          <a:p>
            <a:pPr marL="63500" eaLnBrk="1" hangingPunct="1"/>
            <a:endParaRPr lang="ru-RU" alt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714356"/>
            <a:ext cx="9144000" cy="61436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61" name="Picture 3" descr="H:\Documents and Settings\Aida\Рабочий стол\МОИ шаблоны ЭКСПЕРИМЕНТы\17878563_1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85750"/>
            <a:ext cx="8985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403350" y="1196975"/>
            <a:ext cx="5976938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200" b="1" dirty="0">
                <a:solidFill>
                  <a:srgbClr val="C00000"/>
                </a:solidFill>
              </a:rPr>
              <a:t>Речевые упражнения.</a:t>
            </a:r>
          </a:p>
          <a:p>
            <a:pPr algn="ctr" eaLnBrk="1" hangingPunct="1">
              <a:buFont typeface="Wingdings" pitchFamily="2" charset="2"/>
              <a:buChar char="J"/>
              <a:defRPr/>
            </a:pPr>
            <a:r>
              <a:rPr lang="ru-RU" sz="3200" u="sng" dirty="0"/>
              <a:t>Лягушка </a:t>
            </a:r>
            <a:r>
              <a:rPr lang="ru-RU" sz="3200" dirty="0">
                <a:sym typeface="Wingdings" pitchFamily="2" charset="2"/>
              </a:rPr>
              <a:t></a:t>
            </a:r>
          </a:p>
          <a:p>
            <a:pPr algn="ctr" eaLnBrk="1" hangingPunct="1">
              <a:defRPr/>
            </a:pPr>
            <a:r>
              <a:rPr lang="ru-RU" sz="3200" dirty="0">
                <a:sym typeface="Wingdings" pitchFamily="2" charset="2"/>
              </a:rPr>
              <a:t> </a:t>
            </a:r>
            <a:r>
              <a:rPr lang="ru-RU" sz="3200" u="sng" dirty="0">
                <a:sym typeface="Wingdings" pitchFamily="2" charset="2"/>
              </a:rPr>
              <a:t>Слон</a:t>
            </a:r>
            <a:r>
              <a:rPr lang="ru-RU" sz="3200" dirty="0">
                <a:sym typeface="Wingdings" pitchFamily="2" charset="2"/>
              </a:rPr>
              <a:t> 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Подражаю я слону  -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Губы хоботом тяну,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А теперь их отпускаю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И на место возвращаю.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200" dirty="0">
                <a:sym typeface="Wingdings" pitchFamily="2" charset="2"/>
              </a:rPr>
              <a:t> </a:t>
            </a:r>
            <a:r>
              <a:rPr lang="ru-RU" sz="3200" u="sng" dirty="0">
                <a:sym typeface="Wingdings" pitchFamily="2" charset="2"/>
              </a:rPr>
              <a:t>Часики</a:t>
            </a:r>
            <a:r>
              <a:rPr lang="ru-RU" sz="3200" dirty="0">
                <a:sym typeface="Wingdings" pitchFamily="2" charset="2"/>
              </a:rPr>
              <a:t> 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3200" dirty="0">
              <a:sym typeface="Wingdings" pitchFamily="2" charset="2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457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4953000" cy="1752600"/>
          </a:xfrm>
        </p:spPr>
        <p:txBody>
          <a:bodyPr/>
          <a:lstStyle/>
          <a:p>
            <a:pPr marL="63500" eaLnBrk="1" hangingPunct="1"/>
            <a:endParaRPr lang="ru-RU" alt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714356"/>
            <a:ext cx="9144000" cy="61436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5" name="Picture 3" descr="H:\Documents and Settings\Aida\Рабочий стол\МОИ шаблоны ЭКСПЕРИМЕНТы\17878563_1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85750"/>
            <a:ext cx="8985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258888" y="1268413"/>
            <a:ext cx="5599112" cy="40322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200" dirty="0">
                <a:sym typeface="Wingdings" pitchFamily="2" charset="2"/>
              </a:rPr>
              <a:t> </a:t>
            </a:r>
            <a:r>
              <a:rPr lang="ru-RU" sz="3200" b="1" dirty="0">
                <a:solidFill>
                  <a:srgbClr val="C00000"/>
                </a:solidFill>
                <a:sym typeface="Wingdings" pitchFamily="2" charset="2"/>
              </a:rPr>
              <a:t>У зубного врача </a:t>
            </a:r>
            <a:r>
              <a:rPr lang="ru-RU" sz="3200" dirty="0">
                <a:sym typeface="Wingdings" pitchFamily="2" charset="2"/>
              </a:rPr>
              <a:t>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Два часа не есть! Ужасно!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Я не завтракал напрасно.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Есть хочу, как никогда!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Два часа ждать! Ерунда!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Есть характер, воля есть.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Раз нельзя – не стану есть!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3200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560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4953000" cy="1752600"/>
          </a:xfrm>
        </p:spPr>
        <p:txBody>
          <a:bodyPr/>
          <a:lstStyle/>
          <a:p>
            <a:pPr marL="63500" eaLnBrk="1" hangingPunct="1"/>
            <a:endParaRPr lang="ru-RU" alt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714356"/>
            <a:ext cx="9144000" cy="61436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9" name="Picture 3" descr="H:\Documents and Settings\Aida\Рабочий стол\МОИ шаблоны ЭКСПЕРИМЕНТы\17878563_1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85750"/>
            <a:ext cx="8985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971550" y="1412875"/>
            <a:ext cx="7129463" cy="44751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rgbClr val="C00000"/>
                </a:solidFill>
              </a:rPr>
              <a:t>Дыхательная </a:t>
            </a:r>
            <a:r>
              <a:rPr lang="ru-RU" sz="2400" b="1" dirty="0" err="1">
                <a:solidFill>
                  <a:srgbClr val="C00000"/>
                </a:solidFill>
              </a:rPr>
              <a:t>гимнатика</a:t>
            </a:r>
            <a:r>
              <a:rPr lang="ru-RU" sz="2400" dirty="0"/>
              <a:t>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dirty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Пта –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пто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пту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птэ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пты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пти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Хта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хто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хту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хтэ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хты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хти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Кта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– кто –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кту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ктэ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кты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кти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Нта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нто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–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нту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нтэ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нты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нти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Мта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мто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мту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мтэ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мты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–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мти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Рта –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рто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– рту –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ртэ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– рты –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рти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662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4953000" cy="1752600"/>
          </a:xfrm>
        </p:spPr>
        <p:txBody>
          <a:bodyPr/>
          <a:lstStyle/>
          <a:p>
            <a:pPr marL="63500" eaLnBrk="1" hangingPunct="1"/>
            <a:endParaRPr lang="ru-RU" alt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714356"/>
            <a:ext cx="9144000" cy="61436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3" name="Picture 3" descr="H:\Documents and Settings\Aida\Рабочий стол\МОИ шаблоны ЭКСПЕРИМЕНТы\17878563_1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85750"/>
            <a:ext cx="8985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4" name="Прямоугольник 7"/>
          <p:cNvSpPr>
            <a:spLocks noChangeArrowheads="1"/>
          </p:cNvSpPr>
          <p:nvPr/>
        </p:nvSpPr>
        <p:spPr bwMode="auto">
          <a:xfrm>
            <a:off x="1258888" y="1196975"/>
            <a:ext cx="67691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lang="ru-RU" altLang="ru-RU" sz="3600">
                <a:latin typeface="Comic Sans MS" panose="030F0702030302020204" pitchFamily="66" charset="0"/>
                <a:sym typeface="Wingdings" panose="05000000000000000000" pitchFamily="2" charset="2"/>
              </a:rPr>
              <a:t></a:t>
            </a:r>
            <a:r>
              <a:rPr lang="ru-RU" altLang="ru-RU" sz="3600">
                <a:solidFill>
                  <a:srgbClr val="C00000"/>
                </a:solidFill>
                <a:latin typeface="Comic Sans MS" panose="030F0702030302020204" pitchFamily="66" charset="0"/>
              </a:rPr>
              <a:t>Пильщики</a:t>
            </a:r>
            <a:r>
              <a:rPr lang="ru-RU" altLang="ru-RU" sz="3600">
                <a:latin typeface="Comic Sans MS" panose="030F0702030302020204" pitchFamily="66" charset="0"/>
              </a:rPr>
              <a:t> </a:t>
            </a:r>
            <a:r>
              <a:rPr lang="ru-RU" altLang="ru-RU" sz="3600">
                <a:latin typeface="Comic Sans MS" panose="030F0702030302020204" pitchFamily="66" charset="0"/>
                <a:sym typeface="Wingdings" panose="05000000000000000000" pitchFamily="2" charset="2"/>
              </a:rPr>
              <a:t></a:t>
            </a:r>
          </a:p>
          <a:p>
            <a:pPr algn="ctr"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lang="ru-RU" altLang="ru-RU" sz="3600">
                <a:latin typeface="Comic Sans MS" panose="030F0702030302020204" pitchFamily="66" charset="0"/>
              </a:rPr>
              <a:t>С-С-С</a:t>
            </a:r>
          </a:p>
          <a:p>
            <a:pPr algn="ctr"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J"/>
            </a:pPr>
            <a:endParaRPr lang="ru-RU" altLang="ru-RU" sz="360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pPr algn="ctr"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endParaRPr lang="ru-RU" altLang="ru-RU" sz="360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pPr algn="ctr"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lang="ru-RU" altLang="ru-RU" sz="3600">
                <a:latin typeface="Comic Sans MS" panose="030F0702030302020204" pitchFamily="66" charset="0"/>
                <a:sym typeface="Wingdings" panose="05000000000000000000" pitchFamily="2" charset="2"/>
              </a:rPr>
              <a:t> </a:t>
            </a:r>
            <a:r>
              <a:rPr lang="ru-RU" altLang="ru-RU" sz="3600">
                <a:solidFill>
                  <a:srgbClr val="C0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Сорока – сплетница </a:t>
            </a:r>
            <a:r>
              <a:rPr lang="ru-RU" altLang="ru-RU" sz="3600">
                <a:latin typeface="Comic Sans MS" panose="030F0702030302020204" pitchFamily="66" charset="0"/>
                <a:sym typeface="Wingdings" panose="05000000000000000000" pitchFamily="2" charset="2"/>
              </a:rPr>
              <a:t></a:t>
            </a:r>
          </a:p>
          <a:p>
            <a:pPr algn="ctr"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lang="ru-RU" altLang="ru-RU" sz="3600">
                <a:latin typeface="Comic Sans MS" panose="030F0702030302020204" pitchFamily="66" charset="0"/>
              </a:rPr>
              <a:t>Трр! Трр –трр! Трр – трр – трр!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4953000" cy="1752600"/>
          </a:xfrm>
        </p:spPr>
        <p:txBody>
          <a:bodyPr/>
          <a:lstStyle/>
          <a:p>
            <a:pPr marL="63500" eaLnBrk="1" hangingPunct="1"/>
            <a:endParaRPr lang="ru-RU" alt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714375"/>
            <a:ext cx="9144000" cy="614362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00" dirty="0">
                <a:latin typeface="Comic Sans MS" pitchFamily="66" charset="0"/>
              </a:rPr>
              <a:t>Мастерская ценностных ориентаций</a:t>
            </a:r>
          </a:p>
          <a:p>
            <a:pPr algn="ctr" eaLnBrk="1" hangingPunct="1">
              <a:defRPr/>
            </a:pPr>
            <a:endParaRPr lang="ru-RU" sz="3600" dirty="0">
              <a:latin typeface="Comic Sans MS" pitchFamily="66" charset="0"/>
            </a:endParaRPr>
          </a:p>
          <a:p>
            <a:pPr algn="ctr" eaLnBrk="1" hangingPunct="1">
              <a:defRPr/>
            </a:pPr>
            <a:r>
              <a:rPr lang="ru-RU" sz="4400" b="1" i="1" dirty="0">
                <a:solidFill>
                  <a:srgbClr val="C00000"/>
                </a:solidFill>
                <a:latin typeface="Comic Sans MS" pitchFamily="66" charset="0"/>
              </a:rPr>
              <a:t> «Надо знать, где что сказать»</a:t>
            </a:r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9" name="Picture 3" descr="H:\Documents and Settings\Aida\Рабочий стол\МОИ шаблоны ЭКСПЕРИМЕНТы\17878563_1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85750"/>
            <a:ext cx="8985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76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4953000" cy="1752600"/>
          </a:xfrm>
        </p:spPr>
        <p:txBody>
          <a:bodyPr/>
          <a:lstStyle/>
          <a:p>
            <a:pPr marL="63500" eaLnBrk="1" hangingPunct="1"/>
            <a:endParaRPr lang="ru-RU" alt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714356"/>
            <a:ext cx="9144000" cy="61436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7" name="Picture 3" descr="H:\Documents and Settings\Aida\Рабочий стол\МОИ шаблоны ЭКСПЕРИМЕНТы\17878563_1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85750"/>
            <a:ext cx="8985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39552" y="1340768"/>
            <a:ext cx="7704856" cy="47459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95600" lvl="5" indent="-609600">
              <a:lnSpc>
                <a:spcPct val="90000"/>
              </a:lnSpc>
              <a:buFont typeface="Wingdings" pitchFamily="2" charset="2"/>
              <a:buChar char="J"/>
              <a:defRPr/>
            </a:pPr>
            <a:r>
              <a:rPr lang="ru-RU" sz="2800" dirty="0">
                <a:solidFill>
                  <a:srgbClr val="C00000"/>
                </a:solidFill>
                <a:sym typeface="Wingdings" pitchFamily="2" charset="2"/>
              </a:rPr>
              <a:t>Скороговорки </a:t>
            </a:r>
            <a:r>
              <a:rPr lang="ru-RU" sz="2800" dirty="0">
                <a:sym typeface="Wingdings" pitchFamily="2" charset="2"/>
              </a:rPr>
              <a:t></a:t>
            </a:r>
          </a:p>
          <a:p>
            <a:pPr marL="609600" indent="-609600" algn="ctr" eaLnBrk="1" hangingPunct="1">
              <a:lnSpc>
                <a:spcPct val="90000"/>
              </a:lnSpc>
              <a:defRPr/>
            </a:pPr>
            <a:endParaRPr lang="ru-RU" sz="2800" dirty="0">
              <a:sym typeface="Wingdings" pitchFamily="2" charset="2"/>
            </a:endParaRP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/>
              <a:t>На мели мы налима лениво ловили</a:t>
            </a: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/>
              <a:t>    Не меняли налима вы мне на линя.</a:t>
            </a: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/>
              <a:t>    О любви не меня ли вы, Мила, молили?</a:t>
            </a: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/>
              <a:t>И в туманный лиман вы манили меня.</a:t>
            </a: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>
                <a:sym typeface="Wingdings" pitchFamily="2" charset="2"/>
              </a:rPr>
              <a:t>  </a:t>
            </a: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/>
              <a:t>В шалаше шуршит шелками жёлтый дервиш из Алжира.</a:t>
            </a: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/>
              <a:t>И, жонглируя ножами, штуку кушает инжира.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/>
              <a:t>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86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4953000" cy="1752600"/>
          </a:xfrm>
        </p:spPr>
        <p:txBody>
          <a:bodyPr/>
          <a:lstStyle/>
          <a:p>
            <a:pPr marL="63500" eaLnBrk="1" hangingPunct="1"/>
            <a:endParaRPr lang="ru-RU" alt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692696"/>
            <a:ext cx="9144000" cy="616530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81" name="Picture 3" descr="H:\Documents and Settings\Aida\Рабочий стол\МОИ шаблоны ЭКСПЕРИМЕНТы\17878563_1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85750"/>
            <a:ext cx="8985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2" name="TextBox 7"/>
          <p:cNvSpPr txBox="1">
            <a:spLocks noChangeArrowheads="1"/>
          </p:cNvSpPr>
          <p:nvPr/>
        </p:nvSpPr>
        <p:spPr bwMode="auto">
          <a:xfrm>
            <a:off x="684213" y="908050"/>
            <a:ext cx="7056437" cy="471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400" b="1">
                <a:solidFill>
                  <a:srgbClr val="C00000"/>
                </a:solidFill>
                <a:latin typeface="Comic Sans MS" panose="030F0702030302020204" pitchFamily="66" charset="0"/>
              </a:rPr>
              <a:t>Интонация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altLang="ru-RU" sz="3600">
                <a:latin typeface="Comic Sans MS" panose="030F0702030302020204" pitchFamily="66" charset="0"/>
              </a:rPr>
              <a:t>Не корова, так и не мычи.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ru-RU" altLang="ru-RU" sz="360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altLang="ru-RU" sz="3600">
                <a:latin typeface="Comic Sans MS" panose="030F0702030302020204" pitchFamily="66" charset="0"/>
              </a:rPr>
              <a:t>Один рот, да и тот много врет, а если бы два.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360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altLang="ru-RU" sz="3600">
                <a:latin typeface="Comic Sans MS" panose="030F0702030302020204" pitchFamily="66" charset="0"/>
              </a:rPr>
              <a:t>Подаришь уехал в Париж, остался один купишь.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24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692150"/>
            <a:ext cx="8313737" cy="1368425"/>
          </a:xfrm>
        </p:spPr>
        <p:txBody>
          <a:bodyPr>
            <a:normAutofit fontScale="85000" lnSpcReduction="20000"/>
          </a:bodyPr>
          <a:lstStyle/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dirty="0">
                <a:solidFill>
                  <a:srgbClr val="C00000"/>
                </a:solidFill>
                <a:latin typeface="Comic Sans MS" pitchFamily="66" charset="0"/>
              </a:rPr>
              <a:t>«Нам не дано предугадать, как слово наше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отзовётся…»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b="1" i="1" dirty="0">
                <a:latin typeface="Comic Sans MS" pitchFamily="66" charset="0"/>
              </a:rPr>
              <a:t>Пожалуйста, заполните данную ассоциативную таблицу.</a:t>
            </a:r>
          </a:p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dirty="0">
              <a:latin typeface="Comic Sans MS" pitchFamily="66" charset="0"/>
            </a:endParaRPr>
          </a:p>
        </p:txBody>
      </p:sp>
      <p:graphicFrame>
        <p:nvGraphicFramePr>
          <p:cNvPr id="30742" name="Group 22"/>
          <p:cNvGraphicFramePr>
            <a:graphicFrameLocks noGrp="1"/>
          </p:cNvGraphicFramePr>
          <p:nvPr>
            <p:ph sz="half" idx="2"/>
          </p:nvPr>
        </p:nvGraphicFramePr>
        <p:xfrm>
          <a:off x="468313" y="2420938"/>
          <a:ext cx="8064500" cy="4149725"/>
        </p:xfrm>
        <a:graphic>
          <a:graphicData uri="http://schemas.openxmlformats.org/drawingml/2006/table">
            <a:tbl>
              <a:tblPr/>
              <a:tblGrid>
                <a:gridCol w="26876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9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876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81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Запомнились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Поддержали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Нанесли обиду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86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692150"/>
            <a:ext cx="8313737" cy="1368425"/>
          </a:xfrm>
        </p:spPr>
        <p:txBody>
          <a:bodyPr>
            <a:normAutofit fontScale="85000" lnSpcReduction="20000"/>
          </a:bodyPr>
          <a:lstStyle/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dirty="0">
                <a:solidFill>
                  <a:srgbClr val="C00000"/>
                </a:solidFill>
                <a:latin typeface="Comic Sans MS" pitchFamily="66" charset="0"/>
              </a:rPr>
              <a:t>«Нам не дано предугадать, как слово наше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отзовётся…»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b="1" i="1" dirty="0">
                <a:latin typeface="Comic Sans MS" pitchFamily="66" charset="0"/>
              </a:rPr>
              <a:t>Пожалуйста, заполните данную ассоциативную таблицу.</a:t>
            </a:r>
          </a:p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dirty="0">
              <a:latin typeface="Comic Sans MS" pitchFamily="66" charset="0"/>
            </a:endParaRPr>
          </a:p>
        </p:txBody>
      </p:sp>
      <p:graphicFrame>
        <p:nvGraphicFramePr>
          <p:cNvPr id="30742" name="Group 22"/>
          <p:cNvGraphicFramePr>
            <a:graphicFrameLocks noGrp="1"/>
          </p:cNvGraphicFramePr>
          <p:nvPr>
            <p:ph sz="half" idx="2"/>
          </p:nvPr>
        </p:nvGraphicFramePr>
        <p:xfrm>
          <a:off x="468313" y="2420938"/>
          <a:ext cx="8064500" cy="4149725"/>
        </p:xfrm>
        <a:graphic>
          <a:graphicData uri="http://schemas.openxmlformats.org/drawingml/2006/table">
            <a:tbl>
              <a:tblPr/>
              <a:tblGrid>
                <a:gridCol w="26876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9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876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81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Запомнились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Поддержали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Нанесли обиду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86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Не пугай сокола вороной..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-Что весел?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-Да женюсь!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-А что голову повесил?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-Да женился…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Язык мал, а великим человеком ворочает.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Ласковое слово лучше мягкого пирога.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Совет хорошо, а дело лучше.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Бестолочь (пошехонская)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Нужна, как прошлогодний снег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Не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выеживайся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Длинный язык (с умом не в родстве)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Говорит бело, а делает черно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Упражнение «Делаем» речь».</a:t>
            </a:r>
            <a:br>
              <a:rPr lang="ru-RU" b="1" i="1" dirty="0" smtClean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1748" name="Прямоугольник 3"/>
          <p:cNvSpPr>
            <a:spLocks noChangeArrowheads="1"/>
          </p:cNvSpPr>
          <p:nvPr/>
        </p:nvSpPr>
        <p:spPr bwMode="auto">
          <a:xfrm>
            <a:off x="611188" y="2276475"/>
            <a:ext cx="80645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lang="ru-RU" altLang="ru-RU" sz="2400" b="1">
                <a:latin typeface="Comic Sans MS" panose="030F0702030302020204" pitchFamily="66" charset="0"/>
              </a:rPr>
              <a:t>Выберите любую строчку из высказывания В. А. Сухомлинского. 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lang="ru-RU" altLang="ru-RU" sz="2400" b="1">
                <a:latin typeface="Comic Sans MS" panose="030F0702030302020204" pitchFamily="66" charset="0"/>
              </a:rPr>
              <a:t>Запишите начало на своём листочке, передайте листочек соседу справа. 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lang="ru-RU" altLang="ru-RU" sz="2400" b="1">
                <a:latin typeface="Comic Sans MS" panose="030F0702030302020204" pitchFamily="66" charset="0"/>
              </a:rPr>
              <a:t>Получите от соседа слева новый листочек, прочитайте написанное на нём и продолжите текст, излагая </a:t>
            </a:r>
            <a:r>
              <a:rPr lang="ru-RU" altLang="ru-RU" sz="2400" b="1" u="sng">
                <a:latin typeface="Comic Sans MS" panose="030F0702030302020204" pitchFamily="66" charset="0"/>
              </a:rPr>
              <a:t>свои мысли или мысли автора</a:t>
            </a:r>
            <a:r>
              <a:rPr lang="ru-RU" altLang="ru-RU" sz="2400" b="1">
                <a:latin typeface="Comic Sans MS" panose="030F0702030302020204" pitchFamily="66" charset="0"/>
              </a:rPr>
              <a:t>. 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lang="ru-RU" altLang="ru-RU" sz="2400" b="1">
                <a:latin typeface="Comic Sans MS" panose="030F0702030302020204" pitchFamily="66" charset="0"/>
              </a:rPr>
              <a:t>После замыкания круга автор начала каждого текста корректирует текст и выступает с ним.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92163"/>
          </a:xfrm>
        </p:spPr>
        <p:txBody>
          <a:bodyPr/>
          <a:lstStyle/>
          <a:p>
            <a:r>
              <a:rPr lang="ru-RU" altLang="ru-RU" sz="2000" b="1" i="1" smtClean="0"/>
              <a:t>В. Сухомлинский «Слово о словах»</a:t>
            </a:r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5160963"/>
          </a:xfrm>
        </p:spPr>
        <p:txBody>
          <a:bodyPr/>
          <a:lstStyle/>
          <a:p>
            <a:r>
              <a:rPr lang="ru-RU" altLang="ru-RU" sz="1200" b="1" i="1" smtClean="0"/>
              <a:t>     </a:t>
            </a:r>
            <a:r>
              <a:rPr lang="ru-RU" altLang="ru-RU" sz="1600" b="1" i="1" smtClean="0"/>
              <a:t>Слово- тончайшее прикосновение к сердцу; оно может стать и нежным, благоуханным цветком, и живой водой, возвращающей веру в добро, и острым ножом, и комьями грязи. Слово оборачивается самыми неожиданными поступками даже тогда, когда его нет, а есть молчание. Там, где необходимо острое, прямое, честное слово, иногда мы видим позорное молчание. Это самый гнусный поступок- предательство. Бывает и наоборот: предательством  становится слово, которое должно хранить тайну.</a:t>
            </a:r>
          </a:p>
          <a:p>
            <a:r>
              <a:rPr lang="ru-RU" altLang="ru-RU" sz="1600" b="1" i="1" smtClean="0"/>
              <a:t>     Мудрое и доброе слово доставляет радость, глупое и злое, необдуманное и бестактное приносит беду. Словом можно убить и оживить, ранить и излечить, посеять сомнения и безнадежность и одухотворить; рассеять сомнения и повергнуть в уныние; сотворить улыбки и вызвать слезы, породить веру человека и заронить неверие; вдохновить на труд и привести в оцепенение силы души.</a:t>
            </a:r>
          </a:p>
          <a:p>
            <a:r>
              <a:rPr lang="ru-RU" altLang="ru-RU" sz="1600" b="1" i="1" smtClean="0"/>
              <a:t>     Злое, неудачное, бестактное, попросту глупое слово может оскорбить, огорчить, ошеломить, потрясти человека.</a:t>
            </a:r>
          </a:p>
          <a:p>
            <a:r>
              <a:rPr lang="ru-RU" altLang="ru-RU" sz="1600" b="1" i="1" smtClean="0"/>
              <a:t>      Умей сообразить и почувствовать, когда человеку, с которым ты встречаешься, нужно, чтобы ты говорил, а когда ему крайне необходимо, чтобы ты молчал</a:t>
            </a:r>
            <a:r>
              <a:rPr lang="ru-RU" altLang="ru-RU" sz="1200" b="1" i="1" smtClean="0"/>
              <a:t>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88913"/>
            <a:ext cx="8640763" cy="6335712"/>
          </a:xfrm>
        </p:spPr>
        <p:txBody>
          <a:bodyPr/>
          <a:lstStyle/>
          <a:p>
            <a:pPr marL="609600" indent="-609600" algn="ctr" eaLnBrk="1" hangingPunct="1">
              <a:buFont typeface="Wingdings" panose="05000000000000000000" pitchFamily="2" charset="2"/>
              <a:buNone/>
            </a:pPr>
            <a:r>
              <a:rPr lang="ru-RU" altLang="ru-RU" sz="3600" b="1" i="1" smtClean="0">
                <a:solidFill>
                  <a:srgbClr val="C00000"/>
                </a:solidFill>
                <a:latin typeface="Comic Sans MS" panose="030F0702030302020204" pitchFamily="66" charset="0"/>
              </a:rPr>
              <a:t>Рефлексия.</a:t>
            </a:r>
          </a:p>
          <a:p>
            <a:pPr marL="609600" indent="-609600" algn="ctr" eaLnBrk="1" hangingPunct="1">
              <a:buFont typeface="Wingdings" panose="05000000000000000000" pitchFamily="2" charset="2"/>
              <a:buNone/>
            </a:pPr>
            <a:endParaRPr lang="ru-RU" altLang="ru-RU" sz="3600" b="1" i="1" smtClean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3600" smtClean="0">
                <a:latin typeface="Comic Sans MS" panose="030F0702030302020204" pitchFamily="66" charset="0"/>
              </a:rPr>
              <a:t>Какую строчку, слово, мысль ты уносишь с сегодняшней мастерской?</a:t>
            </a:r>
          </a:p>
          <a:p>
            <a:pPr marL="609600" indent="-609600" eaLnBrk="1" hangingPunct="1">
              <a:buFontTx/>
              <a:buAutoNum type="arabicPeriod"/>
            </a:pPr>
            <a:endParaRPr lang="ru-RU" altLang="ru-RU" sz="3600" smtClean="0">
              <a:latin typeface="Comic Sans MS" panose="030F0702030302020204" pitchFamily="66" charset="0"/>
            </a:endParaRP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3600" smtClean="0">
                <a:latin typeface="Comic Sans MS" panose="030F0702030302020204" pitchFamily="66" charset="0"/>
              </a:rPr>
              <a:t>Над каким вопросом есть смысл подумать ещё?</a:t>
            </a:r>
          </a:p>
          <a:p>
            <a:pPr marL="609600" indent="-609600" algn="ctr" eaLnBrk="1" hangingPunct="1">
              <a:buFontTx/>
              <a:buNone/>
            </a:pPr>
            <a:endParaRPr lang="ru-RU" altLang="ru-RU" sz="3600" smtClean="0">
              <a:latin typeface="Comic Sans MS" panose="030F0702030302020204" pitchFamily="66" charset="0"/>
            </a:endParaRPr>
          </a:p>
          <a:p>
            <a:pPr marL="609600" indent="-609600" algn="ctr" eaLnBrk="1" hangingPunct="1">
              <a:buFontTx/>
              <a:buNone/>
            </a:pPr>
            <a:endParaRPr lang="ru-RU" altLang="ru-RU" sz="3600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4475163" cy="1066800"/>
          </a:xfrm>
        </p:spPr>
        <p:txBody>
          <a:bodyPr/>
          <a:lstStyle/>
          <a:p>
            <a:r>
              <a:rPr lang="ru-RU" altLang="ru-RU" sz="2400" b="1" i="1" smtClean="0"/>
              <a:t>Актуальность темы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Georgia" panose="02040502050405020303" pitchFamily="18" charset="0"/>
              <a:buNone/>
            </a:pPr>
            <a:r>
              <a:rPr lang="ru-RU" altLang="ru-RU" sz="1400" i="1" smtClean="0"/>
              <a:t>Т.А. Ладыженская, Учительская газета, 2006 г., №23, 6 июня.</a:t>
            </a:r>
            <a:endParaRPr lang="ru-RU" altLang="ru-RU" sz="1400" smtClean="0"/>
          </a:p>
          <a:p>
            <a:pPr>
              <a:buFont typeface="Georgia" panose="02040502050405020303" pitchFamily="18" charset="0"/>
              <a:buNone/>
            </a:pPr>
            <a:r>
              <a:rPr lang="ru-RU" altLang="ru-RU" sz="1400" b="1" smtClean="0"/>
              <a:t>Общение в современном мире – роскошь или необходимость?</a:t>
            </a:r>
            <a:endParaRPr lang="ru-RU" altLang="ru-RU" sz="1400" smtClean="0"/>
          </a:p>
          <a:p>
            <a:pPr>
              <a:buFont typeface="Georgia" panose="02040502050405020303" pitchFamily="18" charset="0"/>
              <a:buNone/>
            </a:pPr>
            <a:r>
              <a:rPr lang="ru-RU" altLang="ru-RU" sz="1400" smtClean="0"/>
              <a:t>Зачем нужна риторика</a:t>
            </a:r>
          </a:p>
          <a:p>
            <a:pPr>
              <a:buFont typeface="Georgia" panose="02040502050405020303" pitchFamily="18" charset="0"/>
              <a:buNone/>
            </a:pPr>
            <a:r>
              <a:rPr lang="ru-RU" altLang="ru-RU" smtClean="0"/>
              <a:t> </a:t>
            </a:r>
          </a:p>
          <a:p>
            <a:pPr>
              <a:buFont typeface="Georgia" panose="02040502050405020303" pitchFamily="18" charset="0"/>
              <a:buNone/>
            </a:pPr>
            <a:r>
              <a:rPr lang="ru-RU" altLang="ru-RU" sz="1200" smtClean="0"/>
              <a:t>Нашим детям предстоит жить в сложном противоречивом мире. С одной стороны, это мир новейших достижений техники, мир открытых границ и больших возможностей для развития человека. Например, возможность путешествовать, получать любую информацию из Интернета. С другой стороны, это мир, в котором многие люди мало общаются, одиноки, лишены привычной системы нравственных ценностей, живут бедной духовной жизнью. </a:t>
            </a:r>
          </a:p>
          <a:p>
            <a:pPr>
              <a:buFont typeface="Georgia" panose="02040502050405020303" pitchFamily="18" charset="0"/>
              <a:buNone/>
            </a:pPr>
            <a:r>
              <a:rPr lang="ru-RU" altLang="ru-RU" sz="1200" smtClean="0"/>
              <a:t>Многие  </a:t>
            </a:r>
            <a:r>
              <a:rPr lang="ru-RU" altLang="ru-RU" sz="1200" b="1" i="1" smtClean="0"/>
              <a:t>выпускники школ затрудняются общаться в разных жизненных ситуациях…</a:t>
            </a:r>
          </a:p>
          <a:p>
            <a:pPr>
              <a:buFont typeface="Georgia" panose="02040502050405020303" pitchFamily="18" charset="0"/>
              <a:buNone/>
            </a:pPr>
            <a:endParaRPr lang="ru-RU" altLang="ru-RU" sz="1200" smtClean="0"/>
          </a:p>
          <a:p>
            <a:r>
              <a:rPr lang="ru-RU" altLang="ru-RU" sz="1600" smtClean="0"/>
              <a:t>- Каждый твой поступок отражается на других людях, не забывай, что рядом с тобой человек. (В.А. Сухомлинский)</a:t>
            </a:r>
          </a:p>
          <a:p>
            <a:r>
              <a:rPr lang="ru-RU" altLang="ru-RU" sz="1600" smtClean="0"/>
              <a:t>- Помогай другим и словом, и делом</a:t>
            </a:r>
          </a:p>
          <a:p>
            <a:r>
              <a:rPr lang="ru-RU" altLang="ru-RU" sz="1600" smtClean="0"/>
              <a:t>- Будь вежлив, внимателен к окружающим</a:t>
            </a:r>
          </a:p>
          <a:p>
            <a:r>
              <a:rPr lang="ru-RU" altLang="ru-RU" sz="1600" smtClean="0"/>
              <a:t>- По речи узнают человека </a:t>
            </a:r>
          </a:p>
        </p:txBody>
      </p:sp>
      <p:pic>
        <p:nvPicPr>
          <p:cNvPr id="4" name="Рисунок 3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5463" y="549275"/>
            <a:ext cx="1905000" cy="2809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5" name="Содержимое 4" descr="ff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388" y="549275"/>
            <a:ext cx="5040312" cy="417512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300px-VJs_MTV_Thaila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212976"/>
            <a:ext cx="4098032" cy="3213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5" name="TextBox 10"/>
          <p:cNvSpPr txBox="1">
            <a:spLocks noChangeArrowheads="1"/>
          </p:cNvSpPr>
          <p:nvPr/>
        </p:nvSpPr>
        <p:spPr bwMode="auto">
          <a:xfrm>
            <a:off x="323850" y="5300663"/>
            <a:ext cx="3954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 b="1">
                <a:latin typeface="Comic Sans MS" panose="030F0702030302020204" pitchFamily="66" charset="0"/>
              </a:rPr>
              <a:t>«Слово – вместилище смыслов»</a:t>
            </a:r>
          </a:p>
        </p:txBody>
      </p:sp>
      <p:sp>
        <p:nvSpPr>
          <p:cNvPr id="10246" name="TextBox 11"/>
          <p:cNvSpPr txBox="1">
            <a:spLocks noChangeArrowheads="1"/>
          </p:cNvSpPr>
          <p:nvPr/>
        </p:nvSpPr>
        <p:spPr bwMode="auto">
          <a:xfrm>
            <a:off x="5508625" y="2781300"/>
            <a:ext cx="31829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 b="1">
                <a:latin typeface="Comic Sans MS" panose="030F0702030302020204" pitchFamily="66" charset="0"/>
              </a:rPr>
              <a:t>Окей!  ВАУ!  УПС-С! ИЕС!</a:t>
            </a:r>
          </a:p>
        </p:txBody>
      </p:sp>
      <p:sp>
        <p:nvSpPr>
          <p:cNvPr id="10247" name="TextBox 12"/>
          <p:cNvSpPr txBox="1">
            <a:spLocks noChangeArrowheads="1"/>
          </p:cNvSpPr>
          <p:nvPr/>
        </p:nvSpPr>
        <p:spPr bwMode="auto">
          <a:xfrm>
            <a:off x="539750" y="6021388"/>
            <a:ext cx="38655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 b="1">
                <a:latin typeface="Comic Sans MS" panose="030F0702030302020204" pitchFamily="66" charset="0"/>
              </a:rPr>
              <a:t>«Речь – наша духовная родина»</a:t>
            </a:r>
          </a:p>
        </p:txBody>
      </p:sp>
      <p:sp>
        <p:nvSpPr>
          <p:cNvPr id="10248" name="TextBox 14"/>
          <p:cNvSpPr txBox="1">
            <a:spLocks noChangeArrowheads="1"/>
          </p:cNvSpPr>
          <p:nvPr/>
        </p:nvSpPr>
        <p:spPr bwMode="auto">
          <a:xfrm>
            <a:off x="5219700" y="6381750"/>
            <a:ext cx="27289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 b="1">
                <a:latin typeface="Comic Sans MS" panose="030F0702030302020204" pitchFamily="66" charset="0"/>
              </a:rPr>
              <a:t>АФФТОР ЖЖОТ! ВАУ!!!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126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4953000" cy="1752600"/>
          </a:xfrm>
        </p:spPr>
        <p:txBody>
          <a:bodyPr/>
          <a:lstStyle/>
          <a:p>
            <a:pPr marL="63500" eaLnBrk="1" hangingPunct="1"/>
            <a:endParaRPr lang="ru-RU" alt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714356"/>
            <a:ext cx="9144000" cy="600079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3" name="Picture 3" descr="H:\Documents and Settings\Aida\Рабочий стол\МОИ шаблоны ЭКСПЕРИМЕНТы\17878563_1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85750"/>
            <a:ext cx="8985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4" name="Прямоугольник 7"/>
          <p:cNvSpPr>
            <a:spLocks noChangeArrowheads="1"/>
          </p:cNvSpPr>
          <p:nvPr/>
        </p:nvSpPr>
        <p:spPr bwMode="auto">
          <a:xfrm>
            <a:off x="971550" y="1341438"/>
            <a:ext cx="720090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lang="ru-RU" altLang="ru-RU" sz="4000" b="1" i="1">
                <a:latin typeface="Comic Sans MS" panose="030F0702030302020204" pitchFamily="66" charset="0"/>
              </a:rPr>
              <a:t>«Нам дан во владение </a:t>
            </a:r>
          </a:p>
          <a:p>
            <a:pPr algn="ctr"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lang="ru-RU" altLang="ru-RU" sz="4000" b="1" i="1">
                <a:latin typeface="Comic Sans MS" panose="030F0702030302020204" pitchFamily="66" charset="0"/>
              </a:rPr>
              <a:t>самый богатый, меткий, могучий и поистине волшебный русский язык.» </a:t>
            </a:r>
          </a:p>
          <a:p>
            <a:pPr algn="ctr"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lang="ru-RU" altLang="ru-RU" sz="4000" b="1">
                <a:latin typeface="Comic Sans MS" panose="030F0702030302020204" pitchFamily="66" charset="0"/>
              </a:rPr>
              <a:t>К. Г. Паустовский</a:t>
            </a:r>
            <a:endParaRPr lang="ru-RU" altLang="ru-RU" sz="40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229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4953000" cy="1752600"/>
          </a:xfrm>
        </p:spPr>
        <p:txBody>
          <a:bodyPr/>
          <a:lstStyle/>
          <a:p>
            <a:pPr marL="63500" eaLnBrk="1" hangingPunct="1"/>
            <a:endParaRPr lang="ru-RU" alt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857208"/>
            <a:ext cx="9144000" cy="600079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/>
              <a:t>Не гляди, </a:t>
            </a:r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7" name="Picture 3" descr="H:\Documents and Settings\Aida\Рабочий стол\МОИ шаблоны ЭКСПЕРИМЕНТы\17878563_1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85750"/>
            <a:ext cx="8985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8" name="TextBox 7"/>
          <p:cNvSpPr txBox="1">
            <a:spLocks noChangeArrowheads="1"/>
          </p:cNvSpPr>
          <p:nvPr/>
        </p:nvSpPr>
        <p:spPr bwMode="auto">
          <a:xfrm>
            <a:off x="684213" y="3573463"/>
            <a:ext cx="7704137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altLang="ru-RU">
                <a:latin typeface="Comic Sans MS" panose="030F0702030302020204" pitchFamily="66" charset="0"/>
              </a:rPr>
              <a:t>Не гляди, каков в плечах, - слушай, каков в речах.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altLang="ru-RU">
                <a:latin typeface="Comic Sans MS" panose="030F0702030302020204" pitchFamily="66" charset="0"/>
              </a:rPr>
              <a:t>Наука хлеба не спросит, а сама хлеб дает.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ru-RU" altLang="ru-RU">
                <a:latin typeface="Comic Sans MS" panose="030F0702030302020204" pitchFamily="66" charset="0"/>
              </a:rPr>
              <a:t>Не стыдно не знать, стыдно не учиться.</a:t>
            </a:r>
          </a:p>
        </p:txBody>
      </p:sp>
      <p:pic>
        <p:nvPicPr>
          <p:cNvPr id="12299" name="Picture 12" descr="http://yspex.com.ua/uploads/posts/2010-04/1271926400_unwfjvi0o4r5wv1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981075"/>
            <a:ext cx="2376488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4" name="Picture 14" descr="http://www.allsensor.ru/uploads/posts/2011-01/1295623764_dal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0"/>
            <a:ext cx="2952328" cy="33123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3035300" cy="1589087"/>
          </a:xfrm>
        </p:spPr>
        <p:txBody>
          <a:bodyPr/>
          <a:lstStyle/>
          <a:p>
            <a:r>
              <a:rPr lang="ru-RU" altLang="ru-RU" sz="2800" u="sng" smtClean="0"/>
              <a:t>Совет учителю:</a:t>
            </a:r>
            <a:r>
              <a:rPr lang="ru-RU" altLang="ru-RU" sz="2800" smtClean="0"/>
              <a:t/>
            </a:r>
            <a:br>
              <a:rPr lang="ru-RU" altLang="ru-RU" sz="2800" smtClean="0"/>
            </a:br>
            <a:r>
              <a:rPr lang="ru-RU" altLang="ru-RU" sz="2800" smtClean="0"/>
              <a:t>использование</a:t>
            </a:r>
            <a:br>
              <a:rPr lang="ru-RU" altLang="ru-RU" sz="2800" smtClean="0"/>
            </a:br>
            <a:r>
              <a:rPr lang="ru-RU" altLang="ru-RU" sz="2800" smtClean="0"/>
              <a:t>пословиц –обязательное!!!</a:t>
            </a:r>
          </a:p>
        </p:txBody>
      </p:sp>
      <p:pic>
        <p:nvPicPr>
          <p:cNvPr id="13315" name="Содержимое 3" descr="посл2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32138" y="765175"/>
            <a:ext cx="2592387" cy="2016125"/>
          </a:xfrm>
        </p:spPr>
      </p:pic>
      <p:pic>
        <p:nvPicPr>
          <p:cNvPr id="13316" name="Рисунок 4" descr="послов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692150"/>
            <a:ext cx="2376487" cy="25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Рисунок 5" descr="посл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357563"/>
            <a:ext cx="3024187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Рисунок 6" descr="посл4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708275"/>
            <a:ext cx="360045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536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4953000" cy="1752600"/>
          </a:xfrm>
        </p:spPr>
        <p:txBody>
          <a:bodyPr/>
          <a:lstStyle/>
          <a:p>
            <a:pPr marL="63500" eaLnBrk="1" hangingPunct="1"/>
            <a:endParaRPr lang="ru-RU" alt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714375"/>
            <a:ext cx="9144000" cy="614362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00" dirty="0">
                <a:latin typeface="Comic Sans MS" pitchFamily="66" charset="0"/>
              </a:rPr>
              <a:t>Мастерская ценностных ориентаций</a:t>
            </a:r>
          </a:p>
          <a:p>
            <a:pPr algn="ctr" eaLnBrk="1" hangingPunct="1">
              <a:defRPr/>
            </a:pPr>
            <a:endParaRPr lang="ru-RU" sz="3600" dirty="0">
              <a:latin typeface="Comic Sans MS" pitchFamily="66" charset="0"/>
            </a:endParaRPr>
          </a:p>
          <a:p>
            <a:pPr algn="ctr" eaLnBrk="1" hangingPunct="1">
              <a:defRPr/>
            </a:pPr>
            <a:r>
              <a:rPr lang="ru-RU" sz="4400" b="1" i="1" dirty="0">
                <a:solidFill>
                  <a:srgbClr val="C00000"/>
                </a:solidFill>
                <a:latin typeface="Comic Sans MS" pitchFamily="66" charset="0"/>
              </a:rPr>
              <a:t> «Надо знать, где что сказать»</a:t>
            </a:r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7" name="Picture 3" descr="H:\Documents and Settings\Aida\Рабочий стол\МОИ шаблоны ЭКСПЕРИМЕНТы\17878563_1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85750"/>
            <a:ext cx="8985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638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4953000" cy="1752600"/>
          </a:xfrm>
        </p:spPr>
        <p:txBody>
          <a:bodyPr/>
          <a:lstStyle/>
          <a:p>
            <a:pPr marL="63500" eaLnBrk="1" hangingPunct="1"/>
            <a:endParaRPr lang="ru-RU" alt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714356"/>
            <a:ext cx="9001156" cy="61436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dirty="0">
                <a:latin typeface="Comic Sans MS" pitchFamily="66" charset="0"/>
              </a:rPr>
              <a:t>работая в группах, построить связное высказывание на общую тему «Надо знать, где что сказать» На основе  придуманного текста  публично выступить, соблюдая правильную композицию речи.</a:t>
            </a:r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3" name="Picture 3" descr="H:\Documents and Settings\Aida\Рабочий стол\МОИ шаблоны ЭКСПЕРИМЕНТы\17878563_1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85750"/>
            <a:ext cx="8985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4" name="Прямоугольник 7"/>
          <p:cNvSpPr>
            <a:spLocks noChangeArrowheads="1"/>
          </p:cNvSpPr>
          <p:nvPr/>
        </p:nvSpPr>
        <p:spPr bwMode="auto">
          <a:xfrm>
            <a:off x="1331913" y="476250"/>
            <a:ext cx="5526087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b="1">
                <a:solidFill>
                  <a:srgbClr val="C00000"/>
                </a:solidFill>
                <a:latin typeface="Comic Sans MS" panose="030F0702030302020204" pitchFamily="66" charset="0"/>
              </a:rPr>
              <a:t>Цель мастер - класса:</a:t>
            </a:r>
            <a:br>
              <a:rPr lang="ru-RU" altLang="ru-RU" b="1">
                <a:solidFill>
                  <a:srgbClr val="C00000"/>
                </a:solidFill>
                <a:latin typeface="Comic Sans MS" panose="030F0702030302020204" pitchFamily="66" charset="0"/>
              </a:rPr>
            </a:br>
            <a:endParaRPr lang="ru-RU" altLang="ru-RU" b="1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6395" name="Прямоугольник 8"/>
          <p:cNvSpPr>
            <a:spLocks noChangeArrowheads="1"/>
          </p:cNvSpPr>
          <p:nvPr/>
        </p:nvSpPr>
        <p:spPr bwMode="auto">
          <a:xfrm>
            <a:off x="468313" y="1341438"/>
            <a:ext cx="8135937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3600">
                <a:latin typeface="Comic Sans MS" panose="030F0702030302020204" pitchFamily="66" charset="0"/>
              </a:rPr>
              <a:t>работая в группах, построить связное высказывание на общую тему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3600">
                <a:latin typeface="Comic Sans MS" panose="030F0702030302020204" pitchFamily="66" charset="0"/>
              </a:rPr>
              <a:t>«Надо знать, где что сказать»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3600">
                <a:latin typeface="Comic Sans MS" panose="030F0702030302020204" pitchFamily="66" charset="0"/>
              </a:rPr>
              <a:t>     На основе  придуманного текста  публично выступить, соблюдая правильную композицию речи.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1239</TotalTime>
  <Words>1010</Words>
  <Application>Microsoft Office PowerPoint</Application>
  <PresentationFormat>Экран (4:3)</PresentationFormat>
  <Paragraphs>153</Paragraphs>
  <Slides>26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5" baseType="lpstr">
      <vt:lpstr>Comic Sans MS</vt:lpstr>
      <vt:lpstr>Arial</vt:lpstr>
      <vt:lpstr>Trebuchet MS</vt:lpstr>
      <vt:lpstr>Georgia</vt:lpstr>
      <vt:lpstr>Wingdings 2</vt:lpstr>
      <vt:lpstr>Calibri</vt:lpstr>
      <vt:lpstr>Wingdings</vt:lpstr>
      <vt:lpstr>Tahoma</vt:lpstr>
      <vt:lpstr>Городская</vt:lpstr>
      <vt:lpstr>Приветствуем вас на секции «Словесность».</vt:lpstr>
      <vt:lpstr>Презентация PowerPoint</vt:lpstr>
      <vt:lpstr>Актуальность темы</vt:lpstr>
      <vt:lpstr>Презентация PowerPoint</vt:lpstr>
      <vt:lpstr>Презентация PowerPoint</vt:lpstr>
      <vt:lpstr>Презентация PowerPoint</vt:lpstr>
      <vt:lpstr>Совет учителю: использование пословиц –обязательное!!!</vt:lpstr>
      <vt:lpstr>Презентация PowerPoint</vt:lpstr>
      <vt:lpstr>Презентация PowerPoint</vt:lpstr>
      <vt:lpstr>Презентация PowerPoint</vt:lpstr>
      <vt:lpstr>Презентация PowerPoint</vt:lpstr>
      <vt:lpstr>Давайте поздороваемся!</vt:lpstr>
      <vt:lpstr>Давайте поздороваемся!</vt:lpstr>
      <vt:lpstr>Давайте поздороваемся !</vt:lpstr>
      <vt:lpstr>Давайте поздороваемся!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Упражнение «Делаем» речь». </vt:lpstr>
      <vt:lpstr>В. Сухомлинский «Слово о словах»</vt:lpstr>
      <vt:lpstr>Презентация PowerPoint</vt:lpstr>
    </vt:vector>
  </TitlesOfParts>
  <Company>школа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жилин олег юрьевич</dc:creator>
  <cp:lastModifiedBy>Людмила Брусинская</cp:lastModifiedBy>
  <cp:revision>50</cp:revision>
  <dcterms:created xsi:type="dcterms:W3CDTF">2010-04-22T17:58:02Z</dcterms:created>
  <dcterms:modified xsi:type="dcterms:W3CDTF">2017-09-24T12:25:06Z</dcterms:modified>
</cp:coreProperties>
</file>