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84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00FF"/>
    <a:srgbClr val="33CC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>
      <p:cViewPr varScale="1">
        <p:scale>
          <a:sx n="83" d="100"/>
          <a:sy n="83" d="100"/>
        </p:scale>
        <p:origin x="-90" y="-7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viewProps" Target="view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D039B4-C6C9-4014-983E-700A81EF04D8}" type="datetimeFigureOut">
              <a:rPr lang="ru-RU"/>
              <a:pPr>
                <a:defRPr/>
              </a:pPr>
              <a:t>31.01.2017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4D528A-13F1-4C46-80B6-D667B8A30B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BF9F7F-5352-40D1-BD8E-9BA614EAEF03}" type="datetimeFigureOut">
              <a:rPr lang="ru-RU"/>
              <a:pPr>
                <a:defRPr/>
              </a:pPr>
              <a:t>31.01.2017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1B9D75-5F4A-4397-B546-220AD97F79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BA8855-9A38-465B-8435-939E589A421F}" type="datetimeFigureOut">
              <a:rPr lang="ru-RU"/>
              <a:pPr>
                <a:defRPr/>
              </a:pPr>
              <a:t>31.01.2017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C72D64-D744-4C39-9201-9AD5484F53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D039B4-C6C9-4014-983E-700A81EF04D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31.01.2017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4D528A-13F1-4C46-80B6-D667B8A30BE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384282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7B773A-858B-4ACA-997D-B254E956228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31.01.2017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01C146-BA75-4B7B-86BB-71441EB82E5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64930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B9DAFD-1D76-42C4-857E-A7DE42CCB81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31.01.2017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A0668C-9557-4892-BC2C-42735A645FA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641719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9D4239-3145-4FE3-9BF4-6D02C901604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31.01.2017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5385EA-A441-4493-BEC5-677137EACE6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290869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A360F8-2D34-45AE-9C30-B2BC02A8A8F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31.01.2017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0B466D-0730-4723-A816-856EBD3CB1D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784611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5A5BF8-CEFF-4498-9E5B-0659B1BEA14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31.01.2017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6411B1-DBE8-4504-9E58-03DE57CD9BB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836409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952A29-64BE-47EC-A752-C8237B6688A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31.01.2017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57791E-071A-435A-9D78-115F50E04F6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93070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0AE6D3-526A-4EA5-9047-E4221578B1B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31.01.2017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3A9D2F-F98D-4F0F-8F02-8D6D8CF8A86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94265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7B773A-858B-4ACA-997D-B254E9562280}" type="datetimeFigureOut">
              <a:rPr lang="ru-RU"/>
              <a:pPr>
                <a:defRPr/>
              </a:pPr>
              <a:t>31.01.2017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01C146-BA75-4B7B-86BB-71441EB82E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59C37D-6148-4073-A707-89C011CF425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31.01.2017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DF4AC6-615E-4D93-8FB4-7688C78EC8A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760433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BF9F7F-5352-40D1-BD8E-9BA614EAEF0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31.01.2017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1B9D75-5F4A-4397-B546-220AD97F79B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25221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BA8855-9A38-465B-8435-939E589A421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31.01.2017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C72D64-D744-4C39-9201-9AD5484F5362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8287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D039B4-C6C9-4014-983E-700A81EF04D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31.01.2017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4D528A-13F1-4C46-80B6-D667B8A30BE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858203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7B773A-858B-4ACA-997D-B254E956228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31.01.2017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01C146-BA75-4B7B-86BB-71441EB82E5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197240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B9DAFD-1D76-42C4-857E-A7DE42CCB81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31.01.2017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A0668C-9557-4892-BC2C-42735A645FA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513368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9D4239-3145-4FE3-9BF4-6D02C901604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31.01.2017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5385EA-A441-4493-BEC5-677137EACE6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376916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A360F8-2D34-45AE-9C30-B2BC02A8A8F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31.01.2017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0B466D-0730-4723-A816-856EBD3CB1D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667039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5A5BF8-CEFF-4498-9E5B-0659B1BEA14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31.01.2017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6411B1-DBE8-4504-9E58-03DE57CD9BB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989517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952A29-64BE-47EC-A752-C8237B6688A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31.01.2017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57791E-071A-435A-9D78-115F50E04F6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39655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B9DAFD-1D76-42C4-857E-A7DE42CCB818}" type="datetimeFigureOut">
              <a:rPr lang="ru-RU"/>
              <a:pPr>
                <a:defRPr/>
              </a:pPr>
              <a:t>31.01.2017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A0668C-9557-4892-BC2C-42735A645F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0AE6D3-526A-4EA5-9047-E4221578B1B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31.01.2017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3A9D2F-F98D-4F0F-8F02-8D6D8CF8A86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745896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59C37D-6148-4073-A707-89C011CF425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31.01.2017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DF4AC6-615E-4D93-8FB4-7688C78EC8A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054946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BF9F7F-5352-40D1-BD8E-9BA614EAEF0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31.01.2017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1B9D75-5F4A-4397-B546-220AD97F79B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520055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BA8855-9A38-465B-8435-939E589A421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31.01.2017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C72D64-D744-4C39-9201-9AD5484F5362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80525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9D4239-3145-4FE3-9BF4-6D02C9016048}" type="datetimeFigureOut">
              <a:rPr lang="ru-RU"/>
              <a:pPr>
                <a:defRPr/>
              </a:pPr>
              <a:t>31.01.2017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5385EA-A441-4493-BEC5-677137EACE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A360F8-2D34-45AE-9C30-B2BC02A8A8F0}" type="datetimeFigureOut">
              <a:rPr lang="ru-RU"/>
              <a:pPr>
                <a:defRPr/>
              </a:pPr>
              <a:t>31.01.2017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0B466D-0730-4723-A816-856EBD3CB1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5A5BF8-CEFF-4498-9E5B-0659B1BEA140}" type="datetimeFigureOut">
              <a:rPr lang="ru-RU"/>
              <a:pPr>
                <a:defRPr/>
              </a:pPr>
              <a:t>31.01.2017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6411B1-DBE8-4504-9E58-03DE57CD9B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952A29-64BE-47EC-A752-C8237B6688A4}" type="datetimeFigureOut">
              <a:rPr lang="ru-RU"/>
              <a:pPr>
                <a:defRPr/>
              </a:pPr>
              <a:t>31.01.2017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57791E-071A-435A-9D78-115F50E04F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0AE6D3-526A-4EA5-9047-E4221578B1B7}" type="datetimeFigureOut">
              <a:rPr lang="ru-RU"/>
              <a:pPr>
                <a:defRPr/>
              </a:pPr>
              <a:t>31.01.2017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3A9D2F-F98D-4F0F-8F02-8D6D8CF8A8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59C37D-6148-4073-A707-89C011CF4259}" type="datetimeFigureOut">
              <a:rPr lang="ru-RU"/>
              <a:pPr>
                <a:defRPr/>
              </a:pPr>
              <a:t>31.01.2017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DF4AC6-615E-4D93-8FB4-7688C78EC8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A9B792C-5FB1-435C-9C95-B405F1DDDF59}" type="datetimeFigureOut">
              <a:rPr lang="ru-RU"/>
              <a:pPr>
                <a:defRPr/>
              </a:pPr>
              <a:t>31.01.2017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B1530D3-511C-4B54-ADD1-26E4A84C04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A9B792C-5FB1-435C-9C95-B405F1DDDF5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31.01.2017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B1530D3-511C-4B54-ADD1-26E4A84C043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20263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A9B792C-5FB1-435C-9C95-B405F1DDDF5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31.01.2017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B1530D3-511C-4B54-ADD1-26E4A84C043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74811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1619672" y="3356992"/>
            <a:ext cx="6838528" cy="1512168"/>
          </a:xfrm>
        </p:spPr>
        <p:txBody>
          <a:bodyPr/>
          <a:lstStyle/>
          <a:p>
            <a:r>
              <a:rPr lang="ru-RU" b="1" dirty="0">
                <a:solidFill>
                  <a:srgbClr val="FF0000"/>
                </a:solidFill>
                <a:latin typeface="Monotype Corsiva" panose="03010101010201010101" pitchFamily="66" charset="0"/>
              </a:rPr>
              <a:t>Роль семьи в приобщении ребенка к чтению.</a:t>
            </a:r>
            <a:br>
              <a:rPr lang="ru-RU" b="1" dirty="0">
                <a:solidFill>
                  <a:srgbClr val="FF0000"/>
                </a:solidFill>
                <a:latin typeface="Monotype Corsiva" panose="03010101010201010101" pitchFamily="66" charset="0"/>
              </a:rPr>
            </a:br>
            <a:endParaRPr lang="ru-RU" b="1" i="1" dirty="0" smtClean="0">
              <a:solidFill>
                <a:srgbClr val="FF000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5652120" y="4869160"/>
            <a:ext cx="2880320" cy="1080120"/>
          </a:xfrm>
        </p:spPr>
        <p:txBody>
          <a:bodyPr/>
          <a:lstStyle/>
          <a:p>
            <a:r>
              <a:rPr lang="ru-RU" sz="2000" b="1" dirty="0" smtClean="0">
                <a:solidFill>
                  <a:srgbClr val="0000FF"/>
                </a:solidFill>
              </a:rPr>
              <a:t>Терещенко М.М. воспитатель  МБДОУ </a:t>
            </a:r>
          </a:p>
          <a:p>
            <a:r>
              <a:rPr lang="ru-RU" sz="2000" b="1" dirty="0" smtClean="0">
                <a:solidFill>
                  <a:srgbClr val="0000FF"/>
                </a:solidFill>
              </a:rPr>
              <a:t> д</a:t>
            </a:r>
            <a:r>
              <a:rPr lang="en-US" sz="2000" b="1" dirty="0" smtClean="0">
                <a:solidFill>
                  <a:srgbClr val="0000FF"/>
                </a:solidFill>
              </a:rPr>
              <a:t>/</a:t>
            </a:r>
            <a:r>
              <a:rPr lang="ru-RU" sz="2000" b="1" dirty="0" smtClean="0">
                <a:solidFill>
                  <a:srgbClr val="0000FF"/>
                </a:solidFill>
              </a:rPr>
              <a:t>сад № 8 « Тополек»</a:t>
            </a:r>
            <a:endParaRPr lang="ru-RU" sz="2000" b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xfrm>
            <a:off x="1115615" y="2060849"/>
            <a:ext cx="7056785" cy="4493940"/>
          </a:xfrm>
        </p:spPr>
        <p:txBody>
          <a:bodyPr/>
          <a:lstStyle/>
          <a:p>
            <a:pPr marL="0" indent="0">
              <a:buNone/>
            </a:pPr>
            <a:endParaRPr lang="ru-RU" dirty="0" smtClean="0"/>
          </a:p>
        </p:txBody>
      </p:sp>
      <p:pic>
        <p:nvPicPr>
          <p:cNvPr id="2051" name="Picture 3" descr="C:\Users\Марина\Desktop\DSC0348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2060848"/>
            <a:ext cx="7056784" cy="4464495"/>
          </a:xfrm>
          <a:prstGeom prst="rect">
            <a:avLst/>
          </a:prstGeom>
          <a:solidFill>
            <a:srgbClr val="FF0000"/>
          </a:solidFill>
          <a:ln w="57150"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2311445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xfrm>
            <a:off x="571500" y="2276871"/>
            <a:ext cx="8158163" cy="4277917"/>
          </a:xfrm>
        </p:spPr>
        <p:txBody>
          <a:bodyPr/>
          <a:lstStyle/>
          <a:p>
            <a:pPr marL="0" indent="0" algn="ctr">
              <a:buNone/>
            </a:pPr>
            <a:r>
              <a:rPr lang="ru-RU" sz="4800" b="1" dirty="0">
                <a:solidFill>
                  <a:srgbClr val="0000FF"/>
                </a:solidFill>
              </a:rPr>
              <a:t>Дошкольный возраст самый активный для включения ребенка в читательскую деятельность</a:t>
            </a:r>
            <a:r>
              <a:rPr lang="ru-RU" sz="4800" b="1" dirty="0">
                <a:solidFill>
                  <a:srgbClr val="0000FF"/>
                </a:solidFill>
                <a:latin typeface="Monotype Corsiva" panose="03010101010201010101" pitchFamily="66" charset="0"/>
              </a:rPr>
              <a:t>. </a:t>
            </a:r>
            <a:endParaRPr lang="ru-RU" sz="4800" b="1" dirty="0" smtClean="0">
              <a:solidFill>
                <a:srgbClr val="0000FF"/>
              </a:solidFill>
              <a:latin typeface="Monotype Corsiva" panose="03010101010201010101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Содержимое 2"/>
          <p:cNvSpPr>
            <a:spLocks noGrp="1"/>
          </p:cNvSpPr>
          <p:nvPr>
            <p:ph idx="1"/>
          </p:nvPr>
        </p:nvSpPr>
        <p:spPr>
          <a:xfrm>
            <a:off x="500063" y="692696"/>
            <a:ext cx="6143625" cy="6480720"/>
          </a:xfrm>
        </p:spPr>
        <p:txBody>
          <a:bodyPr/>
          <a:lstStyle/>
          <a:p>
            <a:pPr marL="0" indent="0" algn="ctr">
              <a:buNone/>
            </a:pPr>
            <a:r>
              <a:rPr lang="ru-RU" sz="4000" b="1" dirty="0">
                <a:solidFill>
                  <a:srgbClr val="0000FF"/>
                </a:solidFill>
              </a:rPr>
              <a:t>Ф</a:t>
            </a:r>
            <a:r>
              <a:rPr lang="ru-RU" sz="4000" b="1" dirty="0" smtClean="0">
                <a:solidFill>
                  <a:srgbClr val="0000FF"/>
                </a:solidFill>
              </a:rPr>
              <a:t>ормируется </a:t>
            </a:r>
            <a:r>
              <a:rPr lang="ru-RU" sz="4000" b="1" dirty="0">
                <a:solidFill>
                  <a:srgbClr val="0000FF"/>
                </a:solidFill>
              </a:rPr>
              <a:t>интерес к книге, закладываются основы разносторонней читательской деятельности, появляется возможность домыслить, «</a:t>
            </a:r>
            <a:r>
              <a:rPr lang="ru-RU" sz="4000" b="1" dirty="0" err="1">
                <a:solidFill>
                  <a:srgbClr val="0000FF"/>
                </a:solidFill>
              </a:rPr>
              <a:t>дофантазировать</a:t>
            </a:r>
            <a:r>
              <a:rPr lang="ru-RU" sz="4000" b="1" dirty="0">
                <a:solidFill>
                  <a:srgbClr val="0000FF"/>
                </a:solidFill>
              </a:rPr>
              <a:t>». </a:t>
            </a:r>
            <a:endParaRPr lang="ru-RU" sz="4000" b="1" dirty="0" smtClean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772816"/>
            <a:ext cx="8229600" cy="936104"/>
          </a:xfrm>
        </p:spPr>
        <p:txBody>
          <a:bodyPr/>
          <a:lstStyle/>
          <a:p>
            <a:r>
              <a:rPr lang="ru-RU" sz="32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   Пассивное чтение                   </a:t>
            </a:r>
            <a:r>
              <a:rPr lang="ru-RU" sz="3200" b="1" dirty="0" smtClean="0">
                <a:solidFill>
                  <a:srgbClr val="0000FF"/>
                </a:solidFill>
                <a:latin typeface="Monotype Corsiva" panose="03010101010201010101" pitchFamily="66" charset="0"/>
              </a:rPr>
              <a:t>Активное чтение</a:t>
            </a:r>
            <a:endParaRPr lang="ru-RU" sz="3200" b="1" dirty="0">
              <a:solidFill>
                <a:srgbClr val="0000FF"/>
              </a:solidFill>
              <a:latin typeface="Monotype Corsiva" panose="03010101010201010101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79512" y="2852936"/>
            <a:ext cx="4316288" cy="381642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2852936"/>
            <a:ext cx="4316288" cy="381642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Марина\Desktop\IMG-20170131-WA000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8795" y="2842642"/>
            <a:ext cx="4320480" cy="3816424"/>
          </a:xfrm>
          <a:prstGeom prst="rect">
            <a:avLst/>
          </a:prstGeom>
          <a:noFill/>
          <a:ln w="5715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Марина\Desktop\DSC0347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487" y="2842642"/>
            <a:ext cx="4361505" cy="3816424"/>
          </a:xfrm>
          <a:prstGeom prst="rect">
            <a:avLst/>
          </a:prstGeom>
          <a:solidFill>
            <a:srgbClr val="FF0000"/>
          </a:solidFill>
          <a:ln w="57150">
            <a:solidFill>
              <a:srgbClr val="0000FF"/>
            </a:solidFill>
          </a:ln>
        </p:spPr>
      </p:pic>
    </p:spTree>
    <p:extLst>
      <p:ext uri="{BB962C8B-B14F-4D97-AF65-F5344CB8AC3E}">
        <p14:creationId xmlns:p14="http://schemas.microsoft.com/office/powerpoint/2010/main" val="3152496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Содержимое 2"/>
          <p:cNvSpPr>
            <a:spLocks noGrp="1"/>
          </p:cNvSpPr>
          <p:nvPr>
            <p:ph idx="1"/>
          </p:nvPr>
        </p:nvSpPr>
        <p:spPr>
          <a:xfrm>
            <a:off x="251520" y="404664"/>
            <a:ext cx="6624735" cy="6264424"/>
          </a:xfrm>
        </p:spPr>
        <p:txBody>
          <a:bodyPr/>
          <a:lstStyle/>
          <a:p>
            <a:pPr marL="0" indent="0" algn="ctr">
              <a:buNone/>
            </a:pPr>
            <a:r>
              <a:rPr lang="ru-RU" sz="4000" b="1" dirty="0">
                <a:solidFill>
                  <a:srgbClr val="0000FF"/>
                </a:solidFill>
              </a:rPr>
              <a:t>Семья, семейное чтение в становлении дошкольника как читателя играют первостепенную роль. Семья отличается постоянством и длительностью воспитательных воздействий отца или матери</a:t>
            </a:r>
            <a:r>
              <a:rPr lang="ru-RU" sz="4000" dirty="0">
                <a:solidFill>
                  <a:srgbClr val="0000FF"/>
                </a:solidFill>
              </a:rPr>
              <a:t>.</a:t>
            </a:r>
            <a:r>
              <a:rPr lang="ru-RU" sz="4000" dirty="0"/>
              <a:t> </a:t>
            </a:r>
            <a:endParaRPr lang="ru-RU" sz="4000" dirty="0" smtClean="0"/>
          </a:p>
        </p:txBody>
      </p:sp>
    </p:spTree>
    <p:extLst>
      <p:ext uri="{BB962C8B-B14F-4D97-AF65-F5344CB8AC3E}">
        <p14:creationId xmlns:p14="http://schemas.microsoft.com/office/powerpoint/2010/main" val="1967824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132856"/>
            <a:ext cx="8229600" cy="4320480"/>
          </a:xfrm>
        </p:spPr>
        <p:txBody>
          <a:bodyPr/>
          <a:lstStyle/>
          <a:p>
            <a:pPr marL="0" indent="0" algn="ctr">
              <a:buNone/>
            </a:pPr>
            <a:r>
              <a:rPr lang="ru-RU" sz="44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Формы </a:t>
            </a:r>
            <a:r>
              <a:rPr lang="ru-RU" sz="4400" b="1" dirty="0">
                <a:solidFill>
                  <a:srgbClr val="FF0000"/>
                </a:solidFill>
                <a:latin typeface="Monotype Corsiva" panose="03010101010201010101" pitchFamily="66" charset="0"/>
              </a:rPr>
              <a:t>работы:</a:t>
            </a:r>
            <a:endParaRPr lang="ru-RU" sz="4400" dirty="0">
              <a:solidFill>
                <a:srgbClr val="FF0000"/>
              </a:solidFill>
              <a:latin typeface="Monotype Corsiva" panose="03010101010201010101" pitchFamily="66" charset="0"/>
            </a:endParaRPr>
          </a:p>
          <a:p>
            <a:pPr marL="0" lvl="0" indent="0">
              <a:buNone/>
            </a:pPr>
            <a:endParaRPr lang="ru-RU" dirty="0" smtClean="0"/>
          </a:p>
          <a:p>
            <a:pPr lvl="0">
              <a:buFont typeface="Wingdings" panose="05000000000000000000" pitchFamily="2" charset="2"/>
              <a:buChar char="Ø"/>
            </a:pPr>
            <a:r>
              <a:rPr lang="ru-RU" sz="3600" b="1" dirty="0" smtClean="0">
                <a:solidFill>
                  <a:srgbClr val="0000FF"/>
                </a:solidFill>
              </a:rPr>
              <a:t>  Занятия </a:t>
            </a:r>
          </a:p>
          <a:p>
            <a:pPr lvl="0">
              <a:buFont typeface="Wingdings" panose="05000000000000000000" pitchFamily="2" charset="2"/>
              <a:buChar char="Ø"/>
            </a:pPr>
            <a:r>
              <a:rPr lang="ru-RU" sz="3600" b="1" dirty="0" smtClean="0">
                <a:solidFill>
                  <a:srgbClr val="0000FF"/>
                </a:solidFill>
              </a:rPr>
              <a:t>  Культурно </a:t>
            </a:r>
            <a:r>
              <a:rPr lang="ru-RU" sz="3600" b="1" dirty="0">
                <a:solidFill>
                  <a:srgbClr val="0000FF"/>
                </a:solidFill>
              </a:rPr>
              <a:t>– досуговая </a:t>
            </a:r>
            <a:r>
              <a:rPr lang="ru-RU" sz="3600" b="1" dirty="0" smtClean="0">
                <a:solidFill>
                  <a:srgbClr val="0000FF"/>
                </a:solidFill>
              </a:rPr>
              <a:t>деятельность</a:t>
            </a:r>
            <a:endParaRPr lang="ru-RU" sz="3600" b="1" dirty="0">
              <a:solidFill>
                <a:srgbClr val="0000FF"/>
              </a:solidFill>
            </a:endParaRPr>
          </a:p>
          <a:p>
            <a:pPr lvl="0">
              <a:buFont typeface="Wingdings" panose="05000000000000000000" pitchFamily="2" charset="2"/>
              <a:buChar char="Ø"/>
            </a:pPr>
            <a:r>
              <a:rPr lang="ru-RU" sz="3600" b="1" dirty="0" smtClean="0">
                <a:solidFill>
                  <a:srgbClr val="0000FF"/>
                </a:solidFill>
              </a:rPr>
              <a:t>  Свободная </a:t>
            </a:r>
            <a:r>
              <a:rPr lang="ru-RU" sz="3600" b="1" dirty="0">
                <a:solidFill>
                  <a:srgbClr val="0000FF"/>
                </a:solidFill>
              </a:rPr>
              <a:t>от занятий </a:t>
            </a:r>
            <a:r>
              <a:rPr lang="ru-RU" sz="3600" b="1" dirty="0" smtClean="0">
                <a:solidFill>
                  <a:srgbClr val="0000FF"/>
                </a:solidFill>
              </a:rPr>
              <a:t>деятельность</a:t>
            </a:r>
            <a:endParaRPr lang="ru-RU" sz="36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9885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Содержимое 2"/>
          <p:cNvSpPr>
            <a:spLocks noGrp="1"/>
          </p:cNvSpPr>
          <p:nvPr>
            <p:ph idx="1"/>
          </p:nvPr>
        </p:nvSpPr>
        <p:spPr>
          <a:xfrm>
            <a:off x="107504" y="116632"/>
            <a:ext cx="6768751" cy="6552456"/>
          </a:xfrm>
        </p:spPr>
        <p:txBody>
          <a:bodyPr/>
          <a:lstStyle/>
          <a:p>
            <a:pPr marL="0" indent="0" algn="ctr">
              <a:buNone/>
            </a:pPr>
            <a:r>
              <a:rPr lang="ru-RU" sz="3600" b="1" dirty="0">
                <a:solidFill>
                  <a:srgbClr val="FF0000"/>
                </a:solidFill>
                <a:latin typeface="Monotype Corsiva" panose="03010101010201010101" pitchFamily="66" charset="0"/>
              </a:rPr>
              <a:t>Сотрудничество с родителями.</a:t>
            </a:r>
          </a:p>
          <a:p>
            <a:pPr marL="0" indent="0" algn="ctr">
              <a:buNone/>
            </a:pPr>
            <a:r>
              <a:rPr lang="ru-RU" sz="3000" b="1" i="1" dirty="0">
                <a:solidFill>
                  <a:srgbClr val="FF00FF"/>
                </a:solidFill>
              </a:rPr>
              <a:t>Формы работы:</a:t>
            </a:r>
            <a:endParaRPr lang="ru-RU" sz="3000" i="1" dirty="0">
              <a:solidFill>
                <a:srgbClr val="FF00FF"/>
              </a:solidFill>
            </a:endParaRPr>
          </a:p>
          <a:p>
            <a:pPr lvl="0">
              <a:buFont typeface="Wingdings" panose="05000000000000000000" pitchFamily="2" charset="2"/>
              <a:buChar char="Ø"/>
            </a:pPr>
            <a:r>
              <a:rPr lang="ru-RU" sz="2800" b="1" dirty="0" smtClean="0">
                <a:solidFill>
                  <a:srgbClr val="0000FF"/>
                </a:solidFill>
              </a:rPr>
              <a:t> Сотрудничество </a:t>
            </a:r>
            <a:r>
              <a:rPr lang="ru-RU" sz="2800" b="1" dirty="0">
                <a:solidFill>
                  <a:srgbClr val="0000FF"/>
                </a:solidFill>
              </a:rPr>
              <a:t>с родителями.</a:t>
            </a:r>
          </a:p>
          <a:p>
            <a:pPr lvl="0">
              <a:buFont typeface="Wingdings" panose="05000000000000000000" pitchFamily="2" charset="2"/>
              <a:buChar char="Ø"/>
            </a:pPr>
            <a:r>
              <a:rPr lang="ru-RU" sz="2800" b="1" dirty="0" smtClean="0">
                <a:solidFill>
                  <a:srgbClr val="0000FF"/>
                </a:solidFill>
              </a:rPr>
              <a:t> Формы </a:t>
            </a:r>
            <a:r>
              <a:rPr lang="ru-RU" sz="2800" b="1" dirty="0">
                <a:solidFill>
                  <a:srgbClr val="0000FF"/>
                </a:solidFill>
              </a:rPr>
              <a:t>работы:</a:t>
            </a:r>
          </a:p>
          <a:p>
            <a:pPr lvl="0">
              <a:buFont typeface="Wingdings" panose="05000000000000000000" pitchFamily="2" charset="2"/>
              <a:buChar char="Ø"/>
            </a:pPr>
            <a:r>
              <a:rPr lang="ru-RU" sz="2800" b="1" dirty="0" smtClean="0">
                <a:solidFill>
                  <a:srgbClr val="0000FF"/>
                </a:solidFill>
              </a:rPr>
              <a:t> Родительские </a:t>
            </a:r>
            <a:r>
              <a:rPr lang="ru-RU" sz="2800" b="1" dirty="0">
                <a:solidFill>
                  <a:srgbClr val="0000FF"/>
                </a:solidFill>
              </a:rPr>
              <a:t>собрания.</a:t>
            </a:r>
          </a:p>
          <a:p>
            <a:pPr lvl="0">
              <a:buFont typeface="Wingdings" panose="05000000000000000000" pitchFamily="2" charset="2"/>
              <a:buChar char="Ø"/>
            </a:pPr>
            <a:r>
              <a:rPr lang="ru-RU" sz="2800" b="1" dirty="0" smtClean="0">
                <a:solidFill>
                  <a:srgbClr val="0000FF"/>
                </a:solidFill>
              </a:rPr>
              <a:t> Индивидуальные </a:t>
            </a:r>
            <a:r>
              <a:rPr lang="ru-RU" sz="2800" b="1" dirty="0">
                <a:solidFill>
                  <a:srgbClr val="0000FF"/>
                </a:solidFill>
              </a:rPr>
              <a:t>консультации.</a:t>
            </a:r>
          </a:p>
          <a:p>
            <a:pPr lvl="0">
              <a:buFont typeface="Wingdings" panose="05000000000000000000" pitchFamily="2" charset="2"/>
              <a:buChar char="Ø"/>
            </a:pPr>
            <a:r>
              <a:rPr lang="ru-RU" sz="2800" b="1" dirty="0" smtClean="0">
                <a:solidFill>
                  <a:srgbClr val="0000FF"/>
                </a:solidFill>
              </a:rPr>
              <a:t> Семинары </a:t>
            </a:r>
            <a:r>
              <a:rPr lang="ru-RU" sz="2800" b="1" dirty="0">
                <a:solidFill>
                  <a:srgbClr val="0000FF"/>
                </a:solidFill>
              </a:rPr>
              <a:t>– практикумы.</a:t>
            </a:r>
          </a:p>
          <a:p>
            <a:pPr lvl="0">
              <a:buFont typeface="Wingdings" panose="05000000000000000000" pitchFamily="2" charset="2"/>
              <a:buChar char="Ø"/>
            </a:pPr>
            <a:r>
              <a:rPr lang="ru-RU" sz="2800" b="1" dirty="0" smtClean="0">
                <a:solidFill>
                  <a:srgbClr val="0000FF"/>
                </a:solidFill>
              </a:rPr>
              <a:t> Папки </a:t>
            </a:r>
            <a:r>
              <a:rPr lang="ru-RU" sz="2800" b="1" dirty="0">
                <a:solidFill>
                  <a:srgbClr val="0000FF"/>
                </a:solidFill>
              </a:rPr>
              <a:t>– передвижки.</a:t>
            </a:r>
          </a:p>
          <a:p>
            <a:pPr lvl="0">
              <a:buFont typeface="Wingdings" panose="05000000000000000000" pitchFamily="2" charset="2"/>
              <a:buChar char="Ø"/>
            </a:pPr>
            <a:r>
              <a:rPr lang="ru-RU" sz="2800" b="1" dirty="0" smtClean="0">
                <a:solidFill>
                  <a:srgbClr val="0000FF"/>
                </a:solidFill>
              </a:rPr>
              <a:t> </a:t>
            </a:r>
            <a:r>
              <a:rPr lang="ru-RU" sz="2800" b="1" dirty="0" err="1" smtClean="0">
                <a:solidFill>
                  <a:srgbClr val="0000FF"/>
                </a:solidFill>
              </a:rPr>
              <a:t>Фотопрезентации</a:t>
            </a:r>
            <a:r>
              <a:rPr lang="ru-RU" sz="2800" b="1" dirty="0">
                <a:solidFill>
                  <a:srgbClr val="0000FF"/>
                </a:solidFill>
              </a:rPr>
              <a:t>.</a:t>
            </a:r>
          </a:p>
          <a:p>
            <a:pPr lvl="0">
              <a:buFont typeface="Wingdings" panose="05000000000000000000" pitchFamily="2" charset="2"/>
              <a:buChar char="Ø"/>
            </a:pPr>
            <a:r>
              <a:rPr lang="ru-RU" sz="2800" b="1" dirty="0" smtClean="0">
                <a:solidFill>
                  <a:srgbClr val="0000FF"/>
                </a:solidFill>
              </a:rPr>
              <a:t> Участие </a:t>
            </a:r>
            <a:r>
              <a:rPr lang="ru-RU" sz="2800" b="1" dirty="0">
                <a:solidFill>
                  <a:srgbClr val="0000FF"/>
                </a:solidFill>
              </a:rPr>
              <a:t>родителей в литературных конкурсах, в создании библиотечного фонда ДОУ, в оформлении </a:t>
            </a:r>
            <a:r>
              <a:rPr lang="ru-RU" sz="2800" b="1" dirty="0" smtClean="0">
                <a:solidFill>
                  <a:srgbClr val="0000FF"/>
                </a:solidFill>
              </a:rPr>
              <a:t>выставок</a:t>
            </a:r>
            <a:r>
              <a:rPr lang="ru-RU" sz="2800" b="1" dirty="0">
                <a:solidFill>
                  <a:srgbClr val="0000FF"/>
                </a:solidFill>
              </a:rPr>
              <a:t>.</a:t>
            </a:r>
          </a:p>
          <a:p>
            <a:pPr lvl="0">
              <a:buFont typeface="Wingdings" panose="05000000000000000000" pitchFamily="2" charset="2"/>
              <a:buChar char="Ø"/>
            </a:pPr>
            <a:endParaRPr lang="ru-RU" sz="2800" b="1" dirty="0">
              <a:solidFill>
                <a:srgbClr val="0000FF"/>
              </a:solidFill>
            </a:endParaRPr>
          </a:p>
          <a:p>
            <a:pPr lvl="0">
              <a:buFont typeface="Wingdings" panose="05000000000000000000" pitchFamily="2" charset="2"/>
              <a:buChar char="Ø"/>
            </a:pPr>
            <a:endParaRPr lang="ru-RU" sz="2800" b="1" dirty="0">
              <a:solidFill>
                <a:srgbClr val="0000FF"/>
              </a:solidFill>
            </a:endParaRPr>
          </a:p>
          <a:p>
            <a:pPr marL="0" indent="0" algn="ctr">
              <a:buNone/>
            </a:pP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2345829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xfrm>
            <a:off x="611560" y="2060848"/>
            <a:ext cx="8158163" cy="4491087"/>
          </a:xfrm>
        </p:spPr>
        <p:txBody>
          <a:bodyPr/>
          <a:lstStyle/>
          <a:p>
            <a:pPr marL="0" indent="0" algn="ctr">
              <a:buNone/>
            </a:pPr>
            <a:r>
              <a:rPr lang="ru-RU" sz="4000" b="1" dirty="0">
                <a:solidFill>
                  <a:srgbClr val="FF0000"/>
                </a:solidFill>
                <a:latin typeface="Monotype Corsiva" panose="03010101010201010101" pitchFamily="66" charset="0"/>
              </a:rPr>
              <a:t>Система работы  позволяет:</a:t>
            </a:r>
          </a:p>
          <a:p>
            <a:pPr marL="0" indent="0" algn="ctr">
              <a:buNone/>
            </a:pPr>
            <a:r>
              <a:rPr lang="ru-RU" sz="2400" b="1" dirty="0"/>
              <a:t> </a:t>
            </a:r>
          </a:p>
          <a:p>
            <a:pPr lvl="0">
              <a:buFont typeface="Wingdings" panose="05000000000000000000" pitchFamily="2" charset="2"/>
              <a:buChar char="Ø"/>
            </a:pPr>
            <a:r>
              <a:rPr lang="ru-RU" sz="2800" b="1" dirty="0" smtClean="0">
                <a:solidFill>
                  <a:srgbClr val="0000FF"/>
                </a:solidFill>
              </a:rPr>
              <a:t> повысить </a:t>
            </a:r>
            <a:r>
              <a:rPr lang="ru-RU" sz="2800" b="1" dirty="0">
                <a:solidFill>
                  <a:srgbClr val="0000FF"/>
                </a:solidFill>
              </a:rPr>
              <a:t>уровень познавательного, речевого, психофизического развития детей;</a:t>
            </a:r>
          </a:p>
          <a:p>
            <a:pPr lvl="0">
              <a:buFont typeface="Wingdings" panose="05000000000000000000" pitchFamily="2" charset="2"/>
              <a:buChar char="Ø"/>
            </a:pPr>
            <a:r>
              <a:rPr lang="ru-RU" sz="2800" b="1" dirty="0" smtClean="0">
                <a:solidFill>
                  <a:srgbClr val="0000FF"/>
                </a:solidFill>
              </a:rPr>
              <a:t> создает </a:t>
            </a:r>
            <a:r>
              <a:rPr lang="ru-RU" sz="2800" b="1" dirty="0">
                <a:solidFill>
                  <a:srgbClr val="0000FF"/>
                </a:solidFill>
              </a:rPr>
              <a:t>предпосылки для реализации </a:t>
            </a:r>
            <a:r>
              <a:rPr lang="ru-RU" sz="2800" b="1" dirty="0" smtClean="0">
                <a:solidFill>
                  <a:srgbClr val="0000FF"/>
                </a:solidFill>
              </a:rPr>
              <a:t>  творческих </a:t>
            </a:r>
            <a:r>
              <a:rPr lang="ru-RU" sz="2800" b="1" dirty="0">
                <a:solidFill>
                  <a:srgbClr val="0000FF"/>
                </a:solidFill>
              </a:rPr>
              <a:t>способностей, самовыражения;</a:t>
            </a:r>
          </a:p>
          <a:p>
            <a:pPr lvl="0">
              <a:buFont typeface="Wingdings" panose="05000000000000000000" pitchFamily="2" charset="2"/>
              <a:buChar char="Ø"/>
            </a:pPr>
            <a:r>
              <a:rPr lang="ru-RU" sz="2800" b="1" dirty="0" smtClean="0">
                <a:solidFill>
                  <a:srgbClr val="0000FF"/>
                </a:solidFill>
              </a:rPr>
              <a:t> помогает </a:t>
            </a:r>
            <a:r>
              <a:rPr lang="ru-RU" sz="2800" b="1" dirty="0">
                <a:solidFill>
                  <a:srgbClr val="0000FF"/>
                </a:solidFill>
              </a:rPr>
              <a:t>детям войти в мир художественной литературы, сформировать читательские умения.</a:t>
            </a:r>
          </a:p>
          <a:p>
            <a:endParaRPr lang="ru-RU" sz="2800" dirty="0" smtClean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2358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Содержимое 2"/>
          <p:cNvSpPr>
            <a:spLocks noGrp="1"/>
          </p:cNvSpPr>
          <p:nvPr>
            <p:ph idx="1"/>
          </p:nvPr>
        </p:nvSpPr>
        <p:spPr>
          <a:xfrm>
            <a:off x="457200" y="116632"/>
            <a:ext cx="6275040" cy="5904655"/>
          </a:xfrm>
        </p:spPr>
        <p:txBody>
          <a:bodyPr/>
          <a:lstStyle/>
          <a:p>
            <a:pPr marL="0" lvl="0" indent="0">
              <a:buNone/>
            </a:pPr>
            <a:endParaRPr lang="ru-RU" sz="2800" b="1" dirty="0">
              <a:solidFill>
                <a:srgbClr val="0000FF"/>
              </a:solidFill>
            </a:endParaRPr>
          </a:p>
          <a:p>
            <a:pPr marL="0" indent="0" algn="ctr">
              <a:buNone/>
            </a:pPr>
            <a:r>
              <a:rPr lang="ru-RU" sz="4000" b="1" dirty="0">
                <a:solidFill>
                  <a:srgbClr val="0000FF"/>
                </a:solidFill>
              </a:rPr>
              <a:t>П</a:t>
            </a:r>
            <a:r>
              <a:rPr lang="ru-RU" sz="4000" b="1" dirty="0" smtClean="0">
                <a:solidFill>
                  <a:srgbClr val="0000FF"/>
                </a:solidFill>
              </a:rPr>
              <a:t>роцесс</a:t>
            </a:r>
            <a:r>
              <a:rPr lang="ru-RU" sz="4000" b="1" dirty="0">
                <a:solidFill>
                  <a:srgbClr val="0000FF"/>
                </a:solidFill>
              </a:rPr>
              <a:t> чтения </a:t>
            </a:r>
            <a:r>
              <a:rPr lang="ru-RU" sz="4000" b="1" dirty="0" smtClean="0">
                <a:solidFill>
                  <a:srgbClr val="0000FF"/>
                </a:solidFill>
              </a:rPr>
              <a:t>является определяющим </a:t>
            </a:r>
            <a:r>
              <a:rPr lang="ru-RU" sz="4000" b="1" dirty="0">
                <a:solidFill>
                  <a:srgbClr val="0000FF"/>
                </a:solidFill>
              </a:rPr>
              <a:t>в образовании и развитии, мировоззренческом и нравственном становлении человека, ребенка.</a:t>
            </a:r>
          </a:p>
          <a:p>
            <a:pPr marL="0" indent="0" algn="ctr">
              <a:buNone/>
            </a:pP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596444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ица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лица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3_лица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Шаблон 2</Template>
  <TotalTime>60</TotalTime>
  <Words>140</Words>
  <Application>Microsoft Office PowerPoint</Application>
  <PresentationFormat>Экран (4:3)</PresentationFormat>
  <Paragraphs>30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10</vt:i4>
      </vt:variant>
    </vt:vector>
  </HeadingPairs>
  <TitlesOfParts>
    <vt:vector size="13" baseType="lpstr">
      <vt:lpstr>лица</vt:lpstr>
      <vt:lpstr>1_лица</vt:lpstr>
      <vt:lpstr>3_лица</vt:lpstr>
      <vt:lpstr>Роль семьи в приобщении ребенка к чтению. </vt:lpstr>
      <vt:lpstr>Презентация PowerPoint</vt:lpstr>
      <vt:lpstr>Презентация PowerPoint</vt:lpstr>
      <vt:lpstr>   Пассивное чтение                   Активное чтение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презентации</dc:title>
  <dc:creator>jul</dc:creator>
  <cp:lastModifiedBy>Марина</cp:lastModifiedBy>
  <cp:revision>7</cp:revision>
  <dcterms:created xsi:type="dcterms:W3CDTF">2016-05-11T09:30:30Z</dcterms:created>
  <dcterms:modified xsi:type="dcterms:W3CDTF">2017-01-31T13:06:40Z</dcterms:modified>
</cp:coreProperties>
</file>