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2" r:id="rId5"/>
    <p:sldId id="261" r:id="rId6"/>
    <p:sldId id="274" r:id="rId7"/>
    <p:sldId id="263" r:id="rId8"/>
    <p:sldId id="275" r:id="rId9"/>
    <p:sldId id="264" r:id="rId10"/>
    <p:sldId id="266" r:id="rId11"/>
    <p:sldId id="267" r:id="rId12"/>
    <p:sldId id="272" r:id="rId13"/>
    <p:sldId id="27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5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2192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</p:grpSp>
      <p:sp>
        <p:nvSpPr>
          <p:cNvPr id="14133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828801"/>
            <a:ext cx="103632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4133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0197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0305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7503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1"/>
            <a:ext cx="10972800" cy="4530725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6406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4308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9728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3941763"/>
            <a:ext cx="109728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9242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ru-RU" noProof="0" smtClean="0"/>
              <a:t>Щелкните этот значок, чтобы добавить изображение из Интернета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3473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600" y="1600201"/>
            <a:ext cx="53848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197600" y="3941763"/>
            <a:ext cx="53848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4136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 noProof="0" smtClean="0"/>
              <a:t>Щелкните этот значок, чтобы добавить изображение из Интернета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1841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600" y="1600201"/>
            <a:ext cx="53848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197600" y="3941763"/>
            <a:ext cx="53848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8933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6008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4181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600201"/>
            <a:ext cx="53848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09600" y="3941763"/>
            <a:ext cx="53848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1581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2729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5432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8139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7855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0755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0034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253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12192000" cy="6934200"/>
            <a:chOff x="0" y="0"/>
            <a:chExt cx="5760" cy="4368"/>
          </a:xfrm>
        </p:grpSpPr>
        <p:sp>
          <p:nvSpPr>
            <p:cNvPr id="14029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29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29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29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29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29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29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29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29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30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30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30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30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30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30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30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30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4030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</p:grpSp>
      <p:sp>
        <p:nvSpPr>
          <p:cNvPr id="14030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3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031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031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220EF59F-FAE6-4AA7-BE25-7FDCA8CB1755}" type="datetimeFigureOut">
              <a:rPr lang="ru-RU" smtClean="0"/>
              <a:pPr/>
              <a:t>03.02.2016</a:t>
            </a:fld>
            <a:endParaRPr lang="ru-RU"/>
          </a:p>
        </p:txBody>
      </p:sp>
      <p:sp>
        <p:nvSpPr>
          <p:cNvPr id="14031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4031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9FB379DB-6A44-4B52-B419-FCD5D9AC3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245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  <p:sldLayoutId id="2147483726" r:id="rId18"/>
    <p:sldLayoutId id="2147483727" r:id="rId19"/>
    <p:sldLayoutId id="2147483728" r:id="rId20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02882" y="839426"/>
            <a:ext cx="3107348" cy="4143131"/>
          </a:xfrm>
        </p:spPr>
      </p:pic>
      <p:sp>
        <p:nvSpPr>
          <p:cNvPr id="5" name="Прямоугольник 4"/>
          <p:cNvSpPr/>
          <p:nvPr/>
        </p:nvSpPr>
        <p:spPr>
          <a:xfrm>
            <a:off x="8702882" y="5414327"/>
            <a:ext cx="28408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Андерс Цельсий</a:t>
            </a:r>
            <a:endParaRPr lang="ru-RU" sz="28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795" y="839426"/>
            <a:ext cx="3170040" cy="380404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65938" y="5198883"/>
            <a:ext cx="326775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effectLst/>
              </a:rPr>
              <a:t>Даниель Габриель </a:t>
            </a:r>
          </a:p>
          <a:p>
            <a:pPr algn="ctr"/>
            <a:r>
              <a:rPr lang="ru-RU" sz="2800" b="1" dirty="0" smtClean="0">
                <a:effectLst/>
              </a:rPr>
              <a:t>Фаренгейт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44925" y="5414327"/>
            <a:ext cx="35684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/>
              </a:rPr>
              <a:t>Рене Антуан Реомюр</a:t>
            </a:r>
            <a:endParaRPr lang="ru-RU" sz="2800" b="1" dirty="0">
              <a:effectLst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25839" y="839426"/>
            <a:ext cx="4447209" cy="333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8222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842" y="385551"/>
            <a:ext cx="11445922" cy="6001601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>
                <a:effectLst/>
              </a:rPr>
              <a:t>Задание </a:t>
            </a:r>
            <a:r>
              <a:rPr lang="ru-RU" sz="3600" b="1" dirty="0" smtClean="0">
                <a:effectLst/>
              </a:rPr>
              <a:t>первой  </a:t>
            </a:r>
            <a:r>
              <a:rPr lang="ru-RU" sz="3600" b="1" dirty="0">
                <a:effectLst/>
              </a:rPr>
              <a:t>группе:</a:t>
            </a:r>
            <a:endParaRPr lang="ru-RU" sz="3600" dirty="0">
              <a:effectLst/>
            </a:endParaRPr>
          </a:p>
          <a:p>
            <a:pPr marL="0" indent="0">
              <a:buNone/>
            </a:pPr>
            <a:r>
              <a:rPr lang="ru-RU" sz="3600" dirty="0">
                <a:effectLst/>
              </a:rPr>
              <a:t>Существует ли связь между энергетическими единицами измерения температуры и градусами</a:t>
            </a:r>
            <a:r>
              <a:rPr lang="ru-RU" sz="3600" dirty="0" smtClean="0">
                <a:effectLst/>
              </a:rPr>
              <a:t>?</a:t>
            </a:r>
          </a:p>
          <a:p>
            <a:pPr marL="0" indent="0">
              <a:buNone/>
            </a:pPr>
            <a:r>
              <a:rPr lang="ru-RU" sz="3600" b="1" dirty="0">
                <a:effectLst/>
              </a:rPr>
              <a:t>Задание </a:t>
            </a:r>
            <a:r>
              <a:rPr lang="ru-RU" sz="3600" b="1" dirty="0" smtClean="0">
                <a:effectLst/>
              </a:rPr>
              <a:t>второй </a:t>
            </a:r>
            <a:r>
              <a:rPr lang="ru-RU" sz="3600" b="1" dirty="0">
                <a:effectLst/>
              </a:rPr>
              <a:t>группе:</a:t>
            </a:r>
            <a:endParaRPr lang="ru-RU" sz="3600" dirty="0">
              <a:effectLst/>
            </a:endParaRPr>
          </a:p>
          <a:p>
            <a:pPr marL="0" indent="0">
              <a:buNone/>
            </a:pPr>
            <a:r>
              <a:rPr lang="ru-RU" sz="3600" dirty="0">
                <a:effectLst/>
              </a:rPr>
              <a:t>Определить коэффициент </a:t>
            </a:r>
            <a:r>
              <a:rPr lang="en-US" sz="4400" dirty="0">
                <a:effectLst/>
              </a:rPr>
              <a:t>k</a:t>
            </a:r>
            <a:r>
              <a:rPr lang="ru-RU" sz="3600" dirty="0">
                <a:effectLst/>
              </a:rPr>
              <a:t>, физический смысл.</a:t>
            </a:r>
          </a:p>
          <a:p>
            <a:pPr marL="0" indent="0">
              <a:buNone/>
            </a:pPr>
            <a:r>
              <a:rPr lang="ru-RU" sz="3600" b="1" dirty="0">
                <a:effectLst/>
              </a:rPr>
              <a:t>Задание </a:t>
            </a:r>
            <a:r>
              <a:rPr lang="ru-RU" sz="3600" b="1" dirty="0" smtClean="0">
                <a:effectLst/>
              </a:rPr>
              <a:t>третьей </a:t>
            </a:r>
            <a:r>
              <a:rPr lang="ru-RU" sz="3600" b="1" dirty="0">
                <a:effectLst/>
              </a:rPr>
              <a:t>группе:</a:t>
            </a:r>
            <a:endParaRPr lang="ru-RU" sz="3600" dirty="0">
              <a:effectLst/>
            </a:endParaRPr>
          </a:p>
          <a:p>
            <a:pPr marL="0" indent="0">
              <a:buNone/>
            </a:pPr>
            <a:r>
              <a:rPr lang="ru-RU" sz="3600" dirty="0">
                <a:effectLst/>
              </a:rPr>
              <a:t>Найти связь абсолютной шкалы и шкалы Цельсия.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 </a:t>
            </a:r>
          </a:p>
          <a:p>
            <a:pPr marL="0" indent="0">
              <a:buNone/>
            </a:pPr>
            <a:r>
              <a:rPr lang="ru-RU" dirty="0">
                <a:effectLst/>
              </a:rPr>
              <a:t> </a:t>
            </a:r>
          </a:p>
          <a:p>
            <a:pPr marL="0" indent="0">
              <a:buNone/>
            </a:pPr>
            <a:endParaRPr lang="ru-RU" dirty="0">
              <a:effectLst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6977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381738"/>
            <a:ext cx="10972800" cy="5776084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effectLst/>
              </a:rPr>
              <a:t>Первая группа:</a:t>
            </a:r>
            <a:endParaRPr lang="en-US" sz="2800" dirty="0" smtClean="0">
              <a:effectLst/>
            </a:endParaRPr>
          </a:p>
          <a:p>
            <a:pPr marL="0" indent="0">
              <a:buNone/>
            </a:pPr>
            <a:r>
              <a:rPr lang="en-US" altLang="ru-RU" b="1" dirty="0" smtClean="0"/>
              <a:t>  </a:t>
            </a:r>
            <a:r>
              <a:rPr lang="ru-RU" altLang="ru-RU" b="1" dirty="0" smtClean="0"/>
              <a:t>Θ=</a:t>
            </a:r>
            <a:r>
              <a:rPr lang="en-US" altLang="ru-RU" b="1" dirty="0" err="1" smtClean="0"/>
              <a:t>kT</a:t>
            </a:r>
            <a:endParaRPr lang="en-US" altLang="ru-RU" b="1" dirty="0" smtClean="0"/>
          </a:p>
          <a:p>
            <a:pPr marL="0" indent="0">
              <a:buNone/>
            </a:pPr>
            <a:endParaRPr lang="ru-RU" sz="2800" b="1" dirty="0" smtClean="0">
              <a:effectLst/>
            </a:endParaRPr>
          </a:p>
          <a:p>
            <a:pPr marL="0" indent="0">
              <a:buNone/>
            </a:pPr>
            <a:r>
              <a:rPr lang="ru-RU" sz="2800" dirty="0" smtClean="0">
                <a:effectLst/>
              </a:rPr>
              <a:t>Вторая группа:</a:t>
            </a:r>
          </a:p>
          <a:p>
            <a:pPr marL="0" indent="0">
              <a:buNone/>
            </a:pPr>
            <a:r>
              <a:rPr lang="ru-RU" sz="2800" b="1" dirty="0" smtClean="0">
                <a:effectLst/>
              </a:rPr>
              <a:t> </a:t>
            </a:r>
            <a:r>
              <a:rPr lang="en-US" sz="2800" b="1" dirty="0" smtClean="0">
                <a:effectLst/>
              </a:rPr>
              <a:t>k=1</a:t>
            </a:r>
            <a:r>
              <a:rPr lang="ru-RU" sz="2800" b="1" dirty="0" smtClean="0">
                <a:effectLst/>
              </a:rPr>
              <a:t>,</a:t>
            </a:r>
            <a:r>
              <a:rPr lang="en-US" sz="2800" b="1" dirty="0" smtClean="0">
                <a:effectLst/>
              </a:rPr>
              <a:t>38*</a:t>
            </a:r>
            <a:r>
              <a:rPr lang="en-US" sz="2800" b="1" dirty="0" smtClean="0"/>
              <a:t>10 </a:t>
            </a:r>
            <a:r>
              <a:rPr lang="en-US" sz="2800" b="1" baseline="30000" dirty="0" smtClean="0"/>
              <a:t>– 23 </a:t>
            </a:r>
            <a:r>
              <a:rPr lang="ru-RU" sz="2800" b="1" dirty="0" smtClean="0">
                <a:effectLst/>
              </a:rPr>
              <a:t> Дж/К</a:t>
            </a:r>
          </a:p>
          <a:p>
            <a:pPr marL="0" indent="0">
              <a:buNone/>
            </a:pPr>
            <a:r>
              <a:rPr lang="ru-RU" sz="2800" b="1" dirty="0" smtClean="0">
                <a:effectLst/>
              </a:rPr>
              <a:t>Постоянная Больцмана связывает температуру </a:t>
            </a:r>
            <a:r>
              <a:rPr lang="ru-RU" altLang="ru-RU" sz="2800" b="1" dirty="0" smtClean="0"/>
              <a:t> Θ  в энергетических единицах с температурой Т в Кельвинах.</a:t>
            </a:r>
            <a:endParaRPr lang="en-US" sz="2800" b="1" dirty="0" smtClean="0">
              <a:effectLst/>
            </a:endParaRPr>
          </a:p>
          <a:p>
            <a:pPr marL="0" indent="0">
              <a:buNone/>
            </a:pPr>
            <a:endParaRPr lang="ru-RU" sz="2800" b="1" dirty="0" smtClean="0">
              <a:effectLst/>
            </a:endParaRPr>
          </a:p>
          <a:p>
            <a:pPr marL="0" indent="0">
              <a:buNone/>
            </a:pPr>
            <a:r>
              <a:rPr lang="ru-RU" sz="2800" dirty="0" smtClean="0">
                <a:effectLst/>
              </a:rPr>
              <a:t>Третья группа:</a:t>
            </a:r>
          </a:p>
          <a:p>
            <a:pPr marL="0" indent="0">
              <a:buNone/>
            </a:pPr>
            <a:r>
              <a:rPr lang="ru-RU" sz="2800" b="1" dirty="0" smtClean="0">
                <a:effectLst/>
              </a:rPr>
              <a:t>0 К= -273</a:t>
            </a:r>
            <a:r>
              <a:rPr lang="en-US" sz="2800" b="1" baseline="30000" dirty="0" smtClean="0"/>
              <a:t>0</a:t>
            </a:r>
            <a:r>
              <a:rPr lang="ru-RU" sz="2800" b="1" baseline="30000" dirty="0" smtClean="0"/>
              <a:t> </a:t>
            </a:r>
            <a:r>
              <a:rPr lang="ru-RU" sz="2800" b="1" dirty="0" smtClean="0"/>
              <a:t> С ,    1 К=1</a:t>
            </a:r>
            <a:r>
              <a:rPr lang="en-US" sz="2800" b="1" baseline="30000" dirty="0" smtClean="0"/>
              <a:t> 0</a:t>
            </a:r>
            <a:r>
              <a:rPr lang="ru-RU" sz="2800" b="1" baseline="30000" dirty="0" smtClean="0"/>
              <a:t> </a:t>
            </a:r>
            <a:r>
              <a:rPr lang="ru-RU" sz="2800" b="1" dirty="0" smtClean="0"/>
              <a:t> С </a:t>
            </a:r>
            <a:endParaRPr lang="ru-RU" sz="2800" b="1" dirty="0" smtClean="0">
              <a:effectLst/>
            </a:endParaRPr>
          </a:p>
          <a:p>
            <a:pPr marL="0" indent="0">
              <a:buNone/>
            </a:pPr>
            <a:r>
              <a:rPr lang="ru-RU" b="1" dirty="0" smtClean="0">
                <a:effectLst/>
              </a:rPr>
              <a:t>Т=</a:t>
            </a:r>
            <a:r>
              <a:rPr lang="en-US" b="1" dirty="0" smtClean="0">
                <a:effectLst/>
              </a:rPr>
              <a:t>t</a:t>
            </a:r>
            <a:r>
              <a:rPr lang="ru-RU" b="1" dirty="0" smtClean="0">
                <a:effectLst/>
              </a:rPr>
              <a:t>+273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82725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Зависимость давления газа от его концентрации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719618"/>
            <a:ext cx="10972800" cy="4530725"/>
          </a:xfrm>
        </p:spPr>
        <p:txBody>
          <a:bodyPr/>
          <a:lstStyle/>
          <a:p>
            <a:pPr marL="0" indent="0">
              <a:buNone/>
            </a:pPr>
            <a:r>
              <a:rPr lang="en-US" altLang="ru-RU" i="1" dirty="0"/>
              <a:t>PV</a:t>
            </a:r>
            <a:r>
              <a:rPr lang="ru-RU" altLang="ru-RU" i="1" dirty="0"/>
              <a:t>/</a:t>
            </a:r>
            <a:r>
              <a:rPr lang="en-US" altLang="ru-RU" i="1" dirty="0"/>
              <a:t>N</a:t>
            </a:r>
            <a:r>
              <a:rPr lang="ru-RU" altLang="ru-RU" i="1" dirty="0"/>
              <a:t>  = </a:t>
            </a:r>
            <a:r>
              <a:rPr lang="en-US" altLang="ru-RU" i="1" dirty="0"/>
              <a:t>k </a:t>
            </a:r>
            <a:r>
              <a:rPr lang="ru-RU" altLang="ru-RU" i="1" dirty="0"/>
              <a:t>Т</a:t>
            </a:r>
            <a:r>
              <a:rPr lang="en-US" altLang="ru-RU" i="1" dirty="0"/>
              <a:t>                   P = n k T</a:t>
            </a:r>
            <a:endParaRPr lang="ru-RU" altLang="ru-RU" i="1" dirty="0"/>
          </a:p>
          <a:p>
            <a:pPr marL="0" indent="0">
              <a:buNone/>
            </a:pPr>
            <a:r>
              <a:rPr lang="en-US" altLang="ru-RU" i="1" dirty="0"/>
              <a:t>N/V = n  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altLang="ru-RU" i="1" dirty="0"/>
              <a:t>Закон Авогадро:</a:t>
            </a:r>
          </a:p>
          <a:p>
            <a:pPr>
              <a:buNone/>
            </a:pPr>
            <a:r>
              <a:rPr lang="ru-RU" altLang="ru-RU" dirty="0"/>
              <a:t>   в равных объемах газов при одинаковых температурах и давлениях содержится одинаковое число молекул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 bwMode="auto">
          <a:xfrm>
            <a:off x="2893325" y="1760561"/>
            <a:ext cx="0" cy="10645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Стрелка вправо 6"/>
          <p:cNvSpPr/>
          <p:nvPr/>
        </p:nvSpPr>
        <p:spPr bwMode="auto">
          <a:xfrm>
            <a:off x="3138985" y="1910687"/>
            <a:ext cx="1132764" cy="382137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0822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96035" y="2007359"/>
            <a:ext cx="10508776" cy="268747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b="1" dirty="0" smtClean="0"/>
          </a:p>
          <a:p>
            <a:pPr>
              <a:defRPr/>
            </a:pPr>
            <a:endParaRPr lang="ru-RU" b="1" dirty="0"/>
          </a:p>
          <a:p>
            <a:pPr>
              <a:defRPr/>
            </a:pPr>
            <a:endParaRPr lang="ru-RU" b="1" dirty="0" smtClean="0"/>
          </a:p>
          <a:p>
            <a:pPr>
              <a:defRPr/>
            </a:pPr>
            <a:r>
              <a:rPr lang="ru-RU" b="1" dirty="0" smtClean="0"/>
              <a:t>Ключевые </a:t>
            </a:r>
            <a:r>
              <a:rPr lang="ru-RU" b="1" dirty="0"/>
              <a:t>понятия</a:t>
            </a:r>
            <a:r>
              <a:rPr lang="ru-RU" b="1" dirty="0" smtClean="0"/>
              <a:t>:</a:t>
            </a:r>
          </a:p>
          <a:p>
            <a:pPr>
              <a:defRPr/>
            </a:pPr>
            <a:r>
              <a:rPr lang="ru-RU" dirty="0" smtClean="0"/>
              <a:t>Абсолютный нуль температур</a:t>
            </a:r>
          </a:p>
          <a:p>
            <a:pPr>
              <a:defRPr/>
            </a:pPr>
            <a:r>
              <a:rPr lang="ru-RU" dirty="0" smtClean="0"/>
              <a:t>Абсолютная шкала температур</a:t>
            </a:r>
          </a:p>
          <a:p>
            <a:pPr>
              <a:defRPr/>
            </a:pPr>
            <a:r>
              <a:rPr lang="ru-RU" dirty="0" smtClean="0"/>
              <a:t>Связь абсолютной шкалы и шкалы Цельсия</a:t>
            </a:r>
          </a:p>
          <a:p>
            <a:pPr>
              <a:defRPr/>
            </a:pPr>
            <a:r>
              <a:rPr lang="ru-RU" dirty="0" smtClean="0"/>
              <a:t>Зависимость давления газа от его концентрации и температуры</a:t>
            </a:r>
          </a:p>
          <a:p>
            <a:pPr>
              <a:defRPr/>
            </a:pPr>
            <a:r>
              <a:rPr lang="ru-RU" dirty="0" smtClean="0"/>
              <a:t>Постоянная Больцмана</a:t>
            </a:r>
          </a:p>
          <a:p>
            <a:pPr>
              <a:defRPr/>
            </a:pPr>
            <a:r>
              <a:rPr lang="ru-RU" dirty="0" smtClean="0"/>
              <a:t>Связь средней кинетической энергии и температуры</a:t>
            </a:r>
          </a:p>
          <a:p>
            <a:pPr>
              <a:defRPr/>
            </a:pPr>
            <a:r>
              <a:rPr lang="ru-RU" dirty="0" smtClean="0"/>
              <a:t>Закон Авогадро</a:t>
            </a:r>
          </a:p>
          <a:p>
            <a:pPr>
              <a:defRPr/>
            </a:pPr>
            <a:r>
              <a:rPr lang="ru-RU" dirty="0" smtClean="0"/>
              <a:t>Средняя скорость теплового движения молекул</a:t>
            </a:r>
          </a:p>
          <a:p>
            <a:pPr>
              <a:defRPr/>
            </a:pPr>
            <a:endParaRPr lang="ru-RU" b="1" dirty="0" smtClean="0"/>
          </a:p>
          <a:p>
            <a:pPr>
              <a:defRPr/>
            </a:pPr>
            <a:endParaRPr lang="ru-RU" b="1" dirty="0"/>
          </a:p>
          <a:p>
            <a:pPr>
              <a:defRPr/>
            </a:pPr>
            <a:endParaRPr lang="ru-RU" sz="2000" b="1" dirty="0"/>
          </a:p>
          <a:p>
            <a:pPr>
              <a:defRPr/>
            </a:pPr>
            <a:endParaRPr lang="ru-RU" sz="2000" b="1" dirty="0"/>
          </a:p>
          <a:p>
            <a:pPr>
              <a:defRPr/>
            </a:pPr>
            <a:endParaRPr lang="ru-RU" sz="2000" b="1" dirty="0"/>
          </a:p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sz="2400" b="1" dirty="0"/>
          </a:p>
          <a:p>
            <a:pPr>
              <a:buFont typeface="Wingdings" pitchFamily="2" charset="2"/>
              <a:buChar char="v"/>
              <a:defRPr/>
            </a:pPr>
            <a:endParaRPr lang="ru-RU" sz="24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96035" y="368490"/>
            <a:ext cx="10549720" cy="10854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b="1" dirty="0" smtClean="0"/>
              <a:t>Проблема:</a:t>
            </a:r>
            <a:r>
              <a:rPr lang="ru-RU" dirty="0" smtClean="0"/>
              <a:t> </a:t>
            </a:r>
            <a:r>
              <a:rPr lang="ru-RU" dirty="0"/>
              <a:t>Баллоны электрических ламп заполняют азотом при пониженном давлении и температуре. Почему заполнение производят именно при таких условиях? </a:t>
            </a:r>
          </a:p>
          <a:p>
            <a:pPr>
              <a:defRPr/>
            </a:pPr>
            <a:r>
              <a:rPr lang="ru-RU" dirty="0"/>
              <a:t>Может быть изменение условия опасно для жизни?</a:t>
            </a:r>
          </a:p>
          <a:p>
            <a:pPr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6507" y="5248251"/>
            <a:ext cx="10508776" cy="13716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b="1" dirty="0"/>
          </a:p>
          <a:p>
            <a:pPr>
              <a:defRPr/>
            </a:pPr>
            <a:endParaRPr lang="ru-RU" b="1" dirty="0"/>
          </a:p>
          <a:p>
            <a:pPr>
              <a:defRPr/>
            </a:pPr>
            <a:r>
              <a:rPr lang="ru-RU" b="1" dirty="0"/>
              <a:t>Решение: </a:t>
            </a:r>
            <a:r>
              <a:rPr lang="ru-RU" sz="2000" dirty="0"/>
              <a:t>во время работы лампа разогревается и давление газа внутри нее повышается, что может привести к взрыву, если начальное давление будет равно атмосферному.</a:t>
            </a:r>
          </a:p>
          <a:p>
            <a:pPr>
              <a:defRPr/>
            </a:pPr>
            <a:endParaRPr lang="ru-RU" sz="2000" dirty="0"/>
          </a:p>
          <a:p>
            <a:pPr>
              <a:defRPr/>
            </a:pPr>
            <a:endParaRPr lang="ru-RU" sz="2000" dirty="0"/>
          </a:p>
        </p:txBody>
      </p:sp>
      <p:cxnSp>
        <p:nvCxnSpPr>
          <p:cNvPr id="31" name="Прямая со стрелкой 30"/>
          <p:cNvCxnSpPr/>
          <p:nvPr/>
        </p:nvCxnSpPr>
        <p:spPr bwMode="auto">
          <a:xfrm>
            <a:off x="5970895" y="1453938"/>
            <a:ext cx="0" cy="5534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Прямая со стрелкой 32"/>
          <p:cNvCxnSpPr/>
          <p:nvPr/>
        </p:nvCxnSpPr>
        <p:spPr bwMode="auto">
          <a:xfrm>
            <a:off x="5970895" y="4694830"/>
            <a:ext cx="0" cy="5534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xmlns="" val="466390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ru-RU" b="1" dirty="0">
                <a:effectLst/>
              </a:rPr>
              <a:t>Баллоны электрических ламп заполняют азотом при пониженном давлении и температуре. </a:t>
            </a:r>
            <a:endParaRPr lang="ru-RU" altLang="ru-RU" b="1" dirty="0" smtClean="0">
              <a:effectLst/>
            </a:endParaRPr>
          </a:p>
          <a:p>
            <a:pPr marL="0" indent="0">
              <a:buNone/>
            </a:pPr>
            <a:r>
              <a:rPr lang="ru-RU" altLang="ru-RU" b="1" dirty="0" smtClean="0">
                <a:effectLst/>
              </a:rPr>
              <a:t>Почему </a:t>
            </a:r>
            <a:r>
              <a:rPr lang="ru-RU" altLang="ru-RU" b="1" dirty="0">
                <a:effectLst/>
              </a:rPr>
              <a:t>заполнение производят именно при таких условиях</a:t>
            </a:r>
            <a:r>
              <a:rPr lang="ru-RU" altLang="ru-RU" sz="2800" b="1" dirty="0" smtClean="0">
                <a:effectLst/>
              </a:rPr>
              <a:t>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0200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475" y="603914"/>
            <a:ext cx="10972800" cy="5646761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4000" b="1" u="sng" dirty="0" smtClean="0"/>
              <a:t>Задача 1: </a:t>
            </a:r>
            <a:endParaRPr lang="ru-RU" sz="4000" b="1" u="sng" dirty="0"/>
          </a:p>
          <a:p>
            <a:pPr>
              <a:defRPr/>
            </a:pPr>
            <a:endParaRPr lang="ru-RU" dirty="0" smtClean="0"/>
          </a:p>
          <a:p>
            <a:pPr marL="0" indent="0">
              <a:buNone/>
              <a:defRPr/>
            </a:pPr>
            <a:r>
              <a:rPr lang="ru-RU" dirty="0" smtClean="0"/>
              <a:t>Найти </a:t>
            </a:r>
            <a:r>
              <a:rPr lang="ru-RU" dirty="0"/>
              <a:t>зависимость между  температурой газа и средней кинетической энергией молекул.</a:t>
            </a:r>
          </a:p>
          <a:p>
            <a:pPr>
              <a:buNone/>
              <a:defRPr/>
            </a:pPr>
            <a:endParaRPr lang="ru-RU" dirty="0"/>
          </a:p>
          <a:p>
            <a:pPr marL="0" indent="0">
              <a:buNone/>
              <a:defRPr/>
            </a:pPr>
            <a:r>
              <a:rPr lang="ru-RU" sz="4000" b="1" u="sng" dirty="0" smtClean="0"/>
              <a:t>Задача 2: </a:t>
            </a:r>
            <a:endParaRPr lang="ru-RU" sz="4000" b="1" u="sng" dirty="0"/>
          </a:p>
          <a:p>
            <a:pPr>
              <a:buNone/>
              <a:defRPr/>
            </a:pPr>
            <a:r>
              <a:rPr lang="ru-RU" dirty="0" smtClean="0"/>
              <a:t>Найти </a:t>
            </a:r>
            <a:r>
              <a:rPr lang="ru-RU" dirty="0"/>
              <a:t>зависимость</a:t>
            </a:r>
            <a:r>
              <a:rPr lang="ru-RU" b="1" dirty="0"/>
              <a:t> </a:t>
            </a:r>
            <a:r>
              <a:rPr lang="ru-RU" dirty="0"/>
              <a:t>между давлением газа и </a:t>
            </a:r>
            <a:r>
              <a:rPr lang="ru-RU" dirty="0" smtClean="0"/>
              <a:t>его температурой.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19899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109182" y="1160061"/>
            <a:ext cx="11914496" cy="323451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r>
              <a:rPr lang="ru-RU" dirty="0" smtClean="0">
                <a:solidFill>
                  <a:schemeClr val="tx1"/>
                </a:solidFill>
                <a:effectLst/>
              </a:rPr>
              <a:t>Абсолютная температура </a:t>
            </a:r>
            <a:r>
              <a:rPr lang="ru-RU" dirty="0">
                <a:solidFill>
                  <a:schemeClr val="tx1"/>
                </a:solidFill>
                <a:effectLst/>
              </a:rPr>
              <a:t>Температура - мера средней кинетической энергии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29872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40183" y="2278300"/>
            <a:ext cx="10658903" cy="42913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b="1" dirty="0" smtClean="0"/>
          </a:p>
          <a:p>
            <a:pPr>
              <a:defRPr/>
            </a:pPr>
            <a:r>
              <a:rPr lang="ru-RU" sz="2800" b="1" dirty="0" smtClean="0"/>
              <a:t>Ключевые </a:t>
            </a:r>
            <a:r>
              <a:rPr lang="ru-RU" sz="2800" b="1" dirty="0"/>
              <a:t>понятия</a:t>
            </a:r>
            <a:r>
              <a:rPr lang="ru-RU" sz="2800" b="1" dirty="0" smtClean="0"/>
              <a:t>:</a:t>
            </a:r>
          </a:p>
          <a:p>
            <a:pPr>
              <a:defRPr/>
            </a:pPr>
            <a:r>
              <a:rPr lang="ru-RU" sz="2800" dirty="0" smtClean="0"/>
              <a:t>Абсолютный нуль температур</a:t>
            </a:r>
          </a:p>
          <a:p>
            <a:pPr>
              <a:defRPr/>
            </a:pPr>
            <a:r>
              <a:rPr lang="ru-RU" sz="2800" dirty="0" smtClean="0"/>
              <a:t>Абсолютная шкала температур</a:t>
            </a:r>
          </a:p>
          <a:p>
            <a:pPr>
              <a:defRPr/>
            </a:pPr>
            <a:r>
              <a:rPr lang="ru-RU" sz="2800" dirty="0" smtClean="0"/>
              <a:t>Связь абсолютной шкалы и шкалы Цельсия</a:t>
            </a:r>
          </a:p>
          <a:p>
            <a:pPr>
              <a:defRPr/>
            </a:pPr>
            <a:r>
              <a:rPr lang="ru-RU" sz="2800" dirty="0" smtClean="0"/>
              <a:t>Зависимость давления газа от его концентрации и температуры</a:t>
            </a:r>
          </a:p>
          <a:p>
            <a:pPr>
              <a:defRPr/>
            </a:pPr>
            <a:r>
              <a:rPr lang="ru-RU" sz="2800" dirty="0" smtClean="0"/>
              <a:t>Постоянная Больцмана</a:t>
            </a:r>
          </a:p>
          <a:p>
            <a:pPr>
              <a:defRPr/>
            </a:pPr>
            <a:r>
              <a:rPr lang="ru-RU" sz="2800" dirty="0" smtClean="0"/>
              <a:t>Связь средней кинетической энергии и температуры</a:t>
            </a:r>
          </a:p>
          <a:p>
            <a:pPr>
              <a:defRPr/>
            </a:pPr>
            <a:endParaRPr lang="ru-RU" b="1" dirty="0" smtClean="0"/>
          </a:p>
          <a:p>
            <a:pPr>
              <a:defRPr/>
            </a:pPr>
            <a:endParaRPr lang="ru-RU" b="1" dirty="0"/>
          </a:p>
          <a:p>
            <a:pPr>
              <a:defRPr/>
            </a:pPr>
            <a:endParaRPr lang="ru-RU" sz="2000" b="1" dirty="0"/>
          </a:p>
          <a:p>
            <a:pPr>
              <a:defRPr/>
            </a:pPr>
            <a:endParaRPr lang="ru-RU" sz="2000" b="1" dirty="0"/>
          </a:p>
          <a:p>
            <a:pPr>
              <a:defRPr/>
            </a:pPr>
            <a:endParaRPr lang="ru-RU" sz="2000" b="1" dirty="0"/>
          </a:p>
          <a:p>
            <a:pPr>
              <a:defRPr/>
            </a:pPr>
            <a:endParaRPr lang="ru-RU" sz="2400" b="1" dirty="0"/>
          </a:p>
          <a:p>
            <a:pPr>
              <a:defRPr/>
            </a:pPr>
            <a:endParaRPr lang="ru-RU" sz="2400" b="1" dirty="0"/>
          </a:p>
          <a:p>
            <a:pPr>
              <a:buFont typeface="Wingdings" pitchFamily="2" charset="2"/>
              <a:buChar char="v"/>
              <a:defRPr/>
            </a:pPr>
            <a:endParaRPr lang="ru-RU" sz="2400" b="1" dirty="0"/>
          </a:p>
        </p:txBody>
      </p:sp>
      <p:cxnSp>
        <p:nvCxnSpPr>
          <p:cNvPr id="3" name="Прямая со стрелкой 2"/>
          <p:cNvCxnSpPr/>
          <p:nvPr/>
        </p:nvCxnSpPr>
        <p:spPr bwMode="auto">
          <a:xfrm rot="16200000" flipH="1">
            <a:off x="5787805" y="1933256"/>
            <a:ext cx="493003" cy="14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Скругленный прямоугольник 3"/>
          <p:cNvSpPr/>
          <p:nvPr/>
        </p:nvSpPr>
        <p:spPr>
          <a:xfrm>
            <a:off x="682387" y="196948"/>
            <a:ext cx="10658903" cy="142083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b="1" dirty="0"/>
              <a:t> </a:t>
            </a:r>
          </a:p>
          <a:p>
            <a:pPr>
              <a:defRPr/>
            </a:pPr>
            <a:endParaRPr lang="ru-RU" b="1" dirty="0"/>
          </a:p>
          <a:p>
            <a:pPr>
              <a:defRPr/>
            </a:pPr>
            <a:endParaRPr lang="ru-RU" b="1" dirty="0"/>
          </a:p>
          <a:p>
            <a:pPr>
              <a:defRPr/>
            </a:pPr>
            <a:r>
              <a:rPr lang="ru-RU" sz="2400" b="1" dirty="0" smtClean="0"/>
              <a:t>Проблема:</a:t>
            </a:r>
            <a:r>
              <a:rPr lang="ru-RU" sz="2400" dirty="0" smtClean="0"/>
              <a:t> </a:t>
            </a:r>
            <a:r>
              <a:rPr lang="ru-RU" sz="2400" dirty="0"/>
              <a:t>Баллоны электрических ламп заполняют азотом при пониженном давлении и температуре. Почему заполнение производят именно при таких условиях? </a:t>
            </a:r>
          </a:p>
          <a:p>
            <a:pPr>
              <a:defRPr/>
            </a:pPr>
            <a:r>
              <a:rPr lang="ru-RU" sz="2400" dirty="0"/>
              <a:t>Может быть изменение условия опасно для жизни?</a:t>
            </a:r>
          </a:p>
          <a:p>
            <a:pPr>
              <a:defRPr/>
            </a:pPr>
            <a:r>
              <a:rPr lang="ru-RU" dirty="0"/>
              <a:t> </a:t>
            </a:r>
          </a:p>
          <a:p>
            <a:pPr algn="just">
              <a:defRPr/>
            </a:pPr>
            <a:endParaRPr lang="ru-RU" dirty="0"/>
          </a:p>
          <a:p>
            <a:pPr algn="ctr">
              <a:defRPr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387611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altLang="ru-RU" sz="4000" i="1" dirty="0" smtClean="0"/>
              <a:t>                               </a:t>
            </a:r>
          </a:p>
          <a:p>
            <a:pPr>
              <a:buNone/>
            </a:pPr>
            <a:r>
              <a:rPr lang="ru-RU" altLang="ru-RU" sz="4000" dirty="0" smtClean="0"/>
              <a:t>                              Θ =</a:t>
            </a:r>
            <a:endParaRPr lang="ru-RU" sz="4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91906" y="2310912"/>
            <a:ext cx="1078523" cy="107852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2997" y="112595"/>
            <a:ext cx="10972800" cy="6301853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ru-RU" sz="2800" dirty="0" smtClean="0"/>
              <a:t>Температура – степень </a:t>
            </a:r>
            <a:r>
              <a:rPr lang="ru-RU" altLang="ru-RU" sz="2800" dirty="0" err="1" smtClean="0"/>
              <a:t>нагретости</a:t>
            </a:r>
            <a:r>
              <a:rPr lang="ru-RU" altLang="ru-RU" sz="2800" dirty="0" smtClean="0"/>
              <a:t> тела, измеряемая в </a:t>
            </a:r>
            <a:r>
              <a:rPr lang="ru-RU" altLang="ru-RU" sz="2800" b="1" i="1" dirty="0" smtClean="0"/>
              <a:t>градусах</a:t>
            </a:r>
            <a:r>
              <a:rPr lang="ru-RU" altLang="ru-RU" sz="2800" i="1" dirty="0" smtClean="0"/>
              <a:t>. </a:t>
            </a:r>
          </a:p>
          <a:p>
            <a:pPr marL="0" indent="0" algn="just">
              <a:buNone/>
            </a:pPr>
            <a:r>
              <a:rPr lang="ru-RU" altLang="ru-RU" sz="2800" dirty="0" smtClean="0"/>
              <a:t>Величину </a:t>
            </a:r>
            <a:r>
              <a:rPr lang="ru-RU" altLang="ru-RU" sz="2800" i="1" dirty="0" smtClean="0"/>
              <a:t>Θ = </a:t>
            </a:r>
            <a:r>
              <a:rPr lang="en-US" altLang="ru-RU" sz="2800" i="1" dirty="0" smtClean="0"/>
              <a:t>PV</a:t>
            </a:r>
            <a:r>
              <a:rPr lang="ru-RU" altLang="ru-RU" sz="2800" i="1" dirty="0" smtClean="0"/>
              <a:t>/</a:t>
            </a:r>
            <a:r>
              <a:rPr lang="en-US" altLang="ru-RU" sz="2800" i="1" dirty="0" smtClean="0"/>
              <a:t>N</a:t>
            </a:r>
            <a:r>
              <a:rPr lang="ru-RU" altLang="ru-RU" sz="2800" i="1" dirty="0" smtClean="0"/>
              <a:t> </a:t>
            </a:r>
            <a:r>
              <a:rPr lang="ru-RU" altLang="ru-RU" sz="2800" dirty="0" smtClean="0"/>
              <a:t>можно тоже считать температурой  и измерять  в энергетических единицах – </a:t>
            </a:r>
            <a:r>
              <a:rPr lang="ru-RU" altLang="ru-RU" sz="2800" b="1" i="1" dirty="0" smtClean="0"/>
              <a:t>джоулях</a:t>
            </a:r>
            <a:r>
              <a:rPr lang="ru-RU" altLang="ru-RU" sz="2800" i="1" dirty="0" smtClean="0"/>
              <a:t>. </a:t>
            </a:r>
          </a:p>
          <a:p>
            <a:pPr marL="0" indent="0">
              <a:buNone/>
            </a:pPr>
            <a:endParaRPr lang="ru-RU" altLang="ru-RU" sz="2800" u="sng" dirty="0" smtClean="0"/>
          </a:p>
          <a:p>
            <a:pPr marL="0" indent="0">
              <a:buNone/>
            </a:pPr>
            <a:r>
              <a:rPr lang="ru-RU" altLang="ru-RU" sz="2800" dirty="0" smtClean="0"/>
              <a:t>Будем считать величину Θ (Дж)  ~  Т (град) </a:t>
            </a:r>
            <a:endParaRPr lang="ru-RU" altLang="ru-RU" sz="2800" i="1" dirty="0" smtClean="0"/>
          </a:p>
          <a:p>
            <a:pPr marL="0" indent="0">
              <a:buNone/>
            </a:pPr>
            <a:r>
              <a:rPr lang="ru-RU" altLang="ru-RU" sz="2800" i="1" dirty="0" smtClean="0"/>
              <a:t>Θ = </a:t>
            </a:r>
            <a:r>
              <a:rPr lang="en-US" altLang="ru-RU" sz="2800" i="1" dirty="0" smtClean="0"/>
              <a:t>k T</a:t>
            </a:r>
            <a:r>
              <a:rPr lang="ru-RU" altLang="ru-RU" sz="2800" i="1" dirty="0" smtClean="0"/>
              <a:t>	                          </a:t>
            </a:r>
          </a:p>
          <a:p>
            <a:pPr marL="0" indent="0">
              <a:buNone/>
            </a:pPr>
            <a:r>
              <a:rPr lang="ru-RU" altLang="ru-RU" sz="2800" i="1" dirty="0" smtClean="0"/>
              <a:t>Θ = </a:t>
            </a:r>
            <a:r>
              <a:rPr lang="en-US" altLang="ru-RU" sz="2800" i="1" dirty="0" smtClean="0"/>
              <a:t>PV</a:t>
            </a:r>
            <a:r>
              <a:rPr lang="ru-RU" altLang="ru-RU" sz="2800" i="1" dirty="0" smtClean="0"/>
              <a:t>/</a:t>
            </a:r>
            <a:r>
              <a:rPr lang="en-US" altLang="ru-RU" sz="2800" i="1" dirty="0" smtClean="0"/>
              <a:t>N</a:t>
            </a:r>
            <a:r>
              <a:rPr lang="ru-RU" altLang="ru-RU" sz="2800" dirty="0" smtClean="0"/>
              <a:t>                        </a:t>
            </a:r>
            <a:r>
              <a:rPr lang="en-US" altLang="ru-RU" sz="2800" i="1" dirty="0" smtClean="0"/>
              <a:t>PV</a:t>
            </a:r>
            <a:r>
              <a:rPr lang="ru-RU" altLang="ru-RU" sz="2800" i="1" dirty="0" smtClean="0"/>
              <a:t>/</a:t>
            </a:r>
            <a:r>
              <a:rPr lang="en-US" altLang="ru-RU" sz="2800" i="1" dirty="0" smtClean="0"/>
              <a:t>N</a:t>
            </a:r>
            <a:r>
              <a:rPr lang="ru-RU" altLang="ru-RU" sz="2800" i="1" dirty="0" smtClean="0"/>
              <a:t>  = </a:t>
            </a:r>
            <a:r>
              <a:rPr lang="en-US" altLang="ru-RU" sz="2800" i="1" dirty="0" smtClean="0"/>
              <a:t>k </a:t>
            </a:r>
            <a:r>
              <a:rPr lang="ru-RU" altLang="ru-RU" sz="2800" i="1" dirty="0" smtClean="0"/>
              <a:t>Т</a:t>
            </a:r>
            <a:endParaRPr lang="ru-RU" altLang="ru-RU" sz="2800" dirty="0" smtClean="0"/>
          </a:p>
          <a:p>
            <a:pPr marL="0" indent="0">
              <a:buNone/>
            </a:pPr>
            <a:endParaRPr lang="ru-RU" altLang="ru-RU" dirty="0" smtClean="0"/>
          </a:p>
          <a:p>
            <a:pPr marL="0" indent="0">
              <a:buNone/>
            </a:pPr>
            <a:r>
              <a:rPr lang="ru-RU" altLang="ru-RU" dirty="0" smtClean="0"/>
              <a:t>По этой формуле вводится температурная шкала (в градусах) не зависящая от вещества, используемого для измерения температуры.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 bwMode="auto">
          <a:xfrm>
            <a:off x="2047164" y="2772201"/>
            <a:ext cx="0" cy="887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Стрелка вправо 5"/>
          <p:cNvSpPr/>
          <p:nvPr/>
        </p:nvSpPr>
        <p:spPr bwMode="auto">
          <a:xfrm>
            <a:off x="2402006" y="3065628"/>
            <a:ext cx="1146411" cy="39578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54380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92924" y="274638"/>
            <a:ext cx="7467600" cy="94456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dirty="0" smtClean="0"/>
              <a:t>Абсолютная </a:t>
            </a:r>
            <a:r>
              <a:rPr lang="ru-RU" sz="2800" dirty="0"/>
              <a:t>шкал температур </a:t>
            </a:r>
            <a:br>
              <a:rPr lang="ru-RU" sz="2800" dirty="0"/>
            </a:br>
            <a:r>
              <a:rPr lang="ru-RU" sz="2800" dirty="0"/>
              <a:t>(шкала Кельвина)</a:t>
            </a:r>
          </a:p>
        </p:txBody>
      </p:sp>
      <p:sp>
        <p:nvSpPr>
          <p:cNvPr id="15363" name="Содержимое 4"/>
          <p:cNvSpPr>
            <a:spLocks noGrp="1"/>
          </p:cNvSpPr>
          <p:nvPr>
            <p:ph sz="quarter" idx="1"/>
          </p:nvPr>
        </p:nvSpPr>
        <p:spPr>
          <a:xfrm>
            <a:off x="1981200" y="1600201"/>
            <a:ext cx="7467600" cy="4873625"/>
          </a:xfrm>
        </p:spPr>
        <p:txBody>
          <a:bodyPr/>
          <a:lstStyle/>
          <a:p>
            <a:endParaRPr lang="ru-RU" altLang="ru-RU" smtClean="0"/>
          </a:p>
          <a:p>
            <a:endParaRPr lang="ru-RU" altLang="ru-RU" i="1" smtClean="0"/>
          </a:p>
        </p:txBody>
      </p:sp>
      <p:pic>
        <p:nvPicPr>
          <p:cNvPr id="15364" name="Picture 5" descr="C:\Documents and Settings\Администратор\Рабочий стол\шкала.gif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57601" y="1371600"/>
            <a:ext cx="4156075" cy="5003800"/>
          </a:xfrm>
          <a:noFill/>
          <a:ln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83872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354843"/>
            <a:ext cx="10972800" cy="5776084"/>
          </a:xfrm>
        </p:spPr>
        <p:txBody>
          <a:bodyPr/>
          <a:lstStyle/>
          <a:p>
            <a:pPr marL="0" indent="0">
              <a:buNone/>
            </a:pPr>
            <a:endParaRPr lang="ru-RU" altLang="ru-RU" dirty="0" smtClean="0"/>
          </a:p>
          <a:p>
            <a:pPr marL="0" indent="0">
              <a:buNone/>
            </a:pPr>
            <a:r>
              <a:rPr lang="ru-RU" b="1" dirty="0" smtClean="0"/>
              <a:t>Абсолютный нуль температуры - </a:t>
            </a:r>
            <a:endParaRPr lang="ru-RU" altLang="ru-RU" b="1" dirty="0"/>
          </a:p>
          <a:p>
            <a:pPr marL="0" indent="0">
              <a:buNone/>
            </a:pPr>
            <a:r>
              <a:rPr lang="ru-RU" altLang="ru-RU" dirty="0" smtClean="0"/>
              <a:t>предельная температура, при которой давление идеального газа обращается в нуль при фиксированном объеме или при которой объем стремится к нулю при неизменном давлении.</a:t>
            </a:r>
            <a:endParaRPr lang="ru-RU" altLang="ru-RU" dirty="0" smtClean="0">
              <a:hlinkClick r:id="" action="ppaction://noactio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8751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3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что такое Бенилюкс 3 класс</Template>
  <TotalTime>351</TotalTime>
  <Words>412</Words>
  <Application>Microsoft Office PowerPoint</Application>
  <PresentationFormat>Произвольный</PresentationFormat>
  <Paragraphs>107</Paragraphs>
  <Slides>13</Slides>
  <Notes>0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Клен</vt:lpstr>
      <vt:lpstr>Слайд 1</vt:lpstr>
      <vt:lpstr>Слайд 2</vt:lpstr>
      <vt:lpstr>Слайд 3</vt:lpstr>
      <vt:lpstr> Абсолютная температура Температура - мера средней кинетической энергии </vt:lpstr>
      <vt:lpstr>Слайд 5</vt:lpstr>
      <vt:lpstr>Слайд 6</vt:lpstr>
      <vt:lpstr>Слайд 7</vt:lpstr>
      <vt:lpstr>Абсолютная шкал температур  (шкала Кельвина)</vt:lpstr>
      <vt:lpstr>Слайд 9</vt:lpstr>
      <vt:lpstr>Слайд 10</vt:lpstr>
      <vt:lpstr>Слайд 11</vt:lpstr>
      <vt:lpstr>Зависимость давления газа от его концентрации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user</cp:lastModifiedBy>
  <cp:revision>38</cp:revision>
  <dcterms:created xsi:type="dcterms:W3CDTF">2016-02-03T15:08:31Z</dcterms:created>
  <dcterms:modified xsi:type="dcterms:W3CDTF">2016-02-03T08:06:19Z</dcterms:modified>
</cp:coreProperties>
</file>