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2B461-C9F6-45F6-98CF-81F2193641E3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DAC59-8801-4A0C-8337-8A69F45A8A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gif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378621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dirty="0" smtClean="0"/>
              <a:t>Урок математики.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57163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/>
              <a:t>Устный счёт.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Прозвенел долгожданный звонок.</a:t>
            </a:r>
          </a:p>
          <a:p>
            <a:r>
              <a:rPr lang="ru-RU" b="1" dirty="0" smtClean="0"/>
              <a:t>Урок с нетерпением встречи с вами ждёт.</a:t>
            </a:r>
          </a:p>
          <a:p>
            <a:r>
              <a:rPr lang="ru-RU" b="1" dirty="0" smtClean="0"/>
              <a:t>Задания интересные приготовил для вас,</a:t>
            </a:r>
          </a:p>
          <a:p>
            <a:r>
              <a:rPr lang="ru-RU" b="1" dirty="0" smtClean="0"/>
              <a:t>Чтобы дружно работал весь второй класс.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1537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Сравни и поставь знак       ,       или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65-30*80-(40+12)</a:t>
            </a:r>
          </a:p>
          <a:p>
            <a:endParaRPr lang="ru-RU" dirty="0" smtClean="0"/>
          </a:p>
          <a:p>
            <a:r>
              <a:rPr lang="ru-RU" dirty="0" smtClean="0"/>
              <a:t>11+10+19*10+11+12</a:t>
            </a:r>
          </a:p>
          <a:p>
            <a:endParaRPr lang="ru-RU" dirty="0" smtClean="0"/>
          </a:p>
          <a:p>
            <a:r>
              <a:rPr lang="ru-RU" dirty="0" smtClean="0"/>
              <a:t>60-(30+7)*58-40</a:t>
            </a:r>
          </a:p>
          <a:p>
            <a:endParaRPr lang="ru-RU" dirty="0" smtClean="0"/>
          </a:p>
          <a:p>
            <a:r>
              <a:rPr lang="ru-RU" dirty="0" smtClean="0"/>
              <a:t>20+16+12*16+20+13</a:t>
            </a:r>
            <a:endParaRPr lang="ru-RU" dirty="0"/>
          </a:p>
        </p:txBody>
      </p:sp>
      <p:sp>
        <p:nvSpPr>
          <p:cNvPr id="4" name="Нашивка 3"/>
          <p:cNvSpPr/>
          <p:nvPr/>
        </p:nvSpPr>
        <p:spPr>
          <a:xfrm>
            <a:off x="5857884" y="642918"/>
            <a:ext cx="500066" cy="500066"/>
          </a:xfrm>
          <a:prstGeom prst="chevron">
            <a:avLst>
              <a:gd name="adj" fmla="val 708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 rot="10800000">
            <a:off x="6715140" y="642918"/>
            <a:ext cx="500068" cy="500066"/>
          </a:xfrm>
          <a:prstGeom prst="chevron">
            <a:avLst>
              <a:gd name="adj" fmla="val 67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вно 5"/>
          <p:cNvSpPr/>
          <p:nvPr/>
        </p:nvSpPr>
        <p:spPr>
          <a:xfrm>
            <a:off x="8072462" y="500042"/>
            <a:ext cx="714380" cy="7143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Подумай!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1.-Какой длины можно начертить отрезок, если его длина больше 6 см, но  меньше</a:t>
            </a:r>
          </a:p>
          <a:p>
            <a:pPr>
              <a:buNone/>
            </a:pPr>
            <a:r>
              <a:rPr lang="ru-RU" dirty="0" smtClean="0"/>
              <a:t>9 см?</a:t>
            </a:r>
          </a:p>
          <a:p>
            <a:endParaRPr lang="ru-RU" dirty="0"/>
          </a:p>
          <a:p>
            <a:r>
              <a:rPr lang="ru-RU" dirty="0" smtClean="0"/>
              <a:t>2.-Какие числа пропущены?</a:t>
            </a:r>
          </a:p>
          <a:p>
            <a:pPr>
              <a:buNone/>
            </a:pPr>
            <a:r>
              <a:rPr lang="ru-RU" dirty="0" smtClean="0"/>
              <a:t>24+(* -86)=24            (.  -6)+6=90</a:t>
            </a:r>
          </a:p>
          <a:p>
            <a:pPr>
              <a:buNone/>
            </a:pPr>
            <a:r>
              <a:rPr lang="ru-RU" dirty="0" smtClean="0"/>
              <a:t>   +(8-8)=9                  30+44- .   +30=60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57200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214950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457200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514351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ru-RU" dirty="0" smtClean="0"/>
              <a:t>Посчитаем устно!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90-8=                     57-43=</a:t>
            </a:r>
          </a:p>
          <a:p>
            <a:r>
              <a:rPr lang="ru-RU" dirty="0" smtClean="0"/>
              <a:t>90-86=                   23+56=</a:t>
            </a:r>
          </a:p>
          <a:p>
            <a:r>
              <a:rPr lang="ru-RU" dirty="0" smtClean="0"/>
              <a:t>60-4=                     44+30=</a:t>
            </a:r>
          </a:p>
          <a:p>
            <a:r>
              <a:rPr lang="ru-RU" dirty="0" smtClean="0"/>
              <a:t>60-44=                   59-36=</a:t>
            </a:r>
          </a:p>
          <a:p>
            <a:r>
              <a:rPr lang="ru-RU" dirty="0" smtClean="0"/>
              <a:t>69-4=                      98-63=</a:t>
            </a:r>
          </a:p>
          <a:p>
            <a:r>
              <a:rPr lang="ru-RU" dirty="0" smtClean="0"/>
              <a:t>46-4=                      32+45=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Запиши задачу кратко и реши.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 первом гараже 65 машин, а во втором на 40 машин меньше, а в третьем гараже столько машин , сколько в первом и во втором вместе. Сколько машин в третьем гараже?</a:t>
            </a:r>
            <a:endParaRPr lang="ru-RU" sz="4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Краткая запись.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071966"/>
          </a:xfrm>
        </p:spPr>
        <p:txBody>
          <a:bodyPr/>
          <a:lstStyle/>
          <a:p>
            <a:r>
              <a:rPr lang="ru-RU" dirty="0" smtClean="0"/>
              <a:t>1г.-65м.                          3г.-?</a:t>
            </a:r>
          </a:p>
          <a:p>
            <a:r>
              <a:rPr lang="ru-RU" dirty="0" smtClean="0"/>
              <a:t>2г.-? На 40 м.                 </a:t>
            </a:r>
            <a:endParaRPr lang="ru-RU" dirty="0"/>
          </a:p>
        </p:txBody>
      </p:sp>
      <p:sp>
        <p:nvSpPr>
          <p:cNvPr id="4" name="Нашивка 3"/>
          <p:cNvSpPr/>
          <p:nvPr/>
        </p:nvSpPr>
        <p:spPr>
          <a:xfrm rot="10634522">
            <a:off x="3222807" y="2151499"/>
            <a:ext cx="356776" cy="346504"/>
          </a:xfrm>
          <a:prstGeom prst="chevron">
            <a:avLst>
              <a:gd name="adj" fmla="val 760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углом 13"/>
          <p:cNvSpPr/>
          <p:nvPr/>
        </p:nvSpPr>
        <p:spPr>
          <a:xfrm flipH="1">
            <a:off x="2643174" y="1714488"/>
            <a:ext cx="1357322" cy="785818"/>
          </a:xfrm>
          <a:prstGeom prst="bentArrow">
            <a:avLst>
              <a:gd name="adj1" fmla="val 6906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4214810" y="1571612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1) 65-40=25(м.)-во втором гараже.</a:t>
            </a:r>
          </a:p>
          <a:p>
            <a:r>
              <a:rPr lang="ru-RU" dirty="0" smtClean="0"/>
              <a:t>2)65+25=90(м.)- в третьем гараже.</a:t>
            </a:r>
          </a:p>
          <a:p>
            <a:r>
              <a:rPr lang="ru-RU" dirty="0"/>
              <a:t> </a:t>
            </a:r>
            <a:r>
              <a:rPr lang="ru-RU" dirty="0" smtClean="0"/>
              <a:t>             Ответ: 90 машин.</a:t>
            </a:r>
          </a:p>
          <a:p>
            <a:endParaRPr lang="ru-RU" dirty="0" smtClean="0"/>
          </a:p>
          <a:p>
            <a:r>
              <a:rPr lang="ru-RU" dirty="0" smtClean="0"/>
              <a:t>65+(65-40)=90(м.)- в третьем гараже.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Ответ: 90 машин.</a:t>
            </a: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48" descr="Штриховой диагональный 2"/>
          <p:cNvSpPr>
            <a:spLocks/>
          </p:cNvSpPr>
          <p:nvPr/>
        </p:nvSpPr>
        <p:spPr bwMode="auto">
          <a:xfrm rot="-126566">
            <a:off x="-393700" y="5222875"/>
            <a:ext cx="9864725" cy="2884488"/>
          </a:xfrm>
          <a:custGeom>
            <a:avLst/>
            <a:gdLst>
              <a:gd name="T0" fmla="*/ 700422936 w 6102"/>
              <a:gd name="T1" fmla="*/ 2147483647 h 1632"/>
              <a:gd name="T2" fmla="*/ 831098976 w 6102"/>
              <a:gd name="T3" fmla="*/ 1936819112 h 1632"/>
              <a:gd name="T4" fmla="*/ 1045407107 w 6102"/>
              <a:gd name="T5" fmla="*/ 1730641468 h 1632"/>
              <a:gd name="T6" fmla="*/ 1196991120 w 6102"/>
              <a:gd name="T7" fmla="*/ 1602561048 h 1632"/>
              <a:gd name="T8" fmla="*/ 1583792651 w 6102"/>
              <a:gd name="T9" fmla="*/ 1371392028 h 1632"/>
              <a:gd name="T10" fmla="*/ 1649130671 w 6102"/>
              <a:gd name="T11" fmla="*/ 1296418339 h 1632"/>
              <a:gd name="T12" fmla="*/ 1690946616 w 6102"/>
              <a:gd name="T13" fmla="*/ 1218321557 h 1632"/>
              <a:gd name="T14" fmla="*/ 1991500942 w 6102"/>
              <a:gd name="T15" fmla="*/ 1037134406 h 1632"/>
              <a:gd name="T16" fmla="*/ 2122176982 w 6102"/>
              <a:gd name="T17" fmla="*/ 962160717 h 1632"/>
              <a:gd name="T18" fmla="*/ 2147483647 w 6102"/>
              <a:gd name="T19" fmla="*/ 909055533 h 1632"/>
              <a:gd name="T20" fmla="*/ 2147483647 w 6102"/>
              <a:gd name="T21" fmla="*/ 859071896 h 1632"/>
              <a:gd name="T22" fmla="*/ 2147483647 w 6102"/>
              <a:gd name="T23" fmla="*/ 368620599 h 1632"/>
              <a:gd name="T24" fmla="*/ 2147483647 w 6102"/>
              <a:gd name="T25" fmla="*/ 240540179 h 1632"/>
              <a:gd name="T26" fmla="*/ 2147483647 w 6102"/>
              <a:gd name="T27" fmla="*/ 190558254 h 1632"/>
              <a:gd name="T28" fmla="*/ 2147483647 w 6102"/>
              <a:gd name="T29" fmla="*/ 162443342 h 1632"/>
              <a:gd name="T30" fmla="*/ 2147483647 w 6102"/>
              <a:gd name="T31" fmla="*/ 137451523 h 1632"/>
              <a:gd name="T32" fmla="*/ 2147483647 w 6102"/>
              <a:gd name="T33" fmla="*/ 34362881 h 1632"/>
              <a:gd name="T34" fmla="*/ 2147483647 w 6102"/>
              <a:gd name="T35" fmla="*/ 137451523 h 1632"/>
              <a:gd name="T36" fmla="*/ 2147483647 w 6102"/>
              <a:gd name="T37" fmla="*/ 293646910 h 1632"/>
              <a:gd name="T38" fmla="*/ 2147483647 w 6102"/>
              <a:gd name="T39" fmla="*/ 524816041 h 1632"/>
              <a:gd name="T40" fmla="*/ 2147483647 w 6102"/>
              <a:gd name="T41" fmla="*/ 549806093 h 1632"/>
              <a:gd name="T42" fmla="*/ 2147483647 w 6102"/>
              <a:gd name="T43" fmla="*/ 677886512 h 1632"/>
              <a:gd name="T44" fmla="*/ 2147483647 w 6102"/>
              <a:gd name="T45" fmla="*/ 702878331 h 1632"/>
              <a:gd name="T46" fmla="*/ 2147483647 w 6102"/>
              <a:gd name="T47" fmla="*/ 805966932 h 1632"/>
              <a:gd name="T48" fmla="*/ 2147483647 w 6102"/>
              <a:gd name="T49" fmla="*/ 1062126225 h 1632"/>
              <a:gd name="T50" fmla="*/ 2147483647 w 6102"/>
              <a:gd name="T51" fmla="*/ 1243311608 h 1632"/>
              <a:gd name="T52" fmla="*/ 2147483647 w 6102"/>
              <a:gd name="T53" fmla="*/ 1296418339 h 1632"/>
              <a:gd name="T54" fmla="*/ 2147483647 w 6102"/>
              <a:gd name="T55" fmla="*/ 1346400209 h 1632"/>
              <a:gd name="T56" fmla="*/ 2147483647 w 6102"/>
              <a:gd name="T57" fmla="*/ 1499472447 h 1632"/>
              <a:gd name="T58" fmla="*/ 2147483647 w 6102"/>
              <a:gd name="T59" fmla="*/ 1552579178 h 1632"/>
              <a:gd name="T60" fmla="*/ 2147483647 w 6102"/>
              <a:gd name="T61" fmla="*/ 1705649649 h 1632"/>
              <a:gd name="T62" fmla="*/ 2147483647 w 6102"/>
              <a:gd name="T63" fmla="*/ 1833730069 h 1632"/>
              <a:gd name="T64" fmla="*/ 2147483647 w 6102"/>
              <a:gd name="T65" fmla="*/ 1961809163 h 1632"/>
              <a:gd name="T66" fmla="*/ 2147483647 w 6102"/>
              <a:gd name="T67" fmla="*/ 2014915894 h 1632"/>
              <a:gd name="T68" fmla="*/ 2147483647 w 6102"/>
              <a:gd name="T69" fmla="*/ 2147483647 h 1632"/>
              <a:gd name="T70" fmla="*/ 2147483647 w 6102"/>
              <a:gd name="T71" fmla="*/ 2147483647 h 1632"/>
              <a:gd name="T72" fmla="*/ 2147483647 w 6102"/>
              <a:gd name="T73" fmla="*/ 2147483647 h 1632"/>
              <a:gd name="T74" fmla="*/ 2147483647 w 6102"/>
              <a:gd name="T75" fmla="*/ 2147483647 h 1632"/>
              <a:gd name="T76" fmla="*/ 2147483647 w 6102"/>
              <a:gd name="T77" fmla="*/ 2147483647 h 1632"/>
              <a:gd name="T78" fmla="*/ 2147483647 w 6102"/>
              <a:gd name="T79" fmla="*/ 2147483647 h 1632"/>
              <a:gd name="T80" fmla="*/ 723945011 w 6102"/>
              <a:gd name="T81" fmla="*/ 2147483647 h 1632"/>
              <a:gd name="T82" fmla="*/ 700422936 w 6102"/>
              <a:gd name="T83" fmla="*/ 2147483647 h 1632"/>
              <a:gd name="T84" fmla="*/ 700422936 w 6102"/>
              <a:gd name="T85" fmla="*/ 2147483647 h 163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6102"/>
              <a:gd name="T130" fmla="*/ 0 h 1632"/>
              <a:gd name="T131" fmla="*/ 6102 w 6102"/>
              <a:gd name="T132" fmla="*/ 1632 h 163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6102" h="1632">
                <a:moveTo>
                  <a:pt x="268" y="735"/>
                </a:moveTo>
                <a:cubicBezTo>
                  <a:pt x="318" y="703"/>
                  <a:pt x="294" y="669"/>
                  <a:pt x="318" y="620"/>
                </a:cubicBezTo>
                <a:cubicBezTo>
                  <a:pt x="335" y="585"/>
                  <a:pt x="365" y="567"/>
                  <a:pt x="400" y="554"/>
                </a:cubicBezTo>
                <a:cubicBezTo>
                  <a:pt x="421" y="534"/>
                  <a:pt x="430" y="522"/>
                  <a:pt x="458" y="513"/>
                </a:cubicBezTo>
                <a:cubicBezTo>
                  <a:pt x="493" y="460"/>
                  <a:pt x="547" y="453"/>
                  <a:pt x="606" y="439"/>
                </a:cubicBezTo>
                <a:cubicBezTo>
                  <a:pt x="614" y="431"/>
                  <a:pt x="624" y="424"/>
                  <a:pt x="631" y="415"/>
                </a:cubicBezTo>
                <a:cubicBezTo>
                  <a:pt x="637" y="407"/>
                  <a:pt x="640" y="397"/>
                  <a:pt x="647" y="390"/>
                </a:cubicBezTo>
                <a:cubicBezTo>
                  <a:pt x="664" y="373"/>
                  <a:pt x="736" y="340"/>
                  <a:pt x="762" y="332"/>
                </a:cubicBezTo>
                <a:cubicBezTo>
                  <a:pt x="798" y="298"/>
                  <a:pt x="756" y="333"/>
                  <a:pt x="812" y="308"/>
                </a:cubicBezTo>
                <a:cubicBezTo>
                  <a:pt x="821" y="304"/>
                  <a:pt x="827" y="295"/>
                  <a:pt x="836" y="291"/>
                </a:cubicBezTo>
                <a:cubicBezTo>
                  <a:pt x="854" y="283"/>
                  <a:pt x="875" y="281"/>
                  <a:pt x="894" y="275"/>
                </a:cubicBezTo>
                <a:cubicBezTo>
                  <a:pt x="996" y="166"/>
                  <a:pt x="1141" y="167"/>
                  <a:pt x="1272" y="118"/>
                </a:cubicBezTo>
                <a:cubicBezTo>
                  <a:pt x="1288" y="95"/>
                  <a:pt x="1308" y="78"/>
                  <a:pt x="1338" y="77"/>
                </a:cubicBezTo>
                <a:cubicBezTo>
                  <a:pt x="1487" y="70"/>
                  <a:pt x="2073" y="62"/>
                  <a:pt x="2145" y="61"/>
                </a:cubicBezTo>
                <a:cubicBezTo>
                  <a:pt x="2306" y="1"/>
                  <a:pt x="2333" y="47"/>
                  <a:pt x="2614" y="52"/>
                </a:cubicBezTo>
                <a:cubicBezTo>
                  <a:pt x="2714" y="79"/>
                  <a:pt x="2599" y="58"/>
                  <a:pt x="2663" y="44"/>
                </a:cubicBezTo>
                <a:cubicBezTo>
                  <a:pt x="2735" y="28"/>
                  <a:pt x="2819" y="25"/>
                  <a:pt x="2893" y="11"/>
                </a:cubicBezTo>
                <a:cubicBezTo>
                  <a:pt x="3737" y="26"/>
                  <a:pt x="3203" y="0"/>
                  <a:pt x="3478" y="44"/>
                </a:cubicBezTo>
                <a:cubicBezTo>
                  <a:pt x="3531" y="82"/>
                  <a:pt x="3529" y="83"/>
                  <a:pt x="3601" y="94"/>
                </a:cubicBezTo>
                <a:cubicBezTo>
                  <a:pt x="3697" y="186"/>
                  <a:pt x="3759" y="164"/>
                  <a:pt x="3905" y="168"/>
                </a:cubicBezTo>
                <a:cubicBezTo>
                  <a:pt x="4067" y="172"/>
                  <a:pt x="4229" y="173"/>
                  <a:pt x="4391" y="176"/>
                </a:cubicBezTo>
                <a:cubicBezTo>
                  <a:pt x="4424" y="187"/>
                  <a:pt x="4435" y="211"/>
                  <a:pt x="4473" y="217"/>
                </a:cubicBezTo>
                <a:cubicBezTo>
                  <a:pt x="4508" y="223"/>
                  <a:pt x="4544" y="222"/>
                  <a:pt x="4580" y="225"/>
                </a:cubicBezTo>
                <a:cubicBezTo>
                  <a:pt x="4597" y="236"/>
                  <a:pt x="4619" y="241"/>
                  <a:pt x="4630" y="258"/>
                </a:cubicBezTo>
                <a:cubicBezTo>
                  <a:pt x="4647" y="284"/>
                  <a:pt x="4673" y="329"/>
                  <a:pt x="4704" y="340"/>
                </a:cubicBezTo>
                <a:cubicBezTo>
                  <a:pt x="4770" y="364"/>
                  <a:pt x="4844" y="372"/>
                  <a:pt x="4909" y="398"/>
                </a:cubicBezTo>
                <a:cubicBezTo>
                  <a:pt x="4923" y="404"/>
                  <a:pt x="4936" y="412"/>
                  <a:pt x="4951" y="415"/>
                </a:cubicBezTo>
                <a:cubicBezTo>
                  <a:pt x="4993" y="423"/>
                  <a:pt x="5200" y="431"/>
                  <a:pt x="5206" y="431"/>
                </a:cubicBezTo>
                <a:cubicBezTo>
                  <a:pt x="5248" y="445"/>
                  <a:pt x="5224" y="433"/>
                  <a:pt x="5271" y="480"/>
                </a:cubicBezTo>
                <a:cubicBezTo>
                  <a:pt x="5277" y="486"/>
                  <a:pt x="5288" y="497"/>
                  <a:pt x="5288" y="497"/>
                </a:cubicBezTo>
                <a:cubicBezTo>
                  <a:pt x="5303" y="558"/>
                  <a:pt x="5282" y="507"/>
                  <a:pt x="5321" y="546"/>
                </a:cubicBezTo>
                <a:cubicBezTo>
                  <a:pt x="5367" y="592"/>
                  <a:pt x="5319" y="573"/>
                  <a:pt x="5378" y="587"/>
                </a:cubicBezTo>
                <a:cubicBezTo>
                  <a:pt x="5404" y="613"/>
                  <a:pt x="5442" y="616"/>
                  <a:pt x="5477" y="628"/>
                </a:cubicBezTo>
                <a:cubicBezTo>
                  <a:pt x="5494" y="634"/>
                  <a:pt x="5527" y="645"/>
                  <a:pt x="5527" y="645"/>
                </a:cubicBezTo>
                <a:cubicBezTo>
                  <a:pt x="5563" y="683"/>
                  <a:pt x="5613" y="694"/>
                  <a:pt x="5658" y="719"/>
                </a:cubicBezTo>
                <a:cubicBezTo>
                  <a:pt x="5696" y="740"/>
                  <a:pt x="5722" y="770"/>
                  <a:pt x="5757" y="793"/>
                </a:cubicBezTo>
                <a:cubicBezTo>
                  <a:pt x="5814" y="829"/>
                  <a:pt x="5881" y="829"/>
                  <a:pt x="5946" y="834"/>
                </a:cubicBezTo>
                <a:cubicBezTo>
                  <a:pt x="6102" y="1632"/>
                  <a:pt x="4384" y="909"/>
                  <a:pt x="3214" y="916"/>
                </a:cubicBezTo>
                <a:cubicBezTo>
                  <a:pt x="2749" y="911"/>
                  <a:pt x="2303" y="899"/>
                  <a:pt x="1840" y="892"/>
                </a:cubicBezTo>
                <a:cubicBezTo>
                  <a:pt x="1531" y="858"/>
                  <a:pt x="1736" y="874"/>
                  <a:pt x="1223" y="884"/>
                </a:cubicBezTo>
                <a:cubicBezTo>
                  <a:pt x="0" y="872"/>
                  <a:pt x="277" y="1193"/>
                  <a:pt x="277" y="744"/>
                </a:cubicBezTo>
                <a:cubicBezTo>
                  <a:pt x="277" y="735"/>
                  <a:pt x="271" y="727"/>
                  <a:pt x="268" y="719"/>
                </a:cubicBezTo>
                <a:cubicBezTo>
                  <a:pt x="304" y="707"/>
                  <a:pt x="299" y="705"/>
                  <a:pt x="268" y="735"/>
                </a:cubicBezTo>
                <a:close/>
              </a:path>
            </a:pathLst>
          </a:custGeom>
          <a:pattFill prst="dashUpDiag">
            <a:fgClr>
              <a:srgbClr val="006600"/>
            </a:fgClr>
            <a:bgClr>
              <a:srgbClr val="99CC00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32" name="Picture 20" descr="71821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lum bright="12000"/>
          </a:blip>
          <a:srcRect b="25627"/>
          <a:stretch>
            <a:fillRect/>
          </a:stretch>
        </p:blipFill>
        <p:spPr bwMode="auto">
          <a:xfrm>
            <a:off x="900113" y="836613"/>
            <a:ext cx="7129462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AutoShape 3"/>
          <p:cNvSpPr>
            <a:spLocks noChangeArrowheads="1"/>
          </p:cNvSpPr>
          <p:nvPr/>
        </p:nvSpPr>
        <p:spPr bwMode="auto">
          <a:xfrm rot="280536">
            <a:off x="1692275" y="188913"/>
            <a:ext cx="5761038" cy="2016125"/>
          </a:xfrm>
          <a:prstGeom prst="cloudCallout">
            <a:avLst>
              <a:gd name="adj1" fmla="val -22134"/>
              <a:gd name="adj2" fmla="val 31116"/>
            </a:avLst>
          </a:prstGeom>
          <a:gradFill rotWithShape="1">
            <a:gsLst>
              <a:gs pos="0">
                <a:srgbClr val="6666FF"/>
              </a:gs>
              <a:gs pos="100000">
                <a:schemeClr val="accent2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3335" name="Picture 23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5661025"/>
            <a:ext cx="8651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9" name="Picture 27" descr="kleve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724400"/>
            <a:ext cx="1522412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28" descr="klever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7427" flipH="1">
            <a:off x="5364163" y="4724400"/>
            <a:ext cx="13716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29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5300663"/>
            <a:ext cx="1292225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2" name="Picture 30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5661025"/>
            <a:ext cx="8651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Ins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-1296988" y="2565400"/>
            <a:ext cx="12969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Ins31"/>
          <p:cNvPicPr>
            <a:picLocks noChangeAspect="1" noChangeArrowheads="1" noCrop="1"/>
          </p:cNvPicPr>
          <p:nvPr/>
        </p:nvPicPr>
        <p:blipFill>
          <a:blip r:embed="rId7" cstate="print">
            <a:lum bright="-12000"/>
          </a:blip>
          <a:srcRect/>
          <a:stretch>
            <a:fillRect/>
          </a:stretch>
        </p:blipFill>
        <p:spPr bwMode="auto">
          <a:xfrm rot="-718568">
            <a:off x="5292725" y="2349500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8" name="AutoShape 36"/>
          <p:cNvSpPr>
            <a:spLocks noChangeArrowheads="1"/>
          </p:cNvSpPr>
          <p:nvPr/>
        </p:nvSpPr>
        <p:spPr bwMode="auto">
          <a:xfrm rot="290088">
            <a:off x="971550" y="3716338"/>
            <a:ext cx="2376488" cy="863600"/>
          </a:xfrm>
          <a:prstGeom prst="cloudCallout">
            <a:avLst>
              <a:gd name="adj1" fmla="val -30495"/>
              <a:gd name="adj2" fmla="val 3842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49" name="AutoShape 37"/>
          <p:cNvSpPr>
            <a:spLocks noChangeArrowheads="1"/>
          </p:cNvSpPr>
          <p:nvPr/>
        </p:nvSpPr>
        <p:spPr bwMode="auto">
          <a:xfrm rot="290088">
            <a:off x="5651500" y="3644900"/>
            <a:ext cx="2376488" cy="863600"/>
          </a:xfrm>
          <a:prstGeom prst="cloudCallout">
            <a:avLst>
              <a:gd name="adj1" fmla="val -30495"/>
              <a:gd name="adj2" fmla="val 38421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50" name="AutoShape 38"/>
          <p:cNvSpPr>
            <a:spLocks noChangeArrowheads="1"/>
          </p:cNvSpPr>
          <p:nvPr/>
        </p:nvSpPr>
        <p:spPr bwMode="auto">
          <a:xfrm rot="197821">
            <a:off x="1763713" y="333375"/>
            <a:ext cx="2447925" cy="1152525"/>
          </a:xfrm>
          <a:prstGeom prst="cloudCallout">
            <a:avLst>
              <a:gd name="adj1" fmla="val -29509"/>
              <a:gd name="adj2" fmla="val 3815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33" name="AutoShape 21"/>
          <p:cNvSpPr>
            <a:spLocks noChangeArrowheads="1"/>
          </p:cNvSpPr>
          <p:nvPr/>
        </p:nvSpPr>
        <p:spPr bwMode="auto">
          <a:xfrm>
            <a:off x="6516688" y="115888"/>
            <a:ext cx="2303462" cy="2374900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9933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2" name="Line 40"/>
          <p:cNvSpPr>
            <a:spLocks noChangeShapeType="1"/>
          </p:cNvSpPr>
          <p:nvPr/>
        </p:nvSpPr>
        <p:spPr bwMode="auto">
          <a:xfrm flipH="1">
            <a:off x="2411413" y="1989138"/>
            <a:ext cx="1081087" cy="34559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3" name="Line 41"/>
          <p:cNvSpPr>
            <a:spLocks noChangeShapeType="1"/>
          </p:cNvSpPr>
          <p:nvPr/>
        </p:nvSpPr>
        <p:spPr bwMode="auto">
          <a:xfrm flipH="1">
            <a:off x="3851275" y="2060575"/>
            <a:ext cx="288925" cy="2808288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>
            <a:off x="4789488" y="2205038"/>
            <a:ext cx="69850" cy="3024187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5867400" y="1989138"/>
            <a:ext cx="1150938" cy="316865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6" name="Line 44"/>
          <p:cNvSpPr>
            <a:spLocks noChangeShapeType="1"/>
          </p:cNvSpPr>
          <p:nvPr/>
        </p:nvSpPr>
        <p:spPr bwMode="auto">
          <a:xfrm>
            <a:off x="6516688" y="1844675"/>
            <a:ext cx="1511300" cy="3097213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58" name="Line 46"/>
          <p:cNvSpPr>
            <a:spLocks noChangeShapeType="1"/>
          </p:cNvSpPr>
          <p:nvPr/>
        </p:nvSpPr>
        <p:spPr bwMode="auto">
          <a:xfrm flipH="1">
            <a:off x="1403350" y="1916113"/>
            <a:ext cx="1512888" cy="3313112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61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Pesenka_o_raduge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2" name="Picture 50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021388"/>
            <a:ext cx="865188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3" name="Picture 51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949950"/>
            <a:ext cx="8651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4" name="Picture 52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5949950"/>
            <a:ext cx="865188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5" name="Picture 53" descr="b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6165850"/>
            <a:ext cx="8651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329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-0.0787 L 0.41336 0.25718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8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6366 C 0.04115 -0.08912 0.11059 -0.03796 0.12969 0.05046 C 0.14844 0.13866 0.11007 0.23125 0.0441 0.25671 C -0.02204 0.28264 -0.09166 0.23148 -0.11059 0.14259 C -0.12951 0.05486 -0.09132 -0.03819 -0.025 -0.06366 Z " pathEditMode="relative" rAng="-962626" ptsTypes="fffff">
                                      <p:cBhvr>
                                        <p:cTn id="109" dur="2000" spd="-100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1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2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000"/>
                            </p:stCondLst>
                            <p:childTnLst>
                              <p:par>
                                <p:cTn id="11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2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7000"/>
                            </p:stCondLst>
                            <p:childTnLst>
                              <p:par>
                                <p:cTn id="12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2" dur="2000" fill="hold"/>
                                        <p:tgtEl>
                                          <p:spTgt spid="133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2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9500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3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3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500"/>
                            </p:stCondLst>
                            <p:childTnLst>
                              <p:par>
                                <p:cTn id="133" presetID="35" presetClass="entr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6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7500"/>
                            </p:stCondLst>
                            <p:childTnLst>
                              <p:par>
                                <p:cTn id="150" presetID="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9500"/>
                            </p:stCondLst>
                            <p:childTnLst>
                              <p:par>
                                <p:cTn id="155" presetID="37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5 0.0419 L -0.00174 0.14259 C 0.0177 0.16551 0.04687 0.17847 0.07725 0.17847 C 0.11198 0.17847 0.13958 0.16551 0.15902 0.14259 L 0.25208 0.0419 " pathEditMode="relative" rAng="0" ptsTypes="FffFF">
                                      <p:cBhvr>
                                        <p:cTn id="156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6000"/>
                            </p:stCondLst>
                            <p:childTnLst>
                              <p:par>
                                <p:cTn id="1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6500"/>
                            </p:stCondLst>
                            <p:childTnLst>
                              <p:par>
                                <p:cTn id="1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70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7500"/>
                            </p:stCondLst>
                            <p:childTnLst>
                              <p:par>
                                <p:cTn id="1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48500"/>
                            </p:stCondLst>
                            <p:childTnLst>
                              <p:par>
                                <p:cTn id="1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49000"/>
                            </p:stCondLst>
                            <p:childTnLst>
                              <p:par>
                                <p:cTn id="1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61"/>
                </p:tgtEl>
              </p:cMediaNode>
            </p:audio>
          </p:childTnLst>
        </p:cTn>
      </p:par>
    </p:tnLst>
    <p:bldLst>
      <p:bldP spid="13315" grpId="0" animBg="1"/>
      <p:bldP spid="13315" grpId="1" animBg="1"/>
      <p:bldP spid="13315" grpId="2" animBg="1"/>
      <p:bldP spid="13348" grpId="0" animBg="1"/>
      <p:bldP spid="13349" grpId="0" animBg="1"/>
      <p:bldP spid="13350" grpId="0" animBg="1"/>
      <p:bldP spid="13350" grpId="1" animBg="1"/>
      <p:bldP spid="13333" grpId="0" animBg="1"/>
      <p:bldP spid="13333" grpId="1" animBg="1"/>
      <p:bldP spid="13352" grpId="0" animBg="1"/>
      <p:bldP spid="13352" grpId="1" animBg="1"/>
      <p:bldP spid="13353" grpId="0" animBg="1"/>
      <p:bldP spid="13353" grpId="1" animBg="1"/>
      <p:bldP spid="13354" grpId="0" animBg="1"/>
      <p:bldP spid="13354" grpId="1" animBg="1"/>
      <p:bldP spid="13355" grpId="0" animBg="1"/>
      <p:bldP spid="13355" grpId="1" animBg="1"/>
      <p:bldP spid="13356" grpId="0" animBg="1"/>
      <p:bldP spid="13356" grpId="1" animBg="1"/>
      <p:bldP spid="13358" grpId="0" animBg="1"/>
      <p:bldP spid="1335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218</Words>
  <Application>Microsoft Office PowerPoint</Application>
  <PresentationFormat>Экран (4:3)</PresentationFormat>
  <Paragraphs>40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математики.</vt:lpstr>
      <vt:lpstr>Устный счёт.</vt:lpstr>
      <vt:lpstr>Сравни и поставь знак       ,       или</vt:lpstr>
      <vt:lpstr>Подумай!</vt:lpstr>
      <vt:lpstr>Посчитаем устно!</vt:lpstr>
      <vt:lpstr>Запиши задачу кратко и реши.</vt:lpstr>
      <vt:lpstr>Краткая запись.</vt:lpstr>
      <vt:lpstr>Проверь себя!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математики.</dc:title>
  <dc:creator>1</dc:creator>
  <cp:lastModifiedBy>Сергей</cp:lastModifiedBy>
  <cp:revision>8</cp:revision>
  <dcterms:created xsi:type="dcterms:W3CDTF">2010-03-08T04:26:40Z</dcterms:created>
  <dcterms:modified xsi:type="dcterms:W3CDTF">2017-09-24T05:49:09Z</dcterms:modified>
</cp:coreProperties>
</file>