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  <p:sldId id="292" r:id="rId3"/>
    <p:sldId id="257" r:id="rId4"/>
    <p:sldId id="274" r:id="rId5"/>
    <p:sldId id="295" r:id="rId6"/>
    <p:sldId id="294" r:id="rId7"/>
    <p:sldId id="276" r:id="rId8"/>
    <p:sldId id="273" r:id="rId9"/>
    <p:sldId id="275" r:id="rId10"/>
    <p:sldId id="272" r:id="rId11"/>
    <p:sldId id="270" r:id="rId12"/>
    <p:sldId id="269" r:id="rId13"/>
    <p:sldId id="268" r:id="rId14"/>
    <p:sldId id="266" r:id="rId15"/>
    <p:sldId id="278" r:id="rId16"/>
    <p:sldId id="262" r:id="rId17"/>
    <p:sldId id="287" r:id="rId18"/>
    <p:sldId id="260" r:id="rId19"/>
    <p:sldId id="259" r:id="rId20"/>
    <p:sldId id="289" r:id="rId21"/>
    <p:sldId id="279" r:id="rId22"/>
    <p:sldId id="258" r:id="rId23"/>
    <p:sldId id="281" r:id="rId24"/>
    <p:sldId id="283" r:id="rId25"/>
    <p:sldId id="284" r:id="rId26"/>
    <p:sldId id="285" r:id="rId27"/>
    <p:sldId id="290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6BDC03-0400-4A86-9041-208246D1198D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FCA1B8-A936-4194-88FB-98401EFC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Живопись религиозного содержания в мировых религиозных культурах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331698"/>
            <a:ext cx="3786214" cy="2597632"/>
          </a:xfrm>
        </p:spPr>
        <p:txBody>
          <a:bodyPr>
            <a:normAutofit fontScale="92500"/>
          </a:bodyPr>
          <a:lstStyle/>
          <a:p>
            <a:pPr algn="r"/>
            <a:endParaRPr lang="ru-RU" sz="2400" dirty="0" smtClean="0"/>
          </a:p>
          <a:p>
            <a:pPr algn="l"/>
            <a:endParaRPr lang="ru-RU" sz="2400" dirty="0" smtClean="0"/>
          </a:p>
          <a:p>
            <a:pPr algn="l"/>
            <a:r>
              <a:rPr lang="ru-RU" sz="2400" dirty="0" smtClean="0"/>
              <a:t>Выполнила – </a:t>
            </a:r>
            <a:r>
              <a:rPr lang="ru-RU" sz="2400" dirty="0" err="1" smtClean="0"/>
              <a:t>Коптякова</a:t>
            </a:r>
            <a:r>
              <a:rPr lang="ru-RU" sz="2400" dirty="0" smtClean="0"/>
              <a:t> О.П.</a:t>
            </a:r>
          </a:p>
          <a:p>
            <a:pPr algn="l"/>
            <a:r>
              <a:rPr lang="ru-RU" sz="2400" dirty="0" smtClean="0"/>
              <a:t>учитель начальных классов МБОУ СОШ № 14 г. Королёва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3275856" cy="57606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«</a:t>
            </a:r>
            <a:r>
              <a:rPr lang="ru-RU" b="1" dirty="0"/>
              <a:t>Кающаяся Мария Магдалина»</a:t>
            </a:r>
            <a:r>
              <a:rPr lang="ru-RU" dirty="0"/>
              <a:t> </a:t>
            </a:r>
            <a:endParaRPr lang="ru-RU" dirty="0" smtClean="0"/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является </a:t>
            </a:r>
            <a:r>
              <a:rPr lang="ru-RU" dirty="0"/>
              <a:t>практически совершенным венцом всех </a:t>
            </a:r>
            <a:r>
              <a:rPr lang="ru-RU" dirty="0" smtClean="0"/>
              <a:t>творений</a:t>
            </a:r>
          </a:p>
          <a:p>
            <a:pPr>
              <a:buNone/>
            </a:pPr>
            <a:r>
              <a:rPr lang="ru-RU" dirty="0"/>
              <a:t>	 </a:t>
            </a:r>
            <a:r>
              <a:rPr lang="ru-RU" b="1" dirty="0" smtClean="0"/>
              <a:t>Тициана</a:t>
            </a:r>
            <a:r>
              <a:rPr lang="ru-RU" dirty="0" smtClean="0"/>
              <a:t>, созданным в 1560 году</a:t>
            </a:r>
            <a:r>
              <a:rPr lang="ru-RU" b="1" dirty="0" smtClean="0"/>
              <a:t>.</a:t>
            </a:r>
            <a:r>
              <a:rPr lang="ru-RU" dirty="0"/>
              <a:t> </a:t>
            </a:r>
          </a:p>
        </p:txBody>
      </p:sp>
      <p:pic>
        <p:nvPicPr>
          <p:cNvPr id="4" name="Рисунок 3" descr="Tizian_0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9872" y="0"/>
            <a:ext cx="5536692" cy="67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77072"/>
            <a:ext cx="8291264" cy="20490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Тайная </a:t>
            </a:r>
            <a:r>
              <a:rPr lang="ru-RU" b="1" dirty="0"/>
              <a:t>вечеря</a:t>
            </a:r>
            <a:r>
              <a:rPr lang="ru-RU" dirty="0"/>
              <a:t>, фреска в трапезной миланского монастыря Санта Мария </a:t>
            </a:r>
            <a:r>
              <a:rPr lang="ru-RU" dirty="0" err="1"/>
              <a:t>делле</a:t>
            </a:r>
            <a:r>
              <a:rPr lang="ru-RU" dirty="0"/>
              <a:t> </a:t>
            </a:r>
            <a:r>
              <a:rPr lang="ru-RU" dirty="0" err="1"/>
              <a:t>Грацие</a:t>
            </a:r>
            <a:r>
              <a:rPr lang="ru-RU" dirty="0"/>
              <a:t>, является непревзойденным творением в истории живописи и самым прославленным и значительным произведением </a:t>
            </a:r>
            <a:r>
              <a:rPr lang="ru-RU" dirty="0" smtClean="0"/>
              <a:t>Леонардо да Винчи.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vechery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404664"/>
            <a:ext cx="6480720" cy="352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260648"/>
            <a:ext cx="3610744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Одна </a:t>
            </a:r>
            <a:r>
              <a:rPr lang="ru-RU" dirty="0"/>
              <a:t>из главных жемчужин Дрезденской картинной </a:t>
            </a:r>
            <a:r>
              <a:rPr lang="ru-RU" dirty="0" smtClean="0"/>
              <a:t>галереи - шедевр </a:t>
            </a:r>
            <a:r>
              <a:rPr lang="ru-RU" dirty="0"/>
              <a:t>Высокого Возрождения – </a:t>
            </a:r>
            <a:r>
              <a:rPr lang="ru-RU" dirty="0" smtClean="0"/>
              <a:t>полотно</a:t>
            </a:r>
          </a:p>
          <a:p>
            <a:pPr>
              <a:buNone/>
            </a:pPr>
            <a:r>
              <a:rPr lang="ru-RU" dirty="0"/>
              <a:t>	 </a:t>
            </a:r>
            <a:r>
              <a:rPr lang="ru-RU" b="1" dirty="0"/>
              <a:t>«Сикстинской мадонны»</a:t>
            </a:r>
            <a:r>
              <a:rPr lang="ru-RU" dirty="0"/>
              <a:t> кисти великого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Рафаэля </a:t>
            </a:r>
            <a:r>
              <a:rPr lang="ru-RU" b="1" dirty="0" err="1"/>
              <a:t>Санти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68281540_1293208513_Madonna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8218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293096"/>
            <a:ext cx="8291264" cy="20882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Фреска</a:t>
            </a:r>
            <a:r>
              <a:rPr lang="ru-RU" dirty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Микеланджело </a:t>
            </a:r>
            <a:r>
              <a:rPr lang="ru-RU" b="1" dirty="0" err="1" smtClean="0"/>
              <a:t>Буонаротти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«Сотворение </a:t>
            </a:r>
            <a:r>
              <a:rPr lang="ru-RU" b="1" dirty="0"/>
              <a:t>Адама»</a:t>
            </a:r>
            <a:r>
              <a:rPr lang="ru-RU" dirty="0"/>
              <a:t> </a:t>
            </a:r>
            <a:r>
              <a:rPr lang="ru-RU" dirty="0" smtClean="0"/>
              <a:t>—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 </a:t>
            </a:r>
            <a:r>
              <a:rPr lang="ru-RU" dirty="0"/>
              <a:t>один из девяти центральных эпизодов росписи потолка Сикстинской капеллы.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52487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548680"/>
            <a:ext cx="3610744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Картина </a:t>
            </a:r>
            <a:r>
              <a:rPr lang="ru-RU" b="1" dirty="0" err="1" smtClean="0"/>
              <a:t>Рембранта</a:t>
            </a:r>
            <a:r>
              <a:rPr lang="ru-RU" b="1" dirty="0" smtClean="0"/>
              <a:t> </a:t>
            </a:r>
            <a:r>
              <a:rPr lang="ru-RU" b="1" dirty="0" err="1" smtClean="0"/>
              <a:t>ван</a:t>
            </a:r>
            <a:r>
              <a:rPr lang="ru-RU" b="1" dirty="0" smtClean="0"/>
              <a:t>  Рейна</a:t>
            </a:r>
            <a:r>
              <a:rPr lang="ru-RU" b="1" dirty="0"/>
              <a:t> </a:t>
            </a:r>
            <a:r>
              <a:rPr lang="ru-RU" b="1" dirty="0" smtClean="0"/>
              <a:t> </a:t>
            </a:r>
            <a:r>
              <a:rPr lang="ru-RU" b="1" dirty="0"/>
              <a:t> 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«</a:t>
            </a:r>
            <a:r>
              <a:rPr lang="ru-RU" b="1" dirty="0"/>
              <a:t>Возвращение блудного сына»</a:t>
            </a:r>
            <a:r>
              <a:rPr lang="ru-RU" dirty="0"/>
              <a:t> считается одной из самых глубоких картин художника. </a:t>
            </a:r>
          </a:p>
          <a:p>
            <a:endParaRPr lang="ru-RU" dirty="0"/>
          </a:p>
        </p:txBody>
      </p:sp>
      <p:pic>
        <p:nvPicPr>
          <p:cNvPr id="4" name="Рисунок 3" descr="rembrandt-vozvrashhenie-bludnogo-syn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4396154" cy="5609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Живопись религиозного содержания в исламе</a:t>
            </a:r>
            <a:endParaRPr lang="ru-RU" dirty="0"/>
          </a:p>
        </p:txBody>
      </p:sp>
      <p:pic>
        <p:nvPicPr>
          <p:cNvPr id="4" name="Содержимое 3" descr="исламские орнамент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3807" y="1600200"/>
            <a:ext cx="4716386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149080"/>
            <a:ext cx="8147248" cy="197708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Главным носителем идеи ислама было не изображение, а слово, художественно оформленное в виде надписи или символа. Основа художественного творчества мусульман - каллиграфия и орнамент (арабеска)  </a:t>
            </a:r>
            <a:br>
              <a:rPr lang="ru-RU" sz="4000" dirty="0" smtClean="0"/>
            </a:br>
            <a:endParaRPr lang="ru-RU" sz="4000" dirty="0" smtClean="0"/>
          </a:p>
          <a:p>
            <a:endParaRPr lang="ru-RU" dirty="0"/>
          </a:p>
        </p:txBody>
      </p:sp>
      <p:pic>
        <p:nvPicPr>
          <p:cNvPr id="5" name="Рисунок 4" descr="250px-Книж._обложка_Исфахан_ок.1600_Метополит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522469"/>
            <a:ext cx="5722462" cy="3410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Орнамент - </a:t>
            </a:r>
            <a:r>
              <a:rPr lang="ru-RU" dirty="0"/>
              <a:t>узор, построенный на ритмическом чередовании и организованном расположении элементов. В зависимости от характера мотивов различают следующие </a:t>
            </a:r>
            <a:r>
              <a:rPr lang="ru-RU" dirty="0" smtClean="0"/>
              <a:t>различные виды орнаментов.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6238" y="2276872"/>
            <a:ext cx="4284935" cy="4581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404664"/>
            <a:ext cx="3528392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Геометрический орнамент состоит из точек, линий (прямых, ломаных, зигзагообразных, сетчато-пересекающихся), и фигур (кругов, ромбов, многогранников, звезд, крестов, спиралей). </a:t>
            </a:r>
            <a:endParaRPr lang="ru-RU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412776"/>
            <a:ext cx="551864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05064"/>
            <a:ext cx="8291264" cy="21210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Растительный орнамент составляется из стилизованных листьев, цветов, плодов, веток.</a:t>
            </a:r>
            <a:endParaRPr lang="ru-RU" dirty="0"/>
          </a:p>
        </p:txBody>
      </p:sp>
      <p:pic>
        <p:nvPicPr>
          <p:cNvPr id="4" name="Рисунок 3" descr="Arabic calligraphy (49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260648"/>
            <a:ext cx="7620000" cy="3762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Религиозная живопись в христианстве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628800"/>
            <a:ext cx="2818656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000" dirty="0" smtClean="0"/>
              <a:t>«Спас в силах»</a:t>
            </a:r>
            <a:endParaRPr lang="ru-RU" sz="20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65313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400" b="1" dirty="0" err="1" smtClean="0"/>
              <a:t>Андре́й</a:t>
            </a:r>
            <a:r>
              <a:rPr lang="ru-RU" sz="2400" b="1" dirty="0" smtClean="0"/>
              <a:t> Рублёв</a:t>
            </a:r>
            <a:r>
              <a:rPr lang="ru-RU" sz="2400" dirty="0" smtClean="0"/>
              <a:t>  — наиболее известный и почитаемый мастер московской школы иконописи, книжной и монументальной живописи </a:t>
            </a:r>
            <a:r>
              <a:rPr lang="en-US" sz="2400" dirty="0" smtClean="0"/>
              <a:t>XV</a:t>
            </a:r>
            <a:r>
              <a:rPr lang="ru-RU" sz="2400" dirty="0" smtClean="0"/>
              <a:t> века. Канонизирован </a:t>
            </a:r>
          </a:p>
          <a:p>
            <a:pPr>
              <a:buNone/>
            </a:pPr>
            <a:r>
              <a:rPr lang="ru-RU" sz="2400" dirty="0" smtClean="0"/>
              <a:t>Русской православной церковью в лике преподобных святых.</a:t>
            </a:r>
            <a:endParaRPr lang="ru-RU" sz="2400" dirty="0"/>
          </a:p>
        </p:txBody>
      </p:sp>
      <p:pic>
        <p:nvPicPr>
          <p:cNvPr id="5" name="Рисунок 4" descr="рублев спас в сила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484784"/>
            <a:ext cx="2664296" cy="31971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12160" y="2564904"/>
            <a:ext cx="3131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/>
              <a:t>Андрей Рублев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365104"/>
            <a:ext cx="8219256" cy="176105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В исламском мире искусство орнамента было доведено до наивысшей степени совершенства, что позволило выделить его в особый вид искусства - арабеску.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исламские орнамент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083879" cy="4077072"/>
          </a:xfrm>
          <a:prstGeom prst="rect">
            <a:avLst/>
          </a:prstGeom>
        </p:spPr>
      </p:pic>
      <p:pic>
        <p:nvPicPr>
          <p:cNvPr id="5" name="Рисунок 4" descr="153611-INNERRESIZED600-460-2adWEFW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332656"/>
            <a:ext cx="4381500" cy="328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1764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Живопись религиозного содержания </a:t>
            </a:r>
            <a:br>
              <a:rPr lang="ru-RU" dirty="0" smtClean="0"/>
            </a:br>
            <a:r>
              <a:rPr lang="ru-RU" dirty="0" smtClean="0"/>
              <a:t>в буддизме</a:t>
            </a:r>
            <a:endParaRPr lang="ru-RU" dirty="0"/>
          </a:p>
        </p:txBody>
      </p:sp>
      <p:pic>
        <p:nvPicPr>
          <p:cNvPr id="4" name="Содержимое 3" descr="absbudda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93974" y="188640"/>
            <a:ext cx="5021216" cy="64897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404664"/>
            <a:ext cx="3970784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Идеал </a:t>
            </a:r>
            <a:r>
              <a:rPr lang="ru-RU" dirty="0"/>
              <a:t>красоты в искусстве буддизма сформировался под влиянием индийской эстетики. Принцип </a:t>
            </a:r>
            <a:r>
              <a:rPr lang="ru-RU" dirty="0" err="1"/>
              <a:t>жизнеподобия</a:t>
            </a:r>
            <a:r>
              <a:rPr lang="ru-RU" dirty="0"/>
              <a:t> - "</a:t>
            </a:r>
            <a:r>
              <a:rPr lang="ru-RU" dirty="0" err="1"/>
              <a:t>саджива</a:t>
            </a:r>
            <a:r>
              <a:rPr lang="ru-RU" dirty="0"/>
              <a:t>" </a:t>
            </a:r>
            <a:r>
              <a:rPr lang="ru-RU" dirty="0" smtClean="0"/>
              <a:t>– </a:t>
            </a:r>
            <a:r>
              <a:rPr lang="ru-RU" dirty="0"/>
              <a:t>касался </a:t>
            </a:r>
            <a:r>
              <a:rPr lang="ru-RU" dirty="0" smtClean="0"/>
              <a:t>воссоздания </a:t>
            </a:r>
            <a:r>
              <a:rPr lang="ru-RU" dirty="0"/>
              <a:t>не конкретно физического, а энергетического тела</a:t>
            </a:r>
          </a:p>
        </p:txBody>
      </p:sp>
      <p:pic>
        <p:nvPicPr>
          <p:cNvPr id="4" name="Рисунок 3" descr="budda1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6356"/>
            <a:ext cx="4824536" cy="6457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2808312" cy="593752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Большое </a:t>
            </a:r>
            <a:r>
              <a:rPr lang="ru-RU" dirty="0"/>
              <a:t>значение </a:t>
            </a:r>
            <a:r>
              <a:rPr lang="ru-RU" dirty="0" smtClean="0"/>
              <a:t>имеет язык </a:t>
            </a:r>
            <a:r>
              <a:rPr lang="ru-RU" dirty="0"/>
              <a:t>символических </a:t>
            </a:r>
            <a:r>
              <a:rPr lang="ru-RU" dirty="0" smtClean="0"/>
              <a:t>поз, </a:t>
            </a:r>
            <a:r>
              <a:rPr lang="ru-RU" dirty="0"/>
              <a:t>жестов </a:t>
            </a:r>
            <a:r>
              <a:rPr lang="ru-RU" dirty="0" smtClean="0"/>
              <a:t>и </a:t>
            </a:r>
            <a:r>
              <a:rPr lang="ru-RU" dirty="0"/>
              <a:t>различных атрибутов. Буддийские божества часто изображались со многими лицами, руками и ногами, иногда верхом на фантастических </a:t>
            </a:r>
            <a:r>
              <a:rPr lang="ru-RU" dirty="0" smtClean="0"/>
              <a:t>животных.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Будда и шестнадцать архатов</a:t>
            </a:r>
            <a:endParaRPr lang="ru-RU" b="1" dirty="0"/>
          </a:p>
        </p:txBody>
      </p:sp>
      <p:pic>
        <p:nvPicPr>
          <p:cNvPr id="4" name="Рисунок 3" descr="budda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47138" y="0"/>
            <a:ext cx="5007121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260648"/>
            <a:ext cx="4042792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dirty="0" smtClean="0"/>
              <a:t>Художественные </a:t>
            </a:r>
            <a:r>
              <a:rPr lang="ru-RU" dirty="0"/>
              <a:t>произведения </a:t>
            </a:r>
            <a:r>
              <a:rPr lang="ru-RU" dirty="0" smtClean="0"/>
              <a:t>призваны учить </a:t>
            </a:r>
            <a:r>
              <a:rPr lang="ru-RU" dirty="0"/>
              <a:t>людей мудрости и способствовать их благу. </a:t>
            </a:r>
            <a:r>
              <a:rPr lang="ru-RU" dirty="0" smtClean="0"/>
              <a:t>Они </a:t>
            </a:r>
            <a:r>
              <a:rPr lang="ru-RU" dirty="0"/>
              <a:t>дарят вдохновение и пробуждают "просветленный настрой". 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4932040" y="5661248"/>
            <a:ext cx="3780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Белая Тара </a:t>
            </a:r>
            <a:r>
              <a:rPr lang="ru-RU" sz="2000" dirty="0" smtClean="0"/>
              <a:t>символизирующая чистоту </a:t>
            </a:r>
            <a:r>
              <a:rPr lang="ru-RU" sz="2000" dirty="0"/>
              <a:t>и </a:t>
            </a:r>
            <a:r>
              <a:rPr lang="ru-RU" sz="2000" dirty="0" smtClean="0"/>
              <a:t> </a:t>
            </a:r>
            <a:r>
              <a:rPr lang="ru-RU" sz="2000" dirty="0"/>
              <a:t>мудрость, а также яв</a:t>
            </a:r>
            <a:r>
              <a:rPr lang="ru-RU" dirty="0"/>
              <a:t>ляется богиней долгой жизни. </a:t>
            </a:r>
          </a:p>
        </p:txBody>
      </p:sp>
      <p:pic>
        <p:nvPicPr>
          <p:cNvPr id="5" name="Рисунок 4" descr="tara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0614" y="260648"/>
            <a:ext cx="4317095" cy="6282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dirty="0" err="1" smtClean="0"/>
              <a:t>Мандала</a:t>
            </a:r>
            <a:r>
              <a:rPr lang="ru-RU" dirty="0" smtClean="0"/>
              <a:t> – символ божественного мира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Круг, диск, колесо, кольцо, сфера, шар, орбита, страна, территория, область, общество, совокупность, собрание – вот некоторые из значений слова "</a:t>
            </a:r>
            <a:r>
              <a:rPr lang="ru-RU" dirty="0" err="1" smtClean="0"/>
              <a:t>мандала</a:t>
            </a:r>
            <a:r>
              <a:rPr lang="ru-RU" dirty="0" smtClean="0"/>
              <a:t>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robud.narod.ru/figure/budda_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60648"/>
            <a:ext cx="5256584" cy="623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23528" y="-1654968"/>
            <a:ext cx="5040560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err="1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Тх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 smtClean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Тханки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мандалами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robud.narod.ru/figure/kurukulla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88879" cy="60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51520" y="-1782049"/>
            <a:ext cx="8640960" cy="803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43434"/>
              </a:solidFill>
              <a:effectLst/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343434"/>
              </a:solidFill>
              <a:latin typeface="Helvetica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Мандала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Будды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43434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Шакьямуни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6672"/>
            <a:ext cx="42484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Основной смысл термина "</a:t>
            </a:r>
            <a:r>
              <a:rPr lang="ru-RU" sz="2800" dirty="0" err="1" smtClean="0"/>
              <a:t>мандала</a:t>
            </a:r>
            <a:r>
              <a:rPr lang="ru-RU" sz="2800" dirty="0" smtClean="0"/>
              <a:t>" в буддизме – это измерение, мир. 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Мандала</a:t>
            </a:r>
            <a:r>
              <a:rPr lang="ru-RU" sz="2800" dirty="0" smtClean="0"/>
              <a:t> -  символическое изображение мира спасения.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3"/>
            <a:ext cx="8013576" cy="14401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32656"/>
            <a:ext cx="5787135" cy="652534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404664"/>
            <a:ext cx="3261048" cy="56780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«Троица»</a:t>
            </a:r>
          </a:p>
          <a:p>
            <a:pPr>
              <a:buNone/>
            </a:pPr>
            <a:r>
              <a:rPr lang="ru-RU" dirty="0" smtClean="0"/>
              <a:t>    Эталон творчества Рублёва, его несомненное произведение.</a:t>
            </a:r>
          </a:p>
          <a:p>
            <a:pPr>
              <a:buNone/>
            </a:pPr>
            <a:r>
              <a:rPr lang="ru-RU" dirty="0" smtClean="0"/>
              <a:t>	Сведения об авторстве Рублёва восходят к постановлению Стоглавого собора 1551 года.</a:t>
            </a:r>
            <a:endParaRPr lang="ru-RU" u="sng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332656"/>
            <a:ext cx="4186808" cy="57935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400" b="1" dirty="0" err="1" smtClean="0"/>
              <a:t>Донска́я</a:t>
            </a:r>
            <a:r>
              <a:rPr lang="ru-RU" sz="3400" b="1" dirty="0" smtClean="0"/>
              <a:t> </a:t>
            </a:r>
            <a:r>
              <a:rPr lang="ru-RU" sz="3400" b="1" dirty="0" err="1"/>
              <a:t>ико́на</a:t>
            </a:r>
            <a:r>
              <a:rPr lang="ru-RU" sz="3400" b="1" dirty="0"/>
              <a:t> </a:t>
            </a:r>
            <a:r>
              <a:rPr lang="ru-RU" sz="3400" b="1" dirty="0" err="1"/>
              <a:t>Бо́жией</a:t>
            </a:r>
            <a:r>
              <a:rPr lang="ru-RU" sz="3400" b="1" dirty="0"/>
              <a:t> </a:t>
            </a:r>
            <a:r>
              <a:rPr lang="ru-RU" sz="3400" b="1" dirty="0" err="1"/>
              <a:t>Ма́тери</a:t>
            </a:r>
            <a:r>
              <a:rPr lang="ru-RU" sz="3400" dirty="0"/>
              <a:t> — икона </a:t>
            </a:r>
            <a:r>
              <a:rPr lang="ru-RU" sz="3400" dirty="0" smtClean="0"/>
              <a:t>Богородицы</a:t>
            </a:r>
            <a:r>
              <a:rPr lang="ru-RU" sz="3400" dirty="0"/>
              <a:t> с младенцем </a:t>
            </a:r>
            <a:r>
              <a:rPr lang="ru-RU" sz="3400" dirty="0" smtClean="0"/>
              <a:t>Христом</a:t>
            </a:r>
            <a:r>
              <a:rPr lang="ru-RU" sz="3400" dirty="0"/>
              <a:t> на </a:t>
            </a:r>
            <a:r>
              <a:rPr lang="ru-RU" sz="3400" dirty="0" smtClean="0"/>
              <a:t>руках. </a:t>
            </a:r>
            <a:r>
              <a:rPr lang="ru-RU" sz="3400" dirty="0"/>
              <a:t>Икона является двусторонней, на её обороте изображено </a:t>
            </a:r>
            <a:r>
              <a:rPr lang="ru-RU" sz="3400" dirty="0" smtClean="0"/>
              <a:t> Успение Богородицы.</a:t>
            </a:r>
            <a:endParaRPr lang="ru-RU" sz="3400" dirty="0"/>
          </a:p>
          <a:p>
            <a:pPr>
              <a:buNone/>
            </a:pPr>
            <a:r>
              <a:rPr lang="ru-RU" sz="3400" dirty="0" smtClean="0"/>
              <a:t>	Искусствоведы </a:t>
            </a:r>
            <a:r>
              <a:rPr lang="ru-RU" sz="3400" dirty="0"/>
              <a:t>датируют время её написания </a:t>
            </a:r>
            <a:r>
              <a:rPr lang="ru-RU" sz="3400" dirty="0" smtClean="0"/>
              <a:t>1380—1395 годами </a:t>
            </a:r>
            <a:r>
              <a:rPr lang="ru-RU" sz="3400" dirty="0"/>
              <a:t>автором считают </a:t>
            </a:r>
            <a:r>
              <a:rPr lang="ru-RU" sz="3400" dirty="0" smtClean="0"/>
              <a:t>Феофана Грека, </a:t>
            </a:r>
            <a:r>
              <a:rPr lang="ru-RU" sz="3400" dirty="0"/>
              <a:t>либо одного из мастеров его круга. В настоящее время Донская икона находится в </a:t>
            </a:r>
            <a:r>
              <a:rPr lang="ru-RU" sz="3400" dirty="0" smtClean="0"/>
              <a:t>Третьяковской галерее. </a:t>
            </a:r>
            <a:endParaRPr lang="ru-RU" sz="3400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bm_d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04664"/>
            <a:ext cx="4822556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1c8a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716072" cy="59922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ramskoi_Christ_dans_le_déser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7398" y="0"/>
            <a:ext cx="776920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396044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bg1"/>
                </a:solidFill>
              </a:rPr>
              <a:t>Крамской «Христос в пустыне»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На своем гениальном полотне художник стремился передать самые потаенные мысли и невесомые сомнения, щемящие чувства в уме и разуме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293096"/>
            <a:ext cx="8291264" cy="20162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400" b="1" dirty="0" smtClean="0"/>
              <a:t>«Благовещение»</a:t>
            </a:r>
          </a:p>
          <a:p>
            <a:pPr>
              <a:buNone/>
            </a:pPr>
            <a:r>
              <a:rPr lang="ru-RU" sz="3400" b="1" dirty="0"/>
              <a:t>	</a:t>
            </a:r>
            <a:r>
              <a:rPr lang="ru-RU" sz="3400" dirty="0"/>
              <a:t> </a:t>
            </a:r>
            <a:r>
              <a:rPr lang="ru-RU" sz="3400" dirty="0" smtClean="0"/>
              <a:t>Одна </a:t>
            </a:r>
            <a:r>
              <a:rPr lang="ru-RU" sz="3400" dirty="0"/>
              <a:t>из </a:t>
            </a:r>
            <a:r>
              <a:rPr lang="ru-RU" sz="3400" dirty="0" smtClean="0"/>
              <a:t>ранних </a:t>
            </a:r>
            <a:r>
              <a:rPr lang="ru-RU" sz="3400" dirty="0"/>
              <a:t>картин величайшего гения эпохи итальянского Возрождения </a:t>
            </a:r>
            <a:r>
              <a:rPr lang="ru-RU" sz="3400" b="1" dirty="0" smtClean="0"/>
              <a:t>Леонардо да Винчи</a:t>
            </a:r>
            <a:endParaRPr lang="ru-RU" sz="3400" b="1" dirty="0"/>
          </a:p>
          <a:p>
            <a:pPr>
              <a:buNone/>
            </a:pPr>
            <a:r>
              <a:rPr lang="ru-RU" sz="3400" dirty="0" smtClean="0"/>
              <a:t>	Долгое </a:t>
            </a:r>
            <a:r>
              <a:rPr lang="ru-RU" sz="3400" dirty="0"/>
              <a:t>время она считалась утерянной, а позже авторство знаменитого живописца, скульптора и изобретателя долго </a:t>
            </a:r>
            <a:r>
              <a:rPr lang="ru-RU" sz="3400" dirty="0" smtClean="0"/>
              <a:t>оспаривалось.</a:t>
            </a:r>
            <a:endParaRPr lang="ru-RU" sz="3400" dirty="0"/>
          </a:p>
          <a:p>
            <a:endParaRPr lang="ru-RU" dirty="0"/>
          </a:p>
        </p:txBody>
      </p:sp>
      <p:pic>
        <p:nvPicPr>
          <p:cNvPr id="4" name="Рисунок 3" descr="45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676456" cy="396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3312368" cy="58221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Питер </a:t>
            </a:r>
            <a:r>
              <a:rPr lang="ru-RU" b="1" dirty="0"/>
              <a:t>Брейгель </a:t>
            </a:r>
            <a:r>
              <a:rPr lang="ru-RU" b="1" dirty="0" smtClean="0"/>
              <a:t>Старший</a:t>
            </a:r>
          </a:p>
          <a:p>
            <a:pPr>
              <a:buNone/>
            </a:pPr>
            <a:r>
              <a:rPr lang="ru-RU" b="1" dirty="0" smtClean="0"/>
              <a:t>	Вавилонская башня.</a:t>
            </a:r>
          </a:p>
          <a:p>
            <a:pPr>
              <a:buNone/>
            </a:pPr>
            <a:r>
              <a:rPr lang="ru-RU" dirty="0" smtClean="0"/>
              <a:t>	Вавилонская </a:t>
            </a:r>
            <a:r>
              <a:rPr lang="ru-RU" dirty="0"/>
              <a:t>башня </a:t>
            </a:r>
            <a:r>
              <a:rPr lang="ru-RU" dirty="0" smtClean="0"/>
              <a:t>показана во все своей </a:t>
            </a:r>
            <a:r>
              <a:rPr lang="ru-RU" dirty="0"/>
              <a:t>красоте и </a:t>
            </a:r>
            <a:r>
              <a:rPr lang="ru-RU" dirty="0" smtClean="0"/>
              <a:t>могуществе, но </a:t>
            </a:r>
            <a:r>
              <a:rPr lang="ru-RU" dirty="0"/>
              <a:t>приглядевшись, можно почувствовать </a:t>
            </a:r>
            <a:r>
              <a:rPr lang="ru-RU" dirty="0" smtClean="0"/>
              <a:t>страх</a:t>
            </a:r>
            <a:r>
              <a:rPr lang="ru-RU" dirty="0"/>
              <a:t>, ведь </a:t>
            </a:r>
            <a:r>
              <a:rPr lang="ru-RU" dirty="0" smtClean="0"/>
              <a:t>неустойчивость </a:t>
            </a:r>
            <a:r>
              <a:rPr lang="ru-RU" dirty="0"/>
              <a:t>этого здания.</a:t>
            </a:r>
          </a:p>
          <a:p>
            <a:endParaRPr lang="ru-RU" dirty="0"/>
          </a:p>
        </p:txBody>
      </p:sp>
      <p:pic>
        <p:nvPicPr>
          <p:cNvPr id="4" name="Рисунок 3" descr="Vavilonskaja_bashnja_Piter_Brejgel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93362" y="1052736"/>
            <a:ext cx="5511185" cy="4433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861048"/>
            <a:ext cx="8219256" cy="22651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400" b="1" dirty="0" smtClean="0"/>
              <a:t>Иоанн </a:t>
            </a:r>
            <a:r>
              <a:rPr lang="ru-RU" sz="3400" b="1" dirty="0"/>
              <a:t>Креститель. </a:t>
            </a:r>
            <a:r>
              <a:rPr lang="ru-RU" sz="3400" b="1" dirty="0" smtClean="0"/>
              <a:t>Леонардо </a:t>
            </a:r>
            <a:r>
              <a:rPr lang="ru-RU" sz="3400" b="1" dirty="0"/>
              <a:t>да Винчи</a:t>
            </a:r>
            <a:endParaRPr lang="ru-RU" sz="3400" dirty="0"/>
          </a:p>
          <a:p>
            <a:pPr>
              <a:buNone/>
            </a:pPr>
            <a:r>
              <a:rPr lang="ru-RU" sz="3400" dirty="0" smtClean="0"/>
              <a:t>	Отсутствие </a:t>
            </a:r>
            <a:r>
              <a:rPr lang="ru-RU" sz="3400" dirty="0"/>
              <a:t>природы и прочих отвлекающих глаз зрителя элементов, сосредотачивает внимание исключительно на главной фигуре произведения, написанного на деревянной </a:t>
            </a:r>
            <a:r>
              <a:rPr lang="ru-RU" sz="3400" dirty="0" smtClean="0"/>
              <a:t>основе </a:t>
            </a:r>
            <a:r>
              <a:rPr lang="ru-RU" sz="3400" dirty="0"/>
              <a:t>– Иоанне Крестителе.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d8d4cbde-5468-4b5d-b9f0-c56a6d42eb0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9712" y="1"/>
            <a:ext cx="5545460" cy="371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265</TotalTime>
  <Words>83</Words>
  <Application>Microsoft Office PowerPoint</Application>
  <PresentationFormat>Экран (4:3)</PresentationFormat>
  <Paragraphs>164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Живопись религиозного содержания в мировых религиозных культурах</vt:lpstr>
      <vt:lpstr>Религиозная живопись в христианстве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Живопись религиозного содержания в исламе</vt:lpstr>
      <vt:lpstr>Слайд 16</vt:lpstr>
      <vt:lpstr>Слайд 17</vt:lpstr>
      <vt:lpstr>Слайд 18</vt:lpstr>
      <vt:lpstr>Слайд 19</vt:lpstr>
      <vt:lpstr>Слайд 20</vt:lpstr>
      <vt:lpstr>   Живопись религиозного содержания  в буддизме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Живопись религиозного содержания в мировых религиозных культурах</dc:title>
  <dc:creator>Olga Koptyakova</dc:creator>
  <cp:lastModifiedBy>olga-</cp:lastModifiedBy>
  <cp:revision>26</cp:revision>
  <dcterms:created xsi:type="dcterms:W3CDTF">2016-10-24T15:26:47Z</dcterms:created>
  <dcterms:modified xsi:type="dcterms:W3CDTF">2017-09-24T14:46:03Z</dcterms:modified>
</cp:coreProperties>
</file>