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1" r:id="rId2"/>
    <p:sldId id="256" r:id="rId3"/>
    <p:sldId id="262" r:id="rId4"/>
    <p:sldId id="263" r:id="rId5"/>
    <p:sldId id="264" r:id="rId6"/>
    <p:sldId id="257" r:id="rId7"/>
    <p:sldId id="258" r:id="rId8"/>
    <p:sldId id="259" r:id="rId9"/>
    <p:sldId id="260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2D0A1-48F9-4036-B3F5-2252541A0BB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1C5BC-0329-4E01-8FC1-FB0C9AA3C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206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1C5BC-0329-4E01-8FC1-FB0C9AA3C01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457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133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66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42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063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970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54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59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18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717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446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245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79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694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7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E1EC8306-309E-4E98-B98A-9D807351891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2BAA4828-A916-471C-8EAE-D4566F3FB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876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7578" y="1027806"/>
            <a:ext cx="10572000" cy="2971051"/>
          </a:xfrm>
        </p:spPr>
        <p:txBody>
          <a:bodyPr/>
          <a:lstStyle/>
          <a:p>
            <a:r>
              <a:rPr lang="ru-RU" sz="7200" dirty="0" smtClean="0"/>
              <a:t>Авторитет родителя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10501" y="5975440"/>
            <a:ext cx="10572000" cy="434974"/>
          </a:xfrm>
        </p:spPr>
        <p:txBody>
          <a:bodyPr/>
          <a:lstStyle/>
          <a:p>
            <a:r>
              <a:rPr lang="ru-RU" dirty="0" smtClean="0"/>
              <a:t>2017г.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96" y="207460"/>
            <a:ext cx="3330823" cy="19984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5719" y="207460"/>
            <a:ext cx="1998494" cy="19984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9105" y="207460"/>
            <a:ext cx="3366092" cy="2001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AutoShape 2" descr="Картинки по запросу авторитет родителей в семь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l="9808" t="15561" r="10812" b="4519"/>
          <a:stretch/>
        </p:blipFill>
        <p:spPr>
          <a:xfrm>
            <a:off x="3469643" y="207460"/>
            <a:ext cx="3116076" cy="19984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859197" y="3998857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/>
              <a:t>Если бы дети росли в соответствии с нашими ожиданиями, у нас вырастали бы только гении. </a:t>
            </a:r>
            <a:r>
              <a:rPr lang="ru-RU" dirty="0" smtClean="0"/>
              <a:t>               </a:t>
            </a:r>
            <a:r>
              <a:rPr lang="ru-RU" dirty="0" err="1" smtClean="0"/>
              <a:t>И.Гёте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Подготовила: Синицких  А.А.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589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 благополучного родителя: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360" y="2362963"/>
            <a:ext cx="11799277" cy="470605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Чем больше времени родители проведут со своим ребенком в его детстве и юности, тем больше шансов у престарелых родителей видеть взрослых детей в отцовском доме. </a:t>
            </a:r>
          </a:p>
          <a:p>
            <a:r>
              <a:rPr lang="ru-RU" dirty="0"/>
              <a:t>Чем меньше родители будут использовать в общении с собственным ребенком угрозы и наказания, тем больше вероятность принятия взрослыми детьми права на спокойную старость их родителей. </a:t>
            </a:r>
          </a:p>
          <a:p>
            <a:r>
              <a:rPr lang="ru-RU" dirty="0"/>
              <a:t>Чем чаще родители используют в воспитании собственных детей упреки и напоминания о детских неблаговидных поступках, тем больше вероятность того, что любая немощь родителя будет замечена и подчеркнуто продемонстрирована взрослым ребенком. </a:t>
            </a:r>
          </a:p>
          <a:p>
            <a:r>
              <a:rPr lang="ru-RU" dirty="0"/>
              <a:t>Чем раньше родители научатся проявлять терпение и терпимость по отношению к ребенку в детстве, тем больше шансов у состарившихся родителей почувствовать по отношению к себе проявление терпения и терпимости от взрослых детей. </a:t>
            </a:r>
          </a:p>
          <a:p>
            <a:r>
              <a:rPr lang="ru-RU" dirty="0"/>
              <a:t>Хамство и  грубость детства практически всегда возвращаются неуютной обиженной старостью, очень грустной и очень тоскливой. </a:t>
            </a:r>
          </a:p>
          <a:p>
            <a:r>
              <a:rPr lang="ru-RU" dirty="0"/>
              <a:t>Чем больше родители привлекают своих детей к обсуждению жизненно важных вопросов семьи, нравственных проблем, тем больше шансов у престарелых родителей быть в гуще событий жизни своих взрослых детей. </a:t>
            </a:r>
          </a:p>
          <a:p>
            <a:r>
              <a:rPr lang="ru-RU" dirty="0"/>
              <a:t>Родители, которые хотят иметь детей, должны задать себе вопрос не только о том, какого ребенка они хотят вырастить, но и о том, какой они представляют себе свою старость. 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946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/>
              <a:t>Задачи собрания: Познакомить родителей с методами воспитания детей в семье. Формировать у родителей значимость данной проблемы в жизни семьи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91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авторитет?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Авторитет(от </a:t>
            </a:r>
            <a:r>
              <a:rPr lang="ru-RU" sz="2400" dirty="0"/>
              <a:t>лат. – власть) – влияние какого-либо лица, основанное на знаниях, нравственных достоинствах, жизненном опыте. Авторитет родителей — важная составляющая успешности воспитания детей в семье. Приобретение авторитета в глазах собственного ребенка - кропотливый труд отца и матери.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543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авторитета, его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5490" y="1417638"/>
            <a:ext cx="3085072" cy="17957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4447115" y="1934537"/>
            <a:ext cx="28797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44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Авторитет</a:t>
            </a:r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 flipH="1">
            <a:off x="3654953" y="2653674"/>
            <a:ext cx="865187" cy="86518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Verdana" panose="020B0604030504040204" pitchFamily="34" charset="0"/>
            </a:endParaRPr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 flipH="1">
            <a:off x="4231215" y="2653674"/>
            <a:ext cx="792163" cy="2089150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Verdana" panose="020B0604030504040204" pitchFamily="34" charset="0"/>
            </a:endParaRPr>
          </a:p>
        </p:txBody>
      </p:sp>
      <p:sp>
        <p:nvSpPr>
          <p:cNvPr id="21" name="Line 7"/>
          <p:cNvSpPr>
            <a:spLocks noChangeShapeType="1"/>
          </p:cNvSpPr>
          <p:nvPr/>
        </p:nvSpPr>
        <p:spPr bwMode="auto">
          <a:xfrm>
            <a:off x="5744103" y="2726699"/>
            <a:ext cx="0" cy="576263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Verdana" panose="020B0604030504040204" pitchFamily="34" charset="0"/>
            </a:endParaRPr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>
            <a:off x="6391803" y="2582237"/>
            <a:ext cx="792162" cy="2160587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Verdana" panose="020B0604030504040204" pitchFamily="34" charset="0"/>
            </a:endParaRPr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>
            <a:off x="6823603" y="2653674"/>
            <a:ext cx="1152525" cy="936625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Verdana" panose="020B0604030504040204" pitchFamily="34" charset="0"/>
            </a:endParaRPr>
          </a:p>
        </p:txBody>
      </p:sp>
      <p:sp>
        <p:nvSpPr>
          <p:cNvPr id="24" name="Line 10"/>
          <p:cNvSpPr>
            <a:spLocks noChangeShapeType="1"/>
          </p:cNvSpPr>
          <p:nvPr/>
        </p:nvSpPr>
        <p:spPr bwMode="auto">
          <a:xfrm>
            <a:off x="7110940" y="2437774"/>
            <a:ext cx="1225550" cy="360363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Verdana" panose="020B0604030504040204" pitchFamily="34" charset="0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2286528" y="3445837"/>
            <a:ext cx="216058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smtClean="0">
                <a:solidFill>
                  <a:srgbClr val="EAEAEA"/>
                </a:solidFill>
                <a:latin typeface="Times New Roman" panose="02020603050405020304" pitchFamily="18" charset="0"/>
              </a:rPr>
              <a:t>Авторитет подавления</a:t>
            </a:r>
            <a:r>
              <a:rPr lang="ru-RU" altLang="ru-RU" sz="2800" smtClean="0">
                <a:solidFill>
                  <a:srgbClr val="EAEAEA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2935815" y="4814262"/>
            <a:ext cx="2447925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smtClean="0">
                <a:solidFill>
                  <a:srgbClr val="EAEAEA"/>
                </a:solidFill>
                <a:latin typeface="Times New Roman" panose="02020603050405020304" pitchFamily="18" charset="0"/>
              </a:rPr>
              <a:t>Авторитет родительского положения</a:t>
            </a:r>
            <a:r>
              <a:rPr lang="ru-RU" altLang="ru-RU" smtClean="0">
                <a:solidFill>
                  <a:srgbClr val="EAEAEA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4663015" y="3301374"/>
            <a:ext cx="20161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smtClean="0">
                <a:solidFill>
                  <a:srgbClr val="EAEAEA"/>
                </a:solidFill>
                <a:latin typeface="Times New Roman" panose="02020603050405020304" pitchFamily="18" charset="0"/>
              </a:rPr>
              <a:t>Авторитет педантизма </a:t>
            </a: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6391803" y="4958724"/>
            <a:ext cx="18002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srgbClr val="EAEAEA"/>
                </a:solidFill>
                <a:latin typeface="Times New Roman" panose="02020603050405020304" pitchFamily="18" charset="0"/>
              </a:rPr>
              <a:t>Авторитет назидания </a:t>
            </a:r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7471303" y="3661737"/>
            <a:ext cx="18002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smtClean="0">
                <a:solidFill>
                  <a:srgbClr val="EAEAEA"/>
                </a:solidFill>
                <a:latin typeface="Times New Roman" panose="02020603050405020304" pitchFamily="18" charset="0"/>
              </a:rPr>
              <a:t>Авторитет любви </a:t>
            </a:r>
          </a:p>
        </p:txBody>
      </p:sp>
      <p:sp>
        <p:nvSpPr>
          <p:cNvPr id="30" name="Line 18"/>
          <p:cNvSpPr>
            <a:spLocks noChangeShapeType="1"/>
          </p:cNvSpPr>
          <p:nvPr/>
        </p:nvSpPr>
        <p:spPr bwMode="auto">
          <a:xfrm flipH="1">
            <a:off x="3294590" y="2437774"/>
            <a:ext cx="1223963" cy="288925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Verdana" panose="020B0604030504040204" pitchFamily="34" charset="0"/>
            </a:endParaRPr>
          </a:p>
        </p:txBody>
      </p:sp>
      <p:sp>
        <p:nvSpPr>
          <p:cNvPr id="31" name="Text Box 19"/>
          <p:cNvSpPr txBox="1">
            <a:spLocks noChangeArrowheads="1"/>
          </p:cNvSpPr>
          <p:nvPr/>
        </p:nvSpPr>
        <p:spPr bwMode="auto">
          <a:xfrm>
            <a:off x="1783290" y="2653674"/>
            <a:ext cx="19081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srgbClr val="EAEAEA"/>
                </a:solidFill>
                <a:latin typeface="Times New Roman" panose="02020603050405020304" pitchFamily="18" charset="0"/>
              </a:rPr>
              <a:t>Авторитет подкупа</a:t>
            </a:r>
            <a:r>
              <a:rPr lang="ru-RU" altLang="ru-RU" dirty="0" smtClean="0">
                <a:solidFill>
                  <a:srgbClr val="EAEAEA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8336490" y="2582236"/>
            <a:ext cx="18732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srgbClr val="EAEAEA"/>
                </a:solidFill>
                <a:latin typeface="Times New Roman" panose="02020603050405020304" pitchFamily="18" charset="0"/>
              </a:rPr>
              <a:t>Авторитет доброты </a:t>
            </a:r>
          </a:p>
        </p:txBody>
      </p:sp>
    </p:spTree>
    <p:extLst>
      <p:ext uri="{BB962C8B-B14F-4D97-AF65-F5344CB8AC3E}">
        <p14:creationId xmlns:p14="http://schemas.microsoft.com/office/powerpoint/2010/main" val="2223973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Типы воспитания в семье: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092" y="1925515"/>
            <a:ext cx="10916006" cy="5240215"/>
          </a:xfrm>
        </p:spPr>
        <p:txBody>
          <a:bodyPr>
            <a:normAutofit/>
          </a:bodyPr>
          <a:lstStyle/>
          <a:p>
            <a:r>
              <a:rPr lang="ru-RU" dirty="0"/>
              <a:t>Кумир семьи</a:t>
            </a:r>
          </a:p>
          <a:p>
            <a:r>
              <a:rPr lang="ru-RU" dirty="0" err="1"/>
              <a:t>Гиперопека</a:t>
            </a:r>
            <a:endParaRPr lang="ru-RU" dirty="0"/>
          </a:p>
          <a:p>
            <a:r>
              <a:rPr lang="ru-RU" dirty="0" err="1"/>
              <a:t>Гипоопека</a:t>
            </a:r>
            <a:endParaRPr lang="ru-RU" dirty="0"/>
          </a:p>
          <a:p>
            <a:r>
              <a:rPr lang="ru-RU" dirty="0"/>
              <a:t>Безнадзорность</a:t>
            </a:r>
          </a:p>
          <a:p>
            <a:r>
              <a:rPr lang="ru-RU" dirty="0"/>
              <a:t>Воспитание по типу «Золушки»</a:t>
            </a:r>
          </a:p>
          <a:p>
            <a:r>
              <a:rPr lang="ru-RU" dirty="0"/>
              <a:t>«Ежовые рукавицы»</a:t>
            </a:r>
          </a:p>
          <a:p>
            <a:r>
              <a:rPr lang="ru-RU" dirty="0"/>
              <a:t>Воспитание по типу Повышенной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моральной </a:t>
            </a:r>
            <a:r>
              <a:rPr lang="ru-RU" dirty="0"/>
              <a:t>ответственности</a:t>
            </a:r>
          </a:p>
          <a:p>
            <a:r>
              <a:rPr lang="ru-RU" dirty="0"/>
              <a:t>Воспитание в «Культе болезни»</a:t>
            </a:r>
          </a:p>
          <a:p>
            <a:r>
              <a:rPr lang="ru-RU" dirty="0"/>
              <a:t>Воспитание по типу «Кронпринца» </a:t>
            </a:r>
          </a:p>
          <a:p>
            <a:r>
              <a:rPr lang="ru-RU" dirty="0"/>
              <a:t>Противоречивое воспитание</a:t>
            </a:r>
          </a:p>
          <a:p>
            <a:r>
              <a:rPr lang="ru-RU" dirty="0"/>
              <a:t>Смена образцов воспитания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3665" y="2171701"/>
            <a:ext cx="5492328" cy="449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11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185" y="1106611"/>
            <a:ext cx="11516815" cy="970450"/>
          </a:xfrm>
        </p:spPr>
        <p:txBody>
          <a:bodyPr/>
          <a:lstStyle/>
          <a:p>
            <a:r>
              <a:rPr lang="ru-RU" sz="3600" dirty="0"/>
              <a:t>Выберите ту фразу, которой вы чаще всего пользуетесь в воспитании своих детей: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808" y="2222287"/>
            <a:ext cx="12054254" cy="3636511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«</a:t>
            </a:r>
            <a:r>
              <a:rPr lang="ru-RU" sz="3600" dirty="0"/>
              <a:t>Делай так, как тебе говорю я,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или </a:t>
            </a:r>
            <a:r>
              <a:rPr lang="ru-RU" sz="3600" dirty="0"/>
              <a:t>вообще не делай!»</a:t>
            </a:r>
          </a:p>
          <a:p>
            <a:r>
              <a:rPr lang="ru-RU" sz="3600" dirty="0"/>
              <a:t>«Можешь делать, что хочешь».</a:t>
            </a:r>
          </a:p>
          <a:p>
            <a:r>
              <a:rPr lang="ru-RU" sz="3600" dirty="0"/>
              <a:t>«Мне все равно, что ты делаешь».</a:t>
            </a:r>
          </a:p>
          <a:p>
            <a:r>
              <a:rPr lang="ru-RU" sz="3600" dirty="0"/>
              <a:t>«Я хочу понять, почему ты так делаешь».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108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2334500" cy="970450"/>
          </a:xfrm>
        </p:spPr>
        <p:txBody>
          <a:bodyPr/>
          <a:lstStyle/>
          <a:p>
            <a:r>
              <a:rPr lang="ru-RU" dirty="0"/>
              <a:t>Тест для родителей</a:t>
            </a:r>
            <a:r>
              <a:rPr lang="ru-RU" dirty="0" smtClean="0"/>
              <a:t>. «</a:t>
            </a:r>
            <a:r>
              <a:rPr lang="ru-RU" dirty="0"/>
              <a:t>КАКОЙ </a:t>
            </a:r>
            <a:r>
              <a:rPr lang="ru-RU" dirty="0" smtClean="0"/>
              <a:t>Я РОДИТЕЛЬ</a:t>
            </a:r>
            <a:r>
              <a:rPr lang="ru-RU" dirty="0"/>
              <a:t>?»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512" y="1958517"/>
            <a:ext cx="10554574" cy="51104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Сколько </a:t>
            </a:r>
            <a:r>
              <a:rPr lang="ru-RU" dirty="0"/>
              <a:t>раз тебе повторять? </a:t>
            </a:r>
            <a:r>
              <a:rPr lang="ru-RU" dirty="0" smtClean="0"/>
              <a:t>                                (</a:t>
            </a:r>
            <a:r>
              <a:rPr lang="ru-RU" dirty="0"/>
              <a:t>2 балла)</a:t>
            </a:r>
            <a:br>
              <a:rPr lang="ru-RU" dirty="0"/>
            </a:br>
            <a:r>
              <a:rPr lang="ru-RU" dirty="0"/>
              <a:t>Посоветуй мне, пожалуйста. </a:t>
            </a:r>
            <a:r>
              <a:rPr lang="ru-RU" dirty="0" smtClean="0"/>
              <a:t>                                 (</a:t>
            </a:r>
            <a:r>
              <a:rPr lang="ru-RU" dirty="0"/>
              <a:t>1балл)</a:t>
            </a:r>
            <a:br>
              <a:rPr lang="ru-RU" dirty="0"/>
            </a:br>
            <a:r>
              <a:rPr lang="ru-RU" dirty="0"/>
              <a:t>Не знаю, что бы я без тебя делала! </a:t>
            </a:r>
            <a:r>
              <a:rPr lang="ru-RU" dirty="0" smtClean="0"/>
              <a:t>                       (</a:t>
            </a:r>
            <a:r>
              <a:rPr lang="ru-RU" dirty="0"/>
              <a:t>1 балл)</a:t>
            </a:r>
            <a:br>
              <a:rPr lang="ru-RU" dirty="0"/>
            </a:br>
            <a:r>
              <a:rPr lang="ru-RU" dirty="0"/>
              <a:t>И в кого ты такой уродился </a:t>
            </a:r>
            <a:r>
              <a:rPr lang="ru-RU" dirty="0" smtClean="0"/>
              <a:t>                                    (2 </a:t>
            </a:r>
            <a:r>
              <a:rPr lang="ru-RU" dirty="0"/>
              <a:t>балла)</a:t>
            </a:r>
            <a:br>
              <a:rPr lang="ru-RU" dirty="0"/>
            </a:br>
            <a:r>
              <a:rPr lang="ru-RU" dirty="0"/>
              <a:t>Какие у тебя замечательные друзья! </a:t>
            </a:r>
            <a:r>
              <a:rPr lang="ru-RU" dirty="0" smtClean="0"/>
              <a:t>                    (1 </a:t>
            </a:r>
            <a:r>
              <a:rPr lang="ru-RU" dirty="0"/>
              <a:t>балл)</a:t>
            </a:r>
            <a:br>
              <a:rPr lang="ru-RU" dirty="0"/>
            </a:br>
            <a:r>
              <a:rPr lang="ru-RU" dirty="0"/>
              <a:t>Ну на кого ты похож? </a:t>
            </a:r>
            <a:r>
              <a:rPr lang="ru-RU" dirty="0" smtClean="0"/>
              <a:t>                                              (</a:t>
            </a:r>
            <a:r>
              <a:rPr lang="ru-RU" dirty="0"/>
              <a:t>2 балла)</a:t>
            </a:r>
            <a:br>
              <a:rPr lang="ru-RU" dirty="0"/>
            </a:br>
            <a:r>
              <a:rPr lang="ru-RU" dirty="0"/>
              <a:t>Я в твои </a:t>
            </a:r>
            <a:r>
              <a:rPr lang="ru-RU" dirty="0" smtClean="0"/>
              <a:t>годы                                                               (2 </a:t>
            </a:r>
            <a:r>
              <a:rPr lang="ru-RU" dirty="0"/>
              <a:t>балла)</a:t>
            </a:r>
            <a:br>
              <a:rPr lang="ru-RU" dirty="0"/>
            </a:br>
            <a:r>
              <a:rPr lang="ru-RU" dirty="0"/>
              <a:t>Ты моя опора и помощник </a:t>
            </a:r>
            <a:r>
              <a:rPr lang="ru-RU" dirty="0" smtClean="0"/>
              <a:t>                                    (1 </a:t>
            </a:r>
            <a:r>
              <a:rPr lang="ru-RU" dirty="0"/>
              <a:t>балл)</a:t>
            </a:r>
            <a:br>
              <a:rPr lang="ru-RU" dirty="0"/>
            </a:br>
            <a:r>
              <a:rPr lang="ru-RU" dirty="0"/>
              <a:t>Ну что за друзья у тебя? </a:t>
            </a:r>
            <a:r>
              <a:rPr lang="ru-RU" dirty="0" smtClean="0"/>
              <a:t>                                           (</a:t>
            </a:r>
            <a:r>
              <a:rPr lang="ru-RU" dirty="0"/>
              <a:t>2 балла)</a:t>
            </a:r>
            <a:br>
              <a:rPr lang="ru-RU" dirty="0"/>
            </a:br>
            <a:r>
              <a:rPr lang="ru-RU" dirty="0"/>
              <a:t>О чем ты только думаешь? </a:t>
            </a:r>
            <a:r>
              <a:rPr lang="ru-RU" dirty="0" smtClean="0"/>
              <a:t>                                    ( </a:t>
            </a:r>
            <a:r>
              <a:rPr lang="ru-RU" dirty="0"/>
              <a:t>2 балла)</a:t>
            </a:r>
            <a:br>
              <a:rPr lang="ru-RU" dirty="0"/>
            </a:br>
            <a:r>
              <a:rPr lang="ru-RU" dirty="0"/>
              <a:t>Какой ты у меня умница! </a:t>
            </a:r>
            <a:r>
              <a:rPr lang="ru-RU" dirty="0" smtClean="0"/>
              <a:t>                                        ( </a:t>
            </a:r>
            <a:r>
              <a:rPr lang="ru-RU" dirty="0"/>
              <a:t>1 балл)</a:t>
            </a:r>
            <a:br>
              <a:rPr lang="ru-RU" dirty="0"/>
            </a:br>
            <a:r>
              <a:rPr lang="ru-RU" dirty="0"/>
              <a:t>А как ты считаешь? </a:t>
            </a:r>
            <a:r>
              <a:rPr lang="ru-RU" dirty="0" smtClean="0"/>
              <a:t>                                                   (</a:t>
            </a:r>
            <a:r>
              <a:rPr lang="ru-RU" dirty="0"/>
              <a:t>1 балл)</a:t>
            </a:r>
            <a:br>
              <a:rPr lang="ru-RU" dirty="0"/>
            </a:br>
            <a:r>
              <a:rPr lang="ru-RU" dirty="0"/>
              <a:t>У всех дети как дети, а ты </a:t>
            </a:r>
            <a:r>
              <a:rPr lang="ru-RU" dirty="0" smtClean="0"/>
              <a:t>                                       (2 </a:t>
            </a:r>
            <a:r>
              <a:rPr lang="ru-RU" dirty="0"/>
              <a:t>балла)</a:t>
            </a:r>
            <a:br>
              <a:rPr lang="ru-RU" dirty="0"/>
            </a:br>
            <a:r>
              <a:rPr lang="ru-RU" dirty="0"/>
              <a:t>Какой ты у меня сообразительный! </a:t>
            </a:r>
            <a:r>
              <a:rPr lang="ru-RU" dirty="0" smtClean="0"/>
              <a:t>                       (1 </a:t>
            </a:r>
            <a:r>
              <a:rPr lang="ru-RU" dirty="0"/>
              <a:t>балл)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Картинки по запросу авторитет родителей в семь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75" y="2772774"/>
            <a:ext cx="4923448" cy="327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07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076" y="710957"/>
            <a:ext cx="11182708" cy="970450"/>
          </a:xfrm>
        </p:spPr>
        <p:txBody>
          <a:bodyPr/>
          <a:lstStyle/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Это лишь намек на действительное положение дел, ведь того, какой вы родитель не знает никто лучше вас самих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230" y="1681407"/>
            <a:ext cx="11965778" cy="5653453"/>
          </a:xfrm>
        </p:spPr>
        <p:txBody>
          <a:bodyPr>
            <a:norm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От 5 до 7 баллов. Вы живете с ребенком душа в душу. Вы уважаете ребенка, и он искренне любит и уважает вас. Ваши отношения способствуют становлению его личности.</a:t>
            </a:r>
            <a:br>
              <a:rPr lang="ru-RU" sz="2400" dirty="0"/>
            </a:br>
            <a:r>
              <a:rPr lang="ru-RU" sz="2400" dirty="0"/>
              <a:t>От 8 до 10 баллов намечаются некоторые сложности во взаимоотношениях с ребенком, непонимание его проблем, попытки перенести вину за недостатки в его развитии на самого ребенка.</a:t>
            </a:r>
            <a:br>
              <a:rPr lang="ru-RU" sz="2400" dirty="0"/>
            </a:br>
            <a:r>
              <a:rPr lang="ru-RU" sz="2400" dirty="0"/>
              <a:t>От 11 баллов и более. Вы непоследовательны в общении с ребенком. Он уважает вас, хотя не всегда с вами откровенен. Его развитие подвержено влиянию случайных обстоятельств.</a:t>
            </a:r>
            <a:br>
              <a:rPr lang="ru-RU" sz="2400" dirty="0"/>
            </a:b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55240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834049"/>
            <a:ext cx="12704884" cy="970450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spcBef>
                <a:spcPct val="20000"/>
              </a:spcBef>
            </a:pPr>
            <a:r>
              <a:rPr lang="ru-RU" b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Отметьте знаком «+» или « — » данные высказывания:</a:t>
            </a:r>
            <a:r>
              <a:rPr lang="ru-RU" sz="2400" b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400" b="0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тест для детей)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345567"/>
          </a:xfrm>
        </p:spPr>
        <p:txBody>
          <a:bodyPr numCol="2">
            <a:normAutofit lnSpcReduction="10000"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имею право: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высказывать дома свое мнение;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участвовать в решениях, которые принимают родители;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доказывать свою правоту;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не соглашаться с мнением своих родителей;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объяснять свои поступки;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самостоятельно принимать некоторые решения.</a:t>
            </a: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endParaRPr lang="ru-RU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endParaRPr lang="ru-RU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имею права: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говорить неправду;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уходить куда-либо без разрешения;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совершать покупки без разрешения родителей;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иметь свои карманные деньги;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общаться с тем, с кем я хочу;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приводить тех, с кем дружу, в свой дом;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делать что-либо без разрешения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6985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87</TotalTime>
  <Words>473</Words>
  <Application>Microsoft Office PowerPoint</Application>
  <PresentationFormat>Широкоэкранный</PresentationFormat>
  <Paragraphs>68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Verdana</vt:lpstr>
      <vt:lpstr>Wingdings 2</vt:lpstr>
      <vt:lpstr>Цитаты</vt:lpstr>
      <vt:lpstr>Авторитет родителя</vt:lpstr>
      <vt:lpstr>Задачи собрания: Познакомить родителей с методами воспитания детей в семье. Формировать у родителей значимость данной проблемы в жизни семьи</vt:lpstr>
      <vt:lpstr>Что такое авторитет?</vt:lpstr>
      <vt:lpstr>Виды авторитета, его источники</vt:lpstr>
      <vt:lpstr>Типы воспитания в семье:</vt:lpstr>
      <vt:lpstr>Выберите ту фразу, которой вы чаще всего пользуетесь в воспитании своих детей: </vt:lpstr>
      <vt:lpstr>Тест для родителей. «КАКОЙ Я РОДИТЕЛЬ?»</vt:lpstr>
      <vt:lpstr> Это лишь намек на действительное положение дел, ведь того, какой вы родитель не знает никто лучше вас самих </vt:lpstr>
      <vt:lpstr>Отметьте знаком «+» или « — » данные высказывания: (тест для детей)</vt:lpstr>
      <vt:lpstr>Правила благополучного родителя: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2017-09-18T07:42:49Z</dcterms:created>
  <dcterms:modified xsi:type="dcterms:W3CDTF">2017-09-20T11:03:37Z</dcterms:modified>
</cp:coreProperties>
</file>