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2.jpg" ContentType="image/jpeg"/>
  <Override PartName="/ppt/media/image11.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7" r:id="rId2"/>
    <p:sldId id="278" r:id="rId3"/>
    <p:sldId id="257" r:id="rId4"/>
    <p:sldId id="258" r:id="rId5"/>
    <p:sldId id="259" r:id="rId6"/>
    <p:sldId id="261" r:id="rId7"/>
    <p:sldId id="262" r:id="rId8"/>
    <p:sldId id="265" r:id="rId9"/>
    <p:sldId id="266" r:id="rId10"/>
    <p:sldId id="267" r:id="rId11"/>
    <p:sldId id="268" r:id="rId12"/>
    <p:sldId id="276" r:id="rId13"/>
    <p:sldId id="271" r:id="rId14"/>
    <p:sldId id="272" r:id="rId15"/>
    <p:sldId id="273" r:id="rId16"/>
    <p:sldId id="279"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98EF6AE-2FC3-4D13-96B7-17189BFC74FD}" type="datetimeFigureOut">
              <a:rPr lang="ru-RU" smtClean="0"/>
              <a:t>25.09.2017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77D731-B1A6-450B-A84D-2C12316F3F66}"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98EF6AE-2FC3-4D13-96B7-17189BFC74FD}" type="datetimeFigureOut">
              <a:rPr lang="ru-RU" smtClean="0"/>
              <a:t>25.09.2017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98EF6AE-2FC3-4D13-96B7-17189BFC74FD}" type="datetimeFigureOut">
              <a:rPr lang="ru-RU" smtClean="0"/>
              <a:t>25.09.2017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8EF6AE-2FC3-4D13-96B7-17189BFC74FD}" type="datetimeFigureOut">
              <a:rPr lang="ru-RU" smtClean="0"/>
              <a:t>25.09.2017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77D731-B1A6-450B-A84D-2C12316F3F6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98EF6AE-2FC3-4D13-96B7-17189BFC74FD}" type="datetimeFigureOut">
              <a:rPr lang="ru-RU" smtClean="0"/>
              <a:t>25.09.2017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98EF6AE-2FC3-4D13-96B7-17189BFC74FD}" type="datetimeFigureOut">
              <a:rPr lang="ru-RU" smtClean="0"/>
              <a:t>25.09.2017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77D731-B1A6-450B-A84D-2C12316F3F6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98EF6AE-2FC3-4D13-96B7-17189BFC74FD}" type="datetimeFigureOut">
              <a:rPr lang="ru-RU" smtClean="0"/>
              <a:t>25.09.2017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777D731-B1A6-450B-A84D-2C12316F3F66}"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98EF6AE-2FC3-4D13-96B7-17189BFC74FD}" type="datetimeFigureOut">
              <a:rPr lang="ru-RU" smtClean="0"/>
              <a:t>25.09.2017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EF6AE-2FC3-4D13-96B7-17189BFC74FD}" type="datetimeFigureOut">
              <a:rPr lang="ru-RU" smtClean="0"/>
              <a:t>25.09.2017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98EF6AE-2FC3-4D13-96B7-17189BFC74FD}" type="datetimeFigureOut">
              <a:rPr lang="ru-RU" smtClean="0"/>
              <a:t>25.09.2017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77D731-B1A6-450B-A84D-2C12316F3F6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98EF6AE-2FC3-4D13-96B7-17189BFC74FD}" type="datetimeFigureOut">
              <a:rPr lang="ru-RU" smtClean="0"/>
              <a:t>25.09.2017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77D731-B1A6-450B-A84D-2C12316F3F66}"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98EF6AE-2FC3-4D13-96B7-17189BFC74FD}" type="datetimeFigureOut">
              <a:rPr lang="ru-RU" smtClean="0"/>
              <a:t>25.09.2017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777D731-B1A6-450B-A84D-2C12316F3F6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timelady.ru/192-zdorovoe-pitani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1" y="3789040"/>
            <a:ext cx="7694240" cy="1726128"/>
          </a:xfrm>
        </p:spPr>
        <p:txBody>
          <a:bodyPr/>
          <a:lstStyle/>
          <a:p>
            <a:r>
              <a:rPr lang="ru-RU" dirty="0" smtClean="0">
                <a:solidFill>
                  <a:schemeClr val="accent6">
                    <a:lumMod val="75000"/>
                  </a:schemeClr>
                </a:solidFill>
              </a:rPr>
              <a:t>ЗДОРОВОВЫЙ ОБРАЗ </a:t>
            </a:r>
            <a:r>
              <a:rPr lang="ru-RU" dirty="0">
                <a:solidFill>
                  <a:schemeClr val="accent6">
                    <a:lumMod val="75000"/>
                  </a:schemeClr>
                </a:solidFill>
              </a:rPr>
              <a:t>ЖИЗНИ</a:t>
            </a:r>
            <a:endParaRPr lang="ru-RU" dirty="0"/>
          </a:p>
        </p:txBody>
      </p:sp>
      <p:sp>
        <p:nvSpPr>
          <p:cNvPr id="3" name="Объект 2"/>
          <p:cNvSpPr>
            <a:spLocks noGrp="1"/>
          </p:cNvSpPr>
          <p:nvPr>
            <p:ph sz="quarter" idx="13"/>
          </p:nvPr>
        </p:nvSpPr>
        <p:spPr/>
        <p:txBody>
          <a:bodyPr>
            <a:normAutofit/>
          </a:bodyPr>
          <a:lstStyle/>
          <a:p>
            <a:pPr marL="45720" indent="0">
              <a:buNone/>
            </a:pPr>
            <a:r>
              <a:rPr lang="ru-RU" sz="3600" dirty="0" smtClean="0"/>
              <a:t/>
            </a:r>
            <a:br>
              <a:rPr lang="ru-RU" sz="3600" dirty="0" smtClean="0"/>
            </a:br>
            <a:r>
              <a:rPr lang="ru-RU" sz="3600" dirty="0" smtClean="0"/>
              <a:t>Приготовила презентацию ученица 7 А класса </a:t>
            </a:r>
            <a:br>
              <a:rPr lang="ru-RU" sz="3600" dirty="0" smtClean="0"/>
            </a:br>
            <a:r>
              <a:rPr lang="ru-RU" sz="3600" dirty="0" err="1" smtClean="0"/>
              <a:t>Измайлович</a:t>
            </a:r>
            <a:r>
              <a:rPr lang="ru-RU" sz="3600" dirty="0" smtClean="0"/>
              <a:t> Мария </a:t>
            </a:r>
            <a:endParaRPr lang="ru-RU" sz="3600" dirty="0"/>
          </a:p>
        </p:txBody>
      </p:sp>
    </p:spTree>
    <p:extLst>
      <p:ext uri="{BB962C8B-B14F-4D97-AF65-F5344CB8AC3E}">
        <p14:creationId xmlns:p14="http://schemas.microsoft.com/office/powerpoint/2010/main" val="276007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xit" presetSubtype="0" fill="hold" nodeType="clickEffect">
                                  <p:stCondLst>
                                    <p:cond delay="0"/>
                                  </p:stCondLst>
                                  <p:childTnLst>
                                    <p:anim calcmode="lin" valueType="num">
                                      <p:cBhvr>
                                        <p:cTn id="6" dur="3000"/>
                                        <p:tgtEl>
                                          <p:spTgt spid="3">
                                            <p:txEl>
                                              <p:pRg st="0" end="0"/>
                                            </p:txEl>
                                          </p:spTgt>
                                        </p:tgtEl>
                                        <p:attrNameLst>
                                          <p:attrName>ppt_x</p:attrName>
                                        </p:attrNameLst>
                                      </p:cBhvr>
                                      <p:tavLst>
                                        <p:tav tm="0">
                                          <p:val>
                                            <p:strVal val="ppt_x"/>
                                          </p:val>
                                        </p:tav>
                                        <p:tav tm="100000">
                                          <p:val>
                                            <p:strVal val="ppt_x"/>
                                          </p:val>
                                        </p:tav>
                                      </p:tavLst>
                                    </p:anim>
                                    <p:anim calcmode="lin" valueType="num">
                                      <p:cBhvr>
                                        <p:cTn id="7" dur="3000"/>
                                        <p:tgtEl>
                                          <p:spTgt spid="3">
                                            <p:txEl>
                                              <p:pRg st="0" end="0"/>
                                            </p:txEl>
                                          </p:spTgt>
                                        </p:tgtEl>
                                        <p:attrNameLst>
                                          <p:attrName>ppt_y</p:attrName>
                                        </p:attrNameLst>
                                      </p:cBhvr>
                                      <p:tavLst>
                                        <p:tav tm="0">
                                          <p:val>
                                            <p:strVal val="ppt_y-1"/>
                                          </p:val>
                                        </p:tav>
                                        <p:tav tm="100000">
                                          <p:val>
                                            <p:strVal val="ppt_y+1"/>
                                          </p:val>
                                        </p:tav>
                                      </p:tavLst>
                                    </p:anim>
                                    <p:set>
                                      <p:cBhvr>
                                        <p:cTn id="8" dur="1" fill="hold">
                                          <p:stCondLst>
                                            <p:cond delay="2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892" y="0"/>
            <a:ext cx="9138089" cy="6957392"/>
          </a:xfrm>
        </p:spPr>
      </p:pic>
    </p:spTree>
    <p:extLst>
      <p:ext uri="{BB962C8B-B14F-4D97-AF65-F5344CB8AC3E}">
        <p14:creationId xmlns:p14="http://schemas.microsoft.com/office/powerpoint/2010/main" val="3291814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260648"/>
            <a:ext cx="8280920" cy="6264696"/>
          </a:xfrm>
        </p:spPr>
        <p:txBody>
          <a:bodyPr>
            <a:normAutofit fontScale="92500" lnSpcReduction="20000"/>
          </a:bodyPr>
          <a:lstStyle/>
          <a:p>
            <a:r>
              <a:rPr lang="ru-RU" b="1" dirty="0"/>
              <a:t>5. Физическая активность</a:t>
            </a:r>
            <a:r>
              <a:rPr lang="ru-RU" dirty="0"/>
              <a:t/>
            </a:r>
            <a:br>
              <a:rPr lang="ru-RU" dirty="0"/>
            </a:br>
            <a:r>
              <a:rPr lang="ru-RU" dirty="0"/>
              <a:t/>
            </a:r>
            <a:br>
              <a:rPr lang="ru-RU" dirty="0"/>
            </a:br>
            <a:r>
              <a:rPr lang="ru-RU" dirty="0"/>
              <a:t>Довольно часто мы испытываем боли в суставах, мышцах и физическую вялость. Всему виной наша малоподвижность. Во-первых, мы очень мало передвигаемся пешком, а используем для передвижения автомобиль или общественный транспорт. Во-вторых, сидячий образ жизни, будь то работа в офисе, просмотр телевизора или использование компьютера, также негативно действуют на организм.</a:t>
            </a:r>
            <a:br>
              <a:rPr lang="ru-RU" dirty="0"/>
            </a:br>
            <a:r>
              <a:rPr lang="ru-RU" dirty="0"/>
              <a:t/>
            </a:r>
            <a:br>
              <a:rPr lang="ru-RU" dirty="0"/>
            </a:br>
            <a:r>
              <a:rPr lang="ru-RU" dirty="0"/>
              <a:t>Малоподвижность для женщины в первую очередь грозит появлением лишнего веса. Также малоподвижность влияет и на суставы, которые начинают болеть и хрустеть. Из-за малоподвижности ухудшается кровоток в организме, что приводит к онемению конечностей.</a:t>
            </a:r>
            <a:br>
              <a:rPr lang="ru-RU" dirty="0"/>
            </a:br>
            <a:r>
              <a:rPr lang="ru-RU" dirty="0"/>
              <a:t/>
            </a:r>
            <a:br>
              <a:rPr lang="ru-RU" dirty="0"/>
            </a:br>
            <a:r>
              <a:rPr lang="ru-RU" dirty="0"/>
              <a:t>Старайтесь как можно больше двигаться, каждое утро делайте небольшую зарядку, чтобы размять все части тела. Очень полезно ходить на работу пешком, или же хотя бы вставать на пару остановок раньше, чтобы пройтись. Советуем чаще выходить на улицу и гулять по городу, это необходимо делать хотя бы час в день.</a:t>
            </a:r>
            <a:br>
              <a:rPr lang="ru-RU" dirty="0"/>
            </a:br>
            <a:endParaRPr lang="ru-RU" dirty="0"/>
          </a:p>
        </p:txBody>
      </p:sp>
    </p:spTree>
    <p:extLst>
      <p:ext uri="{BB962C8B-B14F-4D97-AF65-F5344CB8AC3E}">
        <p14:creationId xmlns:p14="http://schemas.microsoft.com/office/powerpoint/2010/main" val="19018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quarter" idx="13"/>
          </p:nvPr>
        </p:nvSpPr>
        <p:spPr>
          <a:xfrm>
            <a:off x="1115616" y="731520"/>
            <a:ext cx="6120680" cy="4209648"/>
          </a:xfrm>
        </p:spPr>
        <p:txBody>
          <a:bodyPr>
            <a:noAutofit/>
          </a:bodyPr>
          <a:lstStyle/>
          <a:p>
            <a:r>
              <a:rPr lang="ru-RU" sz="2400" b="1" dirty="0">
                <a:solidFill>
                  <a:schemeClr val="tx2">
                    <a:lumMod val="60000"/>
                    <a:lumOff val="40000"/>
                  </a:schemeClr>
                </a:solidFill>
              </a:rPr>
              <a:t>6</a:t>
            </a:r>
            <a:r>
              <a:rPr lang="ru-RU" sz="2400" b="1" dirty="0" smtClean="0">
                <a:solidFill>
                  <a:schemeClr val="tx2">
                    <a:lumMod val="60000"/>
                    <a:lumOff val="40000"/>
                  </a:schemeClr>
                </a:solidFill>
              </a:rPr>
              <a:t>.</a:t>
            </a:r>
            <a:r>
              <a:rPr lang="ru-RU" sz="2400" b="1" dirty="0">
                <a:solidFill>
                  <a:schemeClr val="tx2">
                    <a:lumMod val="60000"/>
                    <a:lumOff val="40000"/>
                  </a:schemeClr>
                </a:solidFill>
              </a:rPr>
              <a:t> Очищение и оздоровление</a:t>
            </a:r>
            <a:r>
              <a:rPr lang="ru-RU" sz="2400" dirty="0">
                <a:solidFill>
                  <a:schemeClr val="tx2">
                    <a:lumMod val="60000"/>
                    <a:lumOff val="40000"/>
                  </a:schemeClr>
                </a:solidFill>
              </a:rPr>
              <a:t/>
            </a:r>
            <a:br>
              <a:rPr lang="ru-RU" sz="2400" dirty="0">
                <a:solidFill>
                  <a:schemeClr val="tx2">
                    <a:lumMod val="60000"/>
                    <a:lumOff val="40000"/>
                  </a:schemeClr>
                </a:solidFill>
              </a:rPr>
            </a:br>
            <a:r>
              <a:rPr lang="ru-RU" sz="2400" dirty="0">
                <a:solidFill>
                  <a:schemeClr val="tx2">
                    <a:lumMod val="60000"/>
                    <a:lumOff val="40000"/>
                  </a:schemeClr>
                </a:solidFill>
              </a:rPr>
              <a:t/>
            </a:r>
            <a:br>
              <a:rPr lang="ru-RU" sz="2400" dirty="0">
                <a:solidFill>
                  <a:schemeClr val="tx2">
                    <a:lumMod val="60000"/>
                    <a:lumOff val="40000"/>
                  </a:schemeClr>
                </a:solidFill>
              </a:rPr>
            </a:br>
            <a:r>
              <a:rPr lang="ru-RU" sz="2400" dirty="0">
                <a:solidFill>
                  <a:schemeClr val="tx2">
                    <a:lumMod val="60000"/>
                    <a:lumOff val="40000"/>
                  </a:schemeClr>
                </a:solidFill>
              </a:rPr>
              <a:t>ЗОЖ также подразумевает постоянное оздоровление и очищение организма. Первый этап очищения это установка режима правильного питания, очень полезными будут при этом разгрузочные дни. Что касается оздоровления, то для этого ешьте как можно больше витамин, которые содержаться во фруктах и продуктах питания. Также прочтите статью, как </a:t>
            </a:r>
            <a:r>
              <a:rPr lang="ru-RU" sz="2400" dirty="0" smtClean="0">
                <a:solidFill>
                  <a:schemeClr val="tx2">
                    <a:lumMod val="60000"/>
                    <a:lumOff val="40000"/>
                  </a:schemeClr>
                </a:solidFill>
              </a:rPr>
              <a:t>очистить печень</a:t>
            </a:r>
            <a:r>
              <a:rPr lang="ru-RU" sz="2400" dirty="0">
                <a:solidFill>
                  <a:schemeClr val="tx2">
                    <a:lumMod val="60000"/>
                    <a:lumOff val="40000"/>
                  </a:schemeClr>
                </a:solidFill>
              </a:rPr>
              <a:t> быстро и просто.</a:t>
            </a:r>
            <a:br>
              <a:rPr lang="ru-RU" sz="2400" dirty="0">
                <a:solidFill>
                  <a:schemeClr val="tx2">
                    <a:lumMod val="60000"/>
                    <a:lumOff val="40000"/>
                  </a:schemeClr>
                </a:solidFill>
              </a:rPr>
            </a:br>
            <a:endParaRPr lang="ru-RU" sz="2400" dirty="0">
              <a:solidFill>
                <a:schemeClr val="tx2">
                  <a:lumMod val="60000"/>
                  <a:lumOff val="40000"/>
                </a:schemeClr>
              </a:solidFill>
            </a:endParaRPr>
          </a:p>
        </p:txBody>
      </p:sp>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116632"/>
            <a:ext cx="1209675" cy="1524000"/>
          </a:xfrm>
          <a:prstGeom prst="rect">
            <a:avLst/>
          </a:prstGeom>
        </p:spPr>
      </p:pic>
    </p:spTree>
    <p:extLst>
      <p:ext uri="{BB962C8B-B14F-4D97-AF65-F5344CB8AC3E}">
        <p14:creationId xmlns:p14="http://schemas.microsoft.com/office/powerpoint/2010/main" val="189101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
                                        <p:tgtEl>
                                          <p:spTgt spid="7">
                                            <p:txEl>
                                              <p:pRg st="0" end="0"/>
                                            </p:txEl>
                                          </p:spTgt>
                                        </p:tgtEl>
                                      </p:cBhvr>
                                    </p:animEffect>
                                    <p:anim calcmode="lin" valueType="num">
                                      <p:cBhvr>
                                        <p:cTn id="8" dur="4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7">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164130"/>
            <a:ext cx="6400800" cy="3474720"/>
          </a:xfrm>
        </p:spPr>
        <p:txBody>
          <a:bodyPr>
            <a:normAutofit/>
          </a:bodyPr>
          <a:lstStyle/>
          <a:p>
            <a:r>
              <a:rPr lang="ru-RU" b="1" dirty="0"/>
              <a:t>7</a:t>
            </a:r>
            <a:r>
              <a:rPr lang="ru-RU" b="1" dirty="0" smtClean="0"/>
              <a:t>.</a:t>
            </a:r>
            <a:r>
              <a:rPr lang="ru-RU" b="1" dirty="0"/>
              <a:t> Свежий воздух</a:t>
            </a:r>
            <a:r>
              <a:rPr lang="ru-RU" dirty="0"/>
              <a:t/>
            </a:r>
            <a:br>
              <a:rPr lang="ru-RU" dirty="0"/>
            </a:br>
            <a:r>
              <a:rPr lang="ru-RU" dirty="0"/>
              <a:t/>
            </a:r>
            <a:br>
              <a:rPr lang="ru-RU" dirty="0"/>
            </a:br>
            <a:r>
              <a:rPr lang="ru-RU" dirty="0"/>
              <a:t>Если вы живёте в крупном мегаполисе, старайтесь свои выходные проводить на природе, выезжая за город, где чистый воздух. Немаловажным является воздух в квартире, чтобы он был свежим, чаще проветривайте </a:t>
            </a:r>
            <a:r>
              <a:rPr lang="ru-RU" dirty="0" smtClean="0"/>
              <a:t>комнаты.</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4581128"/>
            <a:ext cx="1236769" cy="1584176"/>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581128"/>
            <a:ext cx="1576301" cy="903746"/>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4869160"/>
            <a:ext cx="1080120" cy="1538353"/>
          </a:xfrm>
          <a:prstGeom prst="rect">
            <a:avLst/>
          </a:prstGeom>
        </p:spPr>
      </p:pic>
    </p:spTree>
    <p:extLst>
      <p:ext uri="{BB962C8B-B14F-4D97-AF65-F5344CB8AC3E}">
        <p14:creationId xmlns:p14="http://schemas.microsoft.com/office/powerpoint/2010/main" val="1689453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a:bodyPr>
          <a:lstStyle/>
          <a:p>
            <a:r>
              <a:rPr lang="ru-RU" b="1" dirty="0">
                <a:solidFill>
                  <a:schemeClr val="accent5">
                    <a:lumMod val="75000"/>
                  </a:schemeClr>
                </a:solidFill>
              </a:rPr>
              <a:t>8</a:t>
            </a:r>
            <a:r>
              <a:rPr lang="ru-RU" b="1" dirty="0" smtClean="0">
                <a:solidFill>
                  <a:schemeClr val="accent5">
                    <a:lumMod val="75000"/>
                  </a:schemeClr>
                </a:solidFill>
              </a:rPr>
              <a:t>.</a:t>
            </a:r>
            <a:r>
              <a:rPr lang="ru-RU" b="1" dirty="0">
                <a:solidFill>
                  <a:schemeClr val="accent5">
                    <a:lumMod val="75000"/>
                  </a:schemeClr>
                </a:solidFill>
              </a:rPr>
              <a:t> Чистый дом</a:t>
            </a:r>
            <a:r>
              <a:rPr lang="ru-RU" dirty="0">
                <a:solidFill>
                  <a:schemeClr val="accent5">
                    <a:lumMod val="75000"/>
                  </a:schemeClr>
                </a:solidFill>
              </a:rPr>
              <a:t/>
            </a:r>
            <a:br>
              <a:rPr lang="ru-RU" dirty="0">
                <a:solidFill>
                  <a:schemeClr val="accent5">
                    <a:lumMod val="75000"/>
                  </a:schemeClr>
                </a:solidFill>
              </a:rPr>
            </a:br>
            <a:r>
              <a:rPr lang="ru-RU" dirty="0">
                <a:solidFill>
                  <a:schemeClr val="accent5">
                    <a:lumMod val="75000"/>
                  </a:schemeClr>
                </a:solidFill>
              </a:rPr>
              <a:t/>
            </a:r>
            <a:br>
              <a:rPr lang="ru-RU" dirty="0">
                <a:solidFill>
                  <a:schemeClr val="accent5">
                    <a:lumMod val="75000"/>
                  </a:schemeClr>
                </a:solidFill>
              </a:rPr>
            </a:br>
            <a:r>
              <a:rPr lang="ru-RU" dirty="0">
                <a:solidFill>
                  <a:schemeClr val="accent5">
                    <a:lumMod val="75000"/>
                  </a:schemeClr>
                </a:solidFill>
              </a:rPr>
              <a:t>Составляющей здорового образа жизни также является чистота в доме. Как минимум раз в неделю производите уборку в квартире, желательно влажную, чтобы поддерживать в квартире чистую и здоровую атмосферу.</a:t>
            </a:r>
            <a:br>
              <a:rPr lang="ru-RU" dirty="0">
                <a:solidFill>
                  <a:schemeClr val="accent5">
                    <a:lumMod val="75000"/>
                  </a:schemeClr>
                </a:solidFill>
              </a:rPr>
            </a:br>
            <a:endParaRPr lang="ru-RU" dirty="0">
              <a:solidFill>
                <a:schemeClr val="accent5">
                  <a:lumMod val="75000"/>
                </a:schemeClr>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4149080"/>
            <a:ext cx="1796308" cy="1152128"/>
          </a:xfrm>
          <a:prstGeom prst="rect">
            <a:avLst/>
          </a:prstGeom>
        </p:spPr>
      </p:pic>
    </p:spTree>
    <p:extLst>
      <p:ext uri="{BB962C8B-B14F-4D97-AF65-F5344CB8AC3E}">
        <p14:creationId xmlns:p14="http://schemas.microsoft.com/office/powerpoint/2010/main" val="3908883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8208912" cy="4176464"/>
          </a:xfrm>
        </p:spPr>
        <p:txBody>
          <a:bodyPr>
            <a:normAutofit/>
          </a:bodyPr>
          <a:lstStyle/>
          <a:p>
            <a:r>
              <a:rPr lang="ru-RU" sz="2800" b="1" dirty="0"/>
              <a:t>9</a:t>
            </a:r>
            <a:r>
              <a:rPr lang="ru-RU" sz="2800" b="1" dirty="0" smtClean="0"/>
              <a:t>.</a:t>
            </a:r>
            <a:r>
              <a:rPr lang="ru-RU" sz="2800" b="1" dirty="0"/>
              <a:t> Избегайте стрессов</a:t>
            </a:r>
            <a:r>
              <a:rPr lang="ru-RU" sz="2800" dirty="0"/>
              <a:t/>
            </a:r>
            <a:br>
              <a:rPr lang="ru-RU" sz="2800" dirty="0"/>
            </a:br>
            <a:r>
              <a:rPr lang="ru-RU" sz="2800" dirty="0"/>
              <a:t/>
            </a:r>
            <a:br>
              <a:rPr lang="ru-RU" sz="2800" dirty="0"/>
            </a:br>
            <a:r>
              <a:rPr lang="ru-RU" sz="2800" dirty="0"/>
              <a:t>Оградить себя от стрессов и переживаний в полной мере не получится, но, по крайней мере, постарайтесь их избегать и максимально сократить, ведь как правильно говорят: все болезни от нервов.</a:t>
            </a:r>
            <a:br>
              <a:rPr lang="ru-RU" sz="2800" dirty="0"/>
            </a:b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3777558"/>
            <a:ext cx="892762" cy="1594218"/>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645024"/>
            <a:ext cx="792088" cy="1726752"/>
          </a:xfrm>
          <a:prstGeom prst="rect">
            <a:avLst/>
          </a:prstGeom>
        </p:spPr>
      </p:pic>
      <p:sp>
        <p:nvSpPr>
          <p:cNvPr id="6" name="TextBox 5"/>
          <p:cNvSpPr txBox="1"/>
          <p:nvPr/>
        </p:nvSpPr>
        <p:spPr>
          <a:xfrm>
            <a:off x="1547664" y="3679123"/>
            <a:ext cx="1008112" cy="1569660"/>
          </a:xfrm>
          <a:prstGeom prst="rect">
            <a:avLst/>
          </a:prstGeom>
          <a:noFill/>
        </p:spPr>
        <p:txBody>
          <a:bodyPr wrap="square" rtlCol="0">
            <a:spAutoFit/>
          </a:bodyPr>
          <a:lstStyle/>
          <a:p>
            <a:r>
              <a:rPr lang="ru-RU" sz="9600" dirty="0" smtClean="0"/>
              <a:t>=</a:t>
            </a:r>
            <a:endParaRPr lang="ru-RU" sz="9600" dirty="0"/>
          </a:p>
        </p:txBody>
      </p:sp>
    </p:spTree>
    <p:extLst>
      <p:ext uri="{BB962C8B-B14F-4D97-AF65-F5344CB8AC3E}">
        <p14:creationId xmlns:p14="http://schemas.microsoft.com/office/powerpoint/2010/main" val="27333827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3266" y="0"/>
            <a:ext cx="9144000" cy="6984776"/>
          </a:xfrm>
        </p:spPr>
      </p:pic>
    </p:spTree>
    <p:extLst>
      <p:ext uri="{BB962C8B-B14F-4D97-AF65-F5344CB8AC3E}">
        <p14:creationId xmlns:p14="http://schemas.microsoft.com/office/powerpoint/2010/main" val="299456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normAutofit/>
          </a:bodyPr>
          <a:lstStyle/>
          <a:p>
            <a:r>
              <a:rPr lang="ru-RU" sz="3600" dirty="0" smtClean="0"/>
              <a:t>СПАСИБО ЗА ПРСМОТР!</a:t>
            </a:r>
            <a:br>
              <a:rPr lang="ru-RU" sz="3600" dirty="0" smtClean="0"/>
            </a:br>
            <a:r>
              <a:rPr lang="ru-RU" sz="3600" dirty="0" smtClean="0"/>
              <a:t>Приготовила презентацию ученица 7 А класса </a:t>
            </a:r>
            <a:br>
              <a:rPr lang="ru-RU" sz="3600" dirty="0" smtClean="0"/>
            </a:br>
            <a:r>
              <a:rPr lang="ru-RU" sz="3600" dirty="0" err="1" smtClean="0"/>
              <a:t>Измайлович</a:t>
            </a:r>
            <a:r>
              <a:rPr lang="ru-RU" sz="3600" dirty="0" smtClean="0"/>
              <a:t> Мария </a:t>
            </a:r>
            <a:endParaRPr lang="ru-RU" sz="3600" dirty="0"/>
          </a:p>
        </p:txBody>
      </p:sp>
    </p:spTree>
    <p:extLst>
      <p:ext uri="{BB962C8B-B14F-4D97-AF65-F5344CB8AC3E}">
        <p14:creationId xmlns:p14="http://schemas.microsoft.com/office/powerpoint/2010/main" val="401836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xit" presetSubtype="0" fill="hold" nodeType="clickEffect">
                                  <p:stCondLst>
                                    <p:cond delay="0"/>
                                  </p:stCondLst>
                                  <p:childTnLst>
                                    <p:anim calcmode="lin" valueType="num">
                                      <p:cBhvr>
                                        <p:cTn id="6" dur="3000"/>
                                        <p:tgtEl>
                                          <p:spTgt spid="3">
                                            <p:txEl>
                                              <p:pRg st="0" end="0"/>
                                            </p:txEl>
                                          </p:spTgt>
                                        </p:tgtEl>
                                        <p:attrNameLst>
                                          <p:attrName>ppt_x</p:attrName>
                                        </p:attrNameLst>
                                      </p:cBhvr>
                                      <p:tavLst>
                                        <p:tav tm="0">
                                          <p:val>
                                            <p:strVal val="ppt_x"/>
                                          </p:val>
                                        </p:tav>
                                        <p:tav tm="100000">
                                          <p:val>
                                            <p:strVal val="ppt_x"/>
                                          </p:val>
                                        </p:tav>
                                      </p:tavLst>
                                    </p:anim>
                                    <p:anim calcmode="lin" valueType="num">
                                      <p:cBhvr>
                                        <p:cTn id="7" dur="3000"/>
                                        <p:tgtEl>
                                          <p:spTgt spid="3">
                                            <p:txEl>
                                              <p:pRg st="0" end="0"/>
                                            </p:txEl>
                                          </p:spTgt>
                                        </p:tgtEl>
                                        <p:attrNameLst>
                                          <p:attrName>ppt_y</p:attrName>
                                        </p:attrNameLst>
                                      </p:cBhvr>
                                      <p:tavLst>
                                        <p:tav tm="0">
                                          <p:val>
                                            <p:strVal val="ppt_y-1"/>
                                          </p:val>
                                        </p:tav>
                                        <p:tav tm="100000">
                                          <p:val>
                                            <p:strVal val="ppt_y+1"/>
                                          </p:val>
                                        </p:tav>
                                      </p:tavLst>
                                    </p:anim>
                                    <p:set>
                                      <p:cBhvr>
                                        <p:cTn id="8" dur="1" fill="hold">
                                          <p:stCondLst>
                                            <p:cond delay="2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pPr marL="182880" indent="0">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 y="0"/>
            <a:ext cx="9143999" cy="6857997"/>
          </a:xfrm>
          <a:prstGeom prst="rect">
            <a:avLst/>
          </a:prstGeom>
        </p:spPr>
      </p:pic>
    </p:spTree>
    <p:extLst>
      <p:ext uri="{BB962C8B-B14F-4D97-AF65-F5344CB8AC3E}">
        <p14:creationId xmlns:p14="http://schemas.microsoft.com/office/powerpoint/2010/main" val="229248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83568" y="260648"/>
            <a:ext cx="7920880" cy="5400600"/>
          </a:xfrm>
        </p:spPr>
        <p:txBody>
          <a:bodyPr>
            <a:noAutofit/>
          </a:bodyPr>
          <a:lstStyle/>
          <a:p>
            <a:r>
              <a:rPr lang="ru-RU" sz="2800" dirty="0">
                <a:solidFill>
                  <a:schemeClr val="accent1">
                    <a:lumMod val="50000"/>
                  </a:schemeClr>
                </a:solidFill>
              </a:rPr>
              <a:t>Рано или поздно мы начинаем задумываться о здоровом образе жизни. Иногда к этому нас приводят проблемы со здоровьем, которое мы не берегли из-за нездорового образа жизни, а иногда мы просто сами начинаем ценить собственную жизнь и собственное здоровье</a:t>
            </a:r>
            <a:r>
              <a:rPr lang="ru-RU" sz="2800" dirty="0" smtClean="0">
                <a:solidFill>
                  <a:schemeClr val="accent1">
                    <a:lumMod val="50000"/>
                  </a:schemeClr>
                </a:solidFill>
              </a:rPr>
              <a:t>.</a:t>
            </a:r>
            <a:r>
              <a:rPr lang="ru-RU" sz="2800" dirty="0">
                <a:solidFill>
                  <a:schemeClr val="accent1">
                    <a:lumMod val="50000"/>
                  </a:schemeClr>
                </a:solidFill>
              </a:rPr>
              <a:t/>
            </a:r>
            <a:br>
              <a:rPr lang="ru-RU" sz="2800" dirty="0">
                <a:solidFill>
                  <a:schemeClr val="accent1">
                    <a:lumMod val="50000"/>
                  </a:schemeClr>
                </a:solidFill>
              </a:rPr>
            </a:br>
            <a:r>
              <a:rPr lang="ru-RU" sz="2800" dirty="0">
                <a:solidFill>
                  <a:schemeClr val="accent1">
                    <a:lumMod val="50000"/>
                  </a:schemeClr>
                </a:solidFill>
              </a:rPr>
              <a:t>Концепция здорового образа жизни включает в себя не только употребление здоровой пищи и отказ от вредных привычек, но и массу других факторов. Даже в самом названии «образ жизни» уже подразумевается обширный комплекс способов и приемов, которые направлены на сохранение и поддержания здоровья</a:t>
            </a:r>
            <a:r>
              <a:rPr lang="ru-RU" sz="2800" dirty="0" smtClean="0">
                <a:solidFill>
                  <a:schemeClr val="accent1">
                    <a:lumMod val="50000"/>
                  </a:schemeClr>
                </a:solidFill>
              </a:rPr>
              <a:t>.</a:t>
            </a:r>
            <a:endParaRPr lang="ru-RU" sz="2800" dirty="0">
              <a:solidFill>
                <a:schemeClr val="accent1">
                  <a:lumMod val="50000"/>
                </a:schemeClr>
              </a:solidFill>
            </a:endParaRPr>
          </a:p>
        </p:txBody>
      </p:sp>
    </p:spTree>
    <p:extLst>
      <p:ext uri="{BB962C8B-B14F-4D97-AF65-F5344CB8AC3E}">
        <p14:creationId xmlns:p14="http://schemas.microsoft.com/office/powerpoint/2010/main" val="202399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6512511" cy="1143000"/>
          </a:xfrm>
        </p:spPr>
        <p:txBody>
          <a:bodyPr/>
          <a:lstStyle/>
          <a:p>
            <a:r>
              <a:rPr lang="ru-RU" dirty="0" smtClean="0">
                <a:solidFill>
                  <a:schemeClr val="accent6">
                    <a:lumMod val="60000"/>
                    <a:lumOff val="40000"/>
                  </a:schemeClr>
                </a:solidFill>
              </a:rPr>
              <a:t>Основные правила здоровой жизни </a:t>
            </a:r>
            <a:endParaRPr lang="ru-RU" dirty="0">
              <a:solidFill>
                <a:schemeClr val="accent6">
                  <a:lumMod val="60000"/>
                  <a:lumOff val="40000"/>
                </a:schemeClr>
              </a:solidFill>
            </a:endParaRP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63688" y="1844825"/>
            <a:ext cx="5616624" cy="4824264"/>
          </a:xfrm>
        </p:spPr>
      </p:pic>
    </p:spTree>
    <p:extLst>
      <p:ext uri="{BB962C8B-B14F-4D97-AF65-F5344CB8AC3E}">
        <p14:creationId xmlns:p14="http://schemas.microsoft.com/office/powerpoint/2010/main" val="3336427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5"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6" dur="1000" fill="hold"/>
                                        <p:tgtEl>
                                          <p:spTgt spid="2"/>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568952" cy="1143000"/>
          </a:xfrm>
        </p:spPr>
        <p:txBody>
          <a:bodyPr/>
          <a:lstStyle/>
          <a:p>
            <a:pPr marL="0" indent="0">
              <a:buNone/>
            </a:pPr>
            <a:r>
              <a:rPr lang="ru-RU" b="0" dirty="0">
                <a:effectLst/>
              </a:rPr>
              <a:t>Для чего необходим здоровый образ </a:t>
            </a:r>
            <a:r>
              <a:rPr lang="ru-RU" b="0" dirty="0" smtClean="0">
                <a:effectLst/>
              </a:rPr>
              <a:t>жизни</a:t>
            </a:r>
            <a:endParaRPr lang="ru-RU" dirty="0"/>
          </a:p>
        </p:txBody>
      </p:sp>
      <p:sp>
        <p:nvSpPr>
          <p:cNvPr id="3" name="Объект 2"/>
          <p:cNvSpPr>
            <a:spLocks noGrp="1"/>
          </p:cNvSpPr>
          <p:nvPr>
            <p:ph sz="quarter" idx="13"/>
          </p:nvPr>
        </p:nvSpPr>
        <p:spPr>
          <a:xfrm>
            <a:off x="107504" y="1556792"/>
            <a:ext cx="8640960" cy="5040560"/>
          </a:xfrm>
        </p:spPr>
        <p:txBody>
          <a:bodyPr>
            <a:noAutofit/>
          </a:bodyPr>
          <a:lstStyle/>
          <a:p>
            <a:r>
              <a:rPr lang="ru-RU" sz="2800" dirty="0">
                <a:solidFill>
                  <a:schemeClr val="accent4">
                    <a:lumMod val="50000"/>
                  </a:schemeClr>
                </a:solidFill>
              </a:rPr>
              <a:t>Здоровый образ жизни ведут для того чтобы сохранить своё здоровье, укрепить его, либо же восстановиться после болезни. Учтите, что здоровый образ жизни является постоянным, а не временным действием, которого необходимо придерживаться на протяжении какого-то промежутка времени. То есть если вы изначально ставите задачу, например, использовать здоровый образ жизни на протяжении одного месяца, то это не является здоровым образом жизни. Здоровый образ жизни – это постоянный стиль </a:t>
            </a:r>
            <a:r>
              <a:rPr lang="ru-RU" sz="2800" dirty="0" smtClean="0">
                <a:solidFill>
                  <a:schemeClr val="accent4">
                    <a:lumMod val="50000"/>
                  </a:schemeClr>
                </a:solidFill>
              </a:rPr>
              <a:t>жизни.</a:t>
            </a:r>
            <a:endParaRPr lang="ru-RU" sz="2800" dirty="0">
              <a:solidFill>
                <a:schemeClr val="accent4">
                  <a:lumMod val="50000"/>
                </a:schemeClr>
              </a:solidFill>
            </a:endParaRPr>
          </a:p>
        </p:txBody>
      </p:sp>
    </p:spTree>
    <p:extLst>
      <p:ext uri="{BB962C8B-B14F-4D97-AF65-F5344CB8AC3E}">
        <p14:creationId xmlns:p14="http://schemas.microsoft.com/office/powerpoint/2010/main" val="330197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0648"/>
            <a:ext cx="6512511" cy="1143000"/>
          </a:xfrm>
        </p:spPr>
        <p:txBody>
          <a:bodyPr/>
          <a:lstStyle/>
          <a:p>
            <a:r>
              <a:rPr lang="ru-RU" dirty="0" smtClean="0">
                <a:solidFill>
                  <a:schemeClr val="accent6">
                    <a:lumMod val="75000"/>
                  </a:schemeClr>
                </a:solidFill>
              </a:rPr>
              <a:t>ПРИНЦИПЫ ЗДОРОВОГО ОБРАЗА ЖИЗНИ</a:t>
            </a:r>
            <a:endParaRPr lang="ru-RU" dirty="0">
              <a:solidFill>
                <a:schemeClr val="accent6">
                  <a:lumMod val="75000"/>
                </a:schemeClr>
              </a:solidFill>
            </a:endParaRPr>
          </a:p>
        </p:txBody>
      </p:sp>
      <p:sp>
        <p:nvSpPr>
          <p:cNvPr id="3" name="Объект 2"/>
          <p:cNvSpPr>
            <a:spLocks noGrp="1"/>
          </p:cNvSpPr>
          <p:nvPr>
            <p:ph sz="quarter" idx="13"/>
          </p:nvPr>
        </p:nvSpPr>
        <p:spPr>
          <a:xfrm>
            <a:off x="1115616" y="2348880"/>
            <a:ext cx="7344816" cy="4608512"/>
          </a:xfrm>
        </p:spPr>
        <p:txBody>
          <a:bodyPr>
            <a:normAutofit/>
          </a:bodyPr>
          <a:lstStyle/>
          <a:p>
            <a:r>
              <a:rPr lang="ru-RU" b="1" dirty="0"/>
              <a:t>1. Здоровый образ жизни должен нравиться</a:t>
            </a:r>
            <a:r>
              <a:rPr lang="ru-RU" dirty="0"/>
              <a:t/>
            </a:r>
            <a:br>
              <a:rPr lang="ru-RU" dirty="0"/>
            </a:br>
            <a:r>
              <a:rPr lang="ru-RU" dirty="0"/>
              <a:t/>
            </a:r>
            <a:br>
              <a:rPr lang="ru-RU" dirty="0"/>
            </a:br>
            <a:r>
              <a:rPr lang="ru-RU" dirty="0"/>
              <a:t>К использованию здорового образа жизни вы должны прийти самостоятельно, а не под чьим-то давлением, иначе это будет вредный здоровый образ жизни, который будет вас вгонять в депрессию, злить и раздражать. Так как одной из составляющих ЗОЖ является душевная гармония, то если это вам не нравится – не мучайте </a:t>
            </a:r>
            <a:r>
              <a:rPr lang="ru-RU" dirty="0" smtClean="0"/>
              <a:t>себя!</a:t>
            </a:r>
            <a:endParaRPr lang="ru-RU" dirty="0"/>
          </a:p>
        </p:txBody>
      </p:sp>
    </p:spTree>
    <p:extLst>
      <p:ext uri="{BB962C8B-B14F-4D97-AF65-F5344CB8AC3E}">
        <p14:creationId xmlns:p14="http://schemas.microsoft.com/office/powerpoint/2010/main" val="148065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1" presetClass="entr" presetSubtype="0" fill="hold" nodeType="after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88640"/>
            <a:ext cx="8829600" cy="6336704"/>
          </a:xfrm>
        </p:spPr>
        <p:txBody>
          <a:bodyPr>
            <a:normAutofit lnSpcReduction="10000"/>
          </a:bodyPr>
          <a:lstStyle/>
          <a:p>
            <a:r>
              <a:rPr lang="ru-RU" sz="1800" b="1" dirty="0">
                <a:solidFill>
                  <a:schemeClr val="accent6">
                    <a:lumMod val="75000"/>
                  </a:schemeClr>
                </a:solidFill>
              </a:rPr>
              <a:t>2. Избавляемся от вредных привычек</a:t>
            </a:r>
            <a:r>
              <a:rPr lang="ru-RU" sz="1800" dirty="0">
                <a:solidFill>
                  <a:schemeClr val="accent6">
                    <a:lumMod val="75000"/>
                  </a:schemeClr>
                </a:solidFill>
              </a:rPr>
              <a:t/>
            </a:r>
            <a:br>
              <a:rPr lang="ru-RU" sz="1800" dirty="0">
                <a:solidFill>
                  <a:schemeClr val="accent6">
                    <a:lumMod val="75000"/>
                  </a:schemeClr>
                </a:solidFill>
              </a:rPr>
            </a:br>
            <a:r>
              <a:rPr lang="ru-RU" sz="1800" dirty="0">
                <a:solidFill>
                  <a:schemeClr val="accent6">
                    <a:lumMod val="75000"/>
                  </a:schemeClr>
                </a:solidFill>
              </a:rPr>
              <a:t/>
            </a:r>
            <a:br>
              <a:rPr lang="ru-RU" sz="1800" dirty="0">
                <a:solidFill>
                  <a:schemeClr val="accent6">
                    <a:lumMod val="75000"/>
                  </a:schemeClr>
                </a:solidFill>
              </a:rPr>
            </a:br>
            <a:r>
              <a:rPr lang="ru-RU" sz="1800" dirty="0"/>
              <a:t>Конечно же, это знает каждый первоклассник, что главное правило здорового образа жизни - отказ от вредных привычек. Кроме курения и употребления наркотиков, к вредным привычкам относится и чрезмерное времяпровождение за компьютером.</a:t>
            </a:r>
            <a:br>
              <a:rPr lang="ru-RU" sz="1800" dirty="0"/>
            </a:br>
            <a:r>
              <a:rPr lang="ru-RU" sz="1800" dirty="0"/>
              <a:t/>
            </a:r>
            <a:br>
              <a:rPr lang="ru-RU" sz="1800" dirty="0"/>
            </a:br>
            <a:r>
              <a:rPr lang="ru-RU" sz="1800" dirty="0"/>
              <a:t>Важно заметить, что для ЗОЖ подразумевает полный отказ от курения и употребления наркотических средств, при этом алкоголь в полной мере, не запрещается. Алкоголем при ЗОЖ запрещается лишь злоупотреблять, а вот выпить бокал вина, например раз в неделю, вполне даже можно – главное знать меру. Многие медики утверждают, что алкоголь в небольших количествах даже полезен.</a:t>
            </a:r>
            <a:br>
              <a:rPr lang="ru-RU" sz="1800" dirty="0"/>
            </a:br>
            <a:r>
              <a:rPr lang="ru-RU" sz="1800" dirty="0"/>
              <a:t/>
            </a:r>
            <a:br>
              <a:rPr lang="ru-RU" sz="1800" dirty="0"/>
            </a:br>
            <a:r>
              <a:rPr lang="ru-RU" sz="1800" dirty="0"/>
              <a:t>Что касается времяпровождения за компьютером, то пользуйтесь компьютером не более 6-ти часов в сутки. Как бы это странно не звучало, а компьютер очень отрицательно воздействует на организм и на нашу нервную систему. Как можно меньше старайтесь использовать компьютер. Прослушивание музыки и просмотр фильмов осуществляйте на DVD проигрывателе. Если вы не можете находиться длительное время без интернета, то посетить свою страничку в соц. сети и почитать новости можно с помощью мобильного телефона.</a:t>
            </a:r>
            <a:br>
              <a:rPr lang="ru-RU" sz="1800" dirty="0"/>
            </a:br>
            <a:endParaRPr lang="ru-RU" sz="1800" dirty="0"/>
          </a:p>
        </p:txBody>
      </p:sp>
    </p:spTree>
    <p:extLst>
      <p:ext uri="{BB962C8B-B14F-4D97-AF65-F5344CB8AC3E}">
        <p14:creationId xmlns:p14="http://schemas.microsoft.com/office/powerpoint/2010/main" val="84290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898" y="0"/>
            <a:ext cx="9151897" cy="6453336"/>
          </a:xfrm>
        </p:spPr>
        <p:txBody>
          <a:bodyPr>
            <a:normAutofit/>
          </a:bodyPr>
          <a:lstStyle/>
          <a:p>
            <a:r>
              <a:rPr lang="ru-RU" sz="2400" b="1" dirty="0">
                <a:solidFill>
                  <a:schemeClr val="accent4">
                    <a:lumMod val="75000"/>
                  </a:schemeClr>
                </a:solidFill>
              </a:rPr>
              <a:t>3. Режим дня</a:t>
            </a:r>
            <a:r>
              <a:rPr lang="ru-RU" sz="2400" dirty="0">
                <a:solidFill>
                  <a:schemeClr val="accent4">
                    <a:lumMod val="75000"/>
                  </a:schemeClr>
                </a:solidFill>
              </a:rPr>
              <a:t/>
            </a:r>
            <a:br>
              <a:rPr lang="ru-RU" sz="2400" dirty="0">
                <a:solidFill>
                  <a:schemeClr val="accent4">
                    <a:lumMod val="75000"/>
                  </a:schemeClr>
                </a:solidFill>
              </a:rPr>
            </a:br>
            <a:r>
              <a:rPr lang="ru-RU" sz="2400" dirty="0">
                <a:solidFill>
                  <a:schemeClr val="accent4">
                    <a:lumMod val="75000"/>
                  </a:schemeClr>
                </a:solidFill>
              </a:rPr>
              <a:t/>
            </a:r>
            <a:br>
              <a:rPr lang="ru-RU" sz="2400" dirty="0">
                <a:solidFill>
                  <a:schemeClr val="accent4">
                    <a:lumMod val="75000"/>
                  </a:schemeClr>
                </a:solidFill>
              </a:rPr>
            </a:br>
            <a:r>
              <a:rPr lang="ru-RU" sz="2400" dirty="0">
                <a:solidFill>
                  <a:schemeClr val="accent4">
                    <a:lumMod val="75000"/>
                  </a:schemeClr>
                </a:solidFill>
              </a:rPr>
              <a:t>Следующим этапом здорового образа жизни является установка правильного режима дня. В первую очередь это здоровый и полноценный сон. Вообще сон это очень важная составляющая часть здоровья и полноценного функционирования человека. Старайтесь ложиться спать до полуночи, а сама продолжительность сна должна быть 6-8 часов. Ни в коем случае не пренебрегайте своим сном, иначе это негативно скажется на вашем здоровье. Начинайте свой день с небольшой утренней зарядки, после чего обязательно примите душ. Приём пищи осуществляйте в одно и то же время. Одним словом, старайтесь спланировать день таким образом, чтобы он имел свой режим.</a:t>
            </a:r>
            <a:br>
              <a:rPr lang="ru-RU" sz="2400" dirty="0">
                <a:solidFill>
                  <a:schemeClr val="accent4">
                    <a:lumMod val="75000"/>
                  </a:schemeClr>
                </a:solidFill>
              </a:rPr>
            </a:br>
            <a:endParaRPr lang="ru-RU" sz="2400" dirty="0">
              <a:solidFill>
                <a:schemeClr val="accent4">
                  <a:lumMod val="75000"/>
                </a:schemeClr>
              </a:solidFill>
            </a:endParaRPr>
          </a:p>
        </p:txBody>
      </p:sp>
    </p:spTree>
    <p:extLst>
      <p:ext uri="{BB962C8B-B14F-4D97-AF65-F5344CB8AC3E}">
        <p14:creationId xmlns:p14="http://schemas.microsoft.com/office/powerpoint/2010/main" val="285099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76672"/>
            <a:ext cx="8496944" cy="6120680"/>
          </a:xfrm>
        </p:spPr>
        <p:txBody>
          <a:bodyPr>
            <a:normAutofit fontScale="32500" lnSpcReduction="20000"/>
          </a:bodyPr>
          <a:lstStyle/>
          <a:p>
            <a:r>
              <a:rPr lang="ru-RU" sz="14800" b="1" dirty="0"/>
              <a:t>4. Правильное и здоровое питание</a:t>
            </a:r>
            <a:r>
              <a:rPr lang="ru-RU" sz="14800" dirty="0"/>
              <a:t/>
            </a:r>
            <a:br>
              <a:rPr lang="ru-RU" sz="14800" dirty="0"/>
            </a:br>
            <a:r>
              <a:rPr lang="ru-RU" dirty="0"/>
              <a:t/>
            </a:r>
            <a:br>
              <a:rPr lang="ru-RU" dirty="0"/>
            </a:br>
            <a:r>
              <a:rPr lang="ru-RU" sz="5500" dirty="0" err="1"/>
              <a:t>Питание</a:t>
            </a:r>
            <a:r>
              <a:rPr lang="ru-RU" sz="5500" dirty="0"/>
              <a:t> это одно из главных формирований здорового образа жизни. Большинство наших недугов происходят от неправильного питания. Например, употребление чрезмерно жирной пищи приводит к тому, что мы начинаем чувствовать дискомфорт и тяжесть в области живота. Более того, жирная пища приводит к ожирению и иным, более серьёзным последствиям как сахарный диабет. Кроме того, напитки с красителями и иные продукты питания, которые содержат в себе различные химические добавки, негативно влияют на почки и печень. Поэтому обязательно пересмотрите свой рацион и используйте </a:t>
            </a:r>
            <a:r>
              <a:rPr lang="ru-RU" sz="5500" dirty="0">
                <a:hlinkClick r:id="rId2"/>
              </a:rPr>
              <a:t>здоровое питание</a:t>
            </a:r>
            <a:r>
              <a:rPr lang="ru-RU" sz="5500" dirty="0"/>
              <a:t>.</a:t>
            </a:r>
            <a:br>
              <a:rPr lang="ru-RU" sz="5500" dirty="0"/>
            </a:br>
            <a:r>
              <a:rPr lang="ru-RU" sz="5500" dirty="0"/>
              <a:t/>
            </a:r>
            <a:br>
              <a:rPr lang="ru-RU" sz="5500" dirty="0"/>
            </a:br>
            <a:r>
              <a:rPr lang="ru-RU" sz="5500" dirty="0"/>
              <a:t>Тут стоит отметить, что помимо питания очень важно и то, какую воду мы пьём. Откажитесь от газированных напитков с красителями, продающихся готовых чаёв и соков с консервантами. Если вы любите сладкие напитки, то замените их свежевыжатыми соками. В качестве основного питья используйте минеральную воду, либо же, по крайней мере, очищенную воду из специального источника. Кипячёную воду также не советуем, так как после кипячения в ней не остаётся полезных и питательных для организма компонентов.</a:t>
            </a:r>
            <a:br>
              <a:rPr lang="ru-RU" sz="5500" dirty="0"/>
            </a:br>
            <a:r>
              <a:rPr lang="ru-RU" sz="5500" dirty="0"/>
              <a:t/>
            </a:r>
            <a:br>
              <a:rPr lang="ru-RU" sz="5500" dirty="0"/>
            </a:br>
            <a:endParaRPr lang="ru-RU" sz="5500" dirty="0"/>
          </a:p>
        </p:txBody>
      </p:sp>
    </p:spTree>
    <p:extLst>
      <p:ext uri="{BB962C8B-B14F-4D97-AF65-F5344CB8AC3E}">
        <p14:creationId xmlns:p14="http://schemas.microsoft.com/office/powerpoint/2010/main" val="71744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133</TotalTime>
  <Words>161</Words>
  <Application>Microsoft Office PowerPoint</Application>
  <PresentationFormat>Экран (4:3)</PresentationFormat>
  <Paragraphs>18</Paragraphs>
  <Slides>17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17</vt:i4>
      </vt:variant>
    </vt:vector>
  </HeadingPairs>
  <TitlesOfParts>
    <vt:vector size="20" baseType="lpstr">
      <vt:lpstr>Georgia</vt:lpstr>
      <vt:lpstr>Trebuchet MS</vt:lpstr>
      <vt:lpstr>Воздушный поток</vt:lpstr>
      <vt:lpstr>ЗДОРОВОВЫЙ ОБРАЗ ЖИЗНИ</vt:lpstr>
      <vt:lpstr>Презентация PowerPoint</vt:lpstr>
      <vt:lpstr>Презентация PowerPoint</vt:lpstr>
      <vt:lpstr>Основные правила здоровой жизни </vt:lpstr>
      <vt:lpstr>Для чего необходим здоровый образ жизни</vt:lpstr>
      <vt:lpstr>ПРИНЦИПЫ ЗДОРОВОГО ОБРАЗА ЖИЗНИ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DIMON</dc:creator>
  <cp:lastModifiedBy>Teacher5</cp:lastModifiedBy>
  <cp:revision>8</cp:revision>
  <dcterms:created xsi:type="dcterms:W3CDTF">2017-09-24T08:38:39Z</dcterms:created>
  <dcterms:modified xsi:type="dcterms:W3CDTF">2017-09-25T10:55:47Z</dcterms:modified>
</cp:coreProperties>
</file>