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57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80" autoAdjust="0"/>
    <p:restoredTop sz="94660"/>
  </p:normalViewPr>
  <p:slideViewPr>
    <p:cSldViewPr>
      <p:cViewPr varScale="1">
        <p:scale>
          <a:sx n="103" d="100"/>
          <a:sy n="103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5C9A21-0A82-460E-8B0D-00C69E9AB78A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C195063-810E-4A6C-809D-D398494CB8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772816"/>
            <a:ext cx="8712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Интерактивный тест </a:t>
            </a:r>
            <a:r>
              <a:rPr lang="ru-RU" sz="4000" b="1" dirty="0" smtClean="0">
                <a:solidFill>
                  <a:srgbClr val="0070C0"/>
                </a:solidFill>
              </a:rPr>
              <a:t>по русскому языку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«</a:t>
            </a:r>
            <a:r>
              <a:rPr lang="ru-RU" sz="4000" b="1" dirty="0" smtClean="0">
                <a:solidFill>
                  <a:srgbClr val="0070C0"/>
                </a:solidFill>
              </a:rPr>
              <a:t>Орфографическая разминка»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548680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Выбери слова с орфограммой «Непроизносимые  согласные в корне слова»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348880"/>
            <a:ext cx="25202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 сердце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212976"/>
            <a:ext cx="25202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92D050"/>
                </a:solidFill>
              </a:rPr>
              <a:t> </a:t>
            </a:r>
            <a:r>
              <a:rPr lang="ru-RU" sz="3200" dirty="0" smtClean="0">
                <a:solidFill>
                  <a:srgbClr val="92D050"/>
                </a:solidFill>
              </a:rPr>
              <a:t>низкий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4077072"/>
            <a:ext cx="25202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грустный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941168"/>
            <a:ext cx="252028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парадный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4077072"/>
            <a:ext cx="23762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верно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2348880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верно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620688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Вставь, где нужно, разделительный мягкий знак </a:t>
            </a:r>
            <a:r>
              <a:rPr lang="ru-RU" sz="3200" b="1" dirty="0" err="1" smtClean="0">
                <a:solidFill>
                  <a:srgbClr val="0070C0"/>
                </a:solidFill>
              </a:rPr>
              <a:t>ь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060848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плат?е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924944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 </a:t>
            </a:r>
            <a:r>
              <a:rPr lang="ru-RU" sz="3200" dirty="0" err="1" smtClean="0">
                <a:solidFill>
                  <a:srgbClr val="92D050"/>
                </a:solidFill>
              </a:rPr>
              <a:t>под?ём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789040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ден?ки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725144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вороб?и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4653136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воробьи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2132856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платье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764704"/>
            <a:ext cx="698477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Выбери слова, в корне которых пишется буква  </a:t>
            </a:r>
            <a:r>
              <a:rPr lang="ru-RU" sz="3600" b="1" dirty="0" smtClean="0">
                <a:solidFill>
                  <a:srgbClr val="0070C0"/>
                </a:solidFill>
              </a:rPr>
              <a:t>б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060848"/>
            <a:ext cx="223224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скри</a:t>
            </a:r>
            <a:r>
              <a:rPr lang="ru-RU" sz="3200" dirty="0" smtClean="0">
                <a:solidFill>
                  <a:srgbClr val="92D050"/>
                </a:solidFill>
              </a:rPr>
              <a:t>…</a:t>
            </a:r>
            <a:r>
              <a:rPr lang="ru-RU" sz="3200" dirty="0" err="1" smtClean="0">
                <a:solidFill>
                  <a:srgbClr val="92D050"/>
                </a:solidFill>
              </a:rPr>
              <a:t>ка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924944"/>
            <a:ext cx="22322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оши</a:t>
            </a:r>
            <a:r>
              <a:rPr lang="ru-RU" sz="3200" dirty="0" smtClean="0">
                <a:solidFill>
                  <a:srgbClr val="92D050"/>
                </a:solidFill>
              </a:rPr>
              <a:t>…</a:t>
            </a:r>
            <a:r>
              <a:rPr lang="ru-RU" sz="3200" dirty="0" err="1" smtClean="0">
                <a:solidFill>
                  <a:srgbClr val="92D050"/>
                </a:solidFill>
              </a:rPr>
              <a:t>ка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077072"/>
            <a:ext cx="223224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улы</a:t>
            </a:r>
            <a:r>
              <a:rPr lang="ru-RU" sz="3200" dirty="0" smtClean="0">
                <a:solidFill>
                  <a:srgbClr val="92D050"/>
                </a:solidFill>
              </a:rPr>
              <a:t>…</a:t>
            </a:r>
            <a:r>
              <a:rPr lang="ru-RU" sz="3200" dirty="0" err="1" smtClean="0">
                <a:solidFill>
                  <a:srgbClr val="92D050"/>
                </a:solidFill>
              </a:rPr>
              <a:t>ка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5013176"/>
            <a:ext cx="223224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шля…</a:t>
            </a:r>
            <a:r>
              <a:rPr lang="ru-RU" sz="3200" dirty="0" err="1" smtClean="0">
                <a:solidFill>
                  <a:srgbClr val="92D050"/>
                </a:solidFill>
              </a:rPr>
              <a:t>ка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4077072"/>
            <a:ext cx="223224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улыбка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2924944"/>
            <a:ext cx="223224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 </a:t>
            </a:r>
            <a:r>
              <a:rPr lang="ru-RU" sz="3200" dirty="0" smtClean="0">
                <a:solidFill>
                  <a:srgbClr val="FFC000"/>
                </a:solidFill>
              </a:rPr>
              <a:t>ошибка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620688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Вставь, где нужно, мягкий знак </a:t>
            </a:r>
            <a:r>
              <a:rPr lang="ru-RU" sz="3200" b="1" dirty="0" err="1" smtClean="0">
                <a:solidFill>
                  <a:srgbClr val="0070C0"/>
                </a:solidFill>
              </a:rPr>
              <a:t>ь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772816"/>
            <a:ext cx="27363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сквореч?ник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4149080"/>
            <a:ext cx="27363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 капельки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924944"/>
            <a:ext cx="28083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мощ?ный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5373216"/>
            <a:ext cx="28083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реч?ной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4149080"/>
            <a:ext cx="27363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капел?ки</a:t>
            </a:r>
            <a:endParaRPr lang="ru-RU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980728"/>
            <a:ext cx="832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1700808"/>
            <a:ext cx="62646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70C0"/>
                </a:solidFill>
              </a:rPr>
              <a:t>Успехов в учёбе!</a:t>
            </a:r>
            <a:endParaRPr lang="ru-RU" sz="8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76672"/>
            <a:ext cx="66967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  </a:t>
            </a:r>
            <a:r>
              <a:rPr lang="ru-RU" sz="3200" b="1" dirty="0" smtClean="0">
                <a:solidFill>
                  <a:srgbClr val="0070C0"/>
                </a:solidFill>
              </a:rPr>
              <a:t>В каком слове пропущена буква  «</a:t>
            </a:r>
            <a:r>
              <a:rPr lang="ru-RU" sz="3200" b="1" dirty="0" err="1" smtClean="0">
                <a:solidFill>
                  <a:srgbClr val="0070C0"/>
                </a:solidFill>
              </a:rPr>
              <a:t>ш</a:t>
            </a:r>
            <a:r>
              <a:rPr lang="ru-RU" sz="3200" b="1" dirty="0" smtClean="0">
                <a:solidFill>
                  <a:srgbClr val="0070C0"/>
                </a:solidFill>
              </a:rPr>
              <a:t>»?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060848"/>
            <a:ext cx="25202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92D050"/>
                </a:solidFill>
              </a:rPr>
              <a:t>варе…</a:t>
            </a:r>
            <a:r>
              <a:rPr lang="ru-RU" sz="4400" dirty="0" err="1" smtClean="0">
                <a:solidFill>
                  <a:srgbClr val="92D050"/>
                </a:solidFill>
              </a:rPr>
              <a:t>ка</a:t>
            </a:r>
            <a:endParaRPr lang="ru-RU" sz="44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3212976"/>
            <a:ext cx="259228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92D050"/>
                </a:solidFill>
              </a:rPr>
              <a:t>подру</a:t>
            </a:r>
            <a:r>
              <a:rPr lang="ru-RU" sz="4400" dirty="0" smtClean="0">
                <a:solidFill>
                  <a:srgbClr val="92D050"/>
                </a:solidFill>
              </a:rPr>
              <a:t>…</a:t>
            </a:r>
            <a:r>
              <a:rPr lang="ru-RU" sz="4400" dirty="0" err="1" smtClean="0">
                <a:solidFill>
                  <a:srgbClr val="92D050"/>
                </a:solidFill>
              </a:rPr>
              <a:t>ка</a:t>
            </a:r>
            <a:endParaRPr lang="ru-RU" sz="44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4509120"/>
            <a:ext cx="26642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92D050"/>
                </a:solidFill>
              </a:rPr>
              <a:t>игру…</a:t>
            </a:r>
            <a:r>
              <a:rPr lang="ru-RU" sz="4400" dirty="0" err="1" smtClean="0">
                <a:solidFill>
                  <a:srgbClr val="92D050"/>
                </a:solidFill>
              </a:rPr>
              <a:t>ка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96136" y="4509120"/>
            <a:ext cx="25922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C000"/>
                </a:solidFill>
              </a:rPr>
              <a:t>игрушка</a:t>
            </a:r>
            <a:endParaRPr lang="ru-RU" sz="4400" dirty="0">
              <a:solidFill>
                <a:srgbClr val="FFC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5517232"/>
            <a:ext cx="26642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rgbClr val="92D050"/>
                </a:solidFill>
              </a:rPr>
              <a:t>кро</a:t>
            </a:r>
            <a:r>
              <a:rPr lang="ru-RU" sz="4400" dirty="0" smtClean="0">
                <a:solidFill>
                  <a:srgbClr val="92D050"/>
                </a:solidFill>
              </a:rPr>
              <a:t>…</a:t>
            </a:r>
            <a:r>
              <a:rPr lang="ru-RU" sz="4400" dirty="0" err="1" smtClean="0">
                <a:solidFill>
                  <a:srgbClr val="92D050"/>
                </a:solidFill>
              </a:rPr>
              <a:t>ка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5517232"/>
            <a:ext cx="26642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C000"/>
                </a:solidFill>
              </a:rPr>
              <a:t>крошка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548680"/>
            <a:ext cx="5976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Выбери слова с непроизносимым согласным звуком </a:t>
            </a:r>
            <a:r>
              <a:rPr lang="en-US" sz="3200" b="1" dirty="0" smtClean="0">
                <a:solidFill>
                  <a:srgbClr val="0070C0"/>
                </a:solidFill>
              </a:rPr>
              <a:t>[</a:t>
            </a:r>
            <a:r>
              <a:rPr lang="ru-RU" sz="3200" b="1" dirty="0" smtClean="0">
                <a:solidFill>
                  <a:srgbClr val="0070C0"/>
                </a:solidFill>
              </a:rPr>
              <a:t>т</a:t>
            </a:r>
            <a:r>
              <a:rPr lang="en-US" sz="3200" b="1" dirty="0" smtClean="0">
                <a:solidFill>
                  <a:srgbClr val="0070C0"/>
                </a:solidFill>
              </a:rPr>
              <a:t>]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140968"/>
            <a:ext cx="266429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92D050"/>
                </a:solidFill>
              </a:rPr>
              <a:t>извес…</a:t>
            </a:r>
            <a:r>
              <a:rPr lang="ru-RU" sz="3600" dirty="0" err="1" smtClean="0">
                <a:solidFill>
                  <a:srgbClr val="92D050"/>
                </a:solidFill>
              </a:rPr>
              <a:t>ный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060848"/>
            <a:ext cx="2664296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92D050"/>
                </a:solidFill>
              </a:rPr>
              <a:t>вкус…</a:t>
            </a:r>
            <a:r>
              <a:rPr lang="ru-RU" sz="3600" dirty="0" err="1" smtClean="0">
                <a:solidFill>
                  <a:srgbClr val="92D050"/>
                </a:solidFill>
              </a:rPr>
              <a:t>ный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4149080"/>
            <a:ext cx="302433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92D050"/>
                </a:solidFill>
              </a:rPr>
              <a:t>прекрас</a:t>
            </a:r>
            <a:r>
              <a:rPr lang="ru-RU" sz="3600" dirty="0" smtClean="0">
                <a:solidFill>
                  <a:srgbClr val="92D050"/>
                </a:solidFill>
              </a:rPr>
              <a:t>…</a:t>
            </a:r>
            <a:r>
              <a:rPr lang="ru-RU" sz="3600" dirty="0" err="1" smtClean="0">
                <a:solidFill>
                  <a:srgbClr val="92D050"/>
                </a:solidFill>
              </a:rPr>
              <a:t>ный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H="1" flipV="1">
            <a:off x="1331640" y="5085184"/>
            <a:ext cx="302433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92D050"/>
                </a:solidFill>
              </a:rPr>
              <a:t>чес…</a:t>
            </a:r>
            <a:r>
              <a:rPr lang="ru-RU" sz="3600" dirty="0" err="1" smtClean="0">
                <a:solidFill>
                  <a:srgbClr val="92D050"/>
                </a:solidFill>
              </a:rPr>
              <a:t>ный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3140968"/>
            <a:ext cx="24482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известный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5085184"/>
            <a:ext cx="2448272" cy="626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честный</a:t>
            </a:r>
            <a:endParaRPr lang="ru-RU" sz="3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                 </a:t>
            </a:r>
            <a:r>
              <a:rPr lang="ru-RU" sz="3200" b="1" dirty="0" smtClean="0">
                <a:solidFill>
                  <a:srgbClr val="0070C0"/>
                </a:solidFill>
              </a:rPr>
              <a:t>В каком слове пропущена безударная гласная буква «а»?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4365104"/>
            <a:ext cx="216024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д…</a:t>
            </a:r>
            <a:r>
              <a:rPr lang="ru-RU" sz="3200" dirty="0" err="1" smtClean="0">
                <a:solidFill>
                  <a:srgbClr val="92D050"/>
                </a:solidFill>
              </a:rPr>
              <a:t>лёкий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2060848"/>
            <a:ext cx="22322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тр…пинка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3356992"/>
            <a:ext cx="223224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н…</a:t>
            </a:r>
            <a:r>
              <a:rPr lang="ru-RU" sz="3200" dirty="0" err="1" smtClean="0">
                <a:solidFill>
                  <a:srgbClr val="92D050"/>
                </a:solidFill>
              </a:rPr>
              <a:t>чной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4365104"/>
            <a:ext cx="22322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 </a:t>
            </a:r>
            <a:r>
              <a:rPr lang="ru-RU" sz="3200" dirty="0" smtClean="0">
                <a:solidFill>
                  <a:srgbClr val="FFC000"/>
                </a:solidFill>
              </a:rPr>
              <a:t>далёкий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5445224"/>
            <a:ext cx="223224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п…левой</a:t>
            </a:r>
            <a:endParaRPr lang="ru-RU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980728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Выбери проверочное слово для слова «тепло»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204864"/>
            <a:ext cx="237626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теплеть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501008"/>
            <a:ext cx="237626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тёплый 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725144"/>
            <a:ext cx="237626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оттепель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3501008"/>
            <a:ext cx="23042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верно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548680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Выбери слова с непроверяемыми безударными гласными в корне слова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276872"/>
            <a:ext cx="24482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дождливый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3212976"/>
            <a:ext cx="24482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коньки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4149080"/>
            <a:ext cx="24482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холодный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5229200"/>
            <a:ext cx="24482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ребята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3212976"/>
            <a:ext cx="24482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 верно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5229200"/>
            <a:ext cx="24482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 верно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836712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Выбери слова с орфограммой «Непроизносимый согласный в корне слова»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348880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мороз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212976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звёздный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221088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друг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5013176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радостная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3968" y="5013176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верно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3284984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верно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692696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Выбери слова  с безударной гласной «и» в корне слова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348880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заб</a:t>
            </a:r>
            <a:r>
              <a:rPr lang="ru-RU" sz="3200" dirty="0" smtClean="0">
                <a:solidFill>
                  <a:srgbClr val="92D050"/>
                </a:solidFill>
              </a:rPr>
              <a:t>…жал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212976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 св…</a:t>
            </a:r>
            <a:r>
              <a:rPr lang="ru-RU" sz="3200" dirty="0" err="1" smtClean="0">
                <a:solidFill>
                  <a:srgbClr val="92D050"/>
                </a:solidFill>
              </a:rPr>
              <a:t>стеть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077072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сн</a:t>
            </a:r>
            <a:r>
              <a:rPr lang="ru-RU" sz="3200" dirty="0" smtClean="0">
                <a:solidFill>
                  <a:srgbClr val="92D050"/>
                </a:solidFill>
              </a:rPr>
              <a:t>…</a:t>
            </a:r>
            <a:r>
              <a:rPr lang="ru-RU" sz="3200" dirty="0" err="1" smtClean="0">
                <a:solidFill>
                  <a:srgbClr val="92D050"/>
                </a:solidFill>
              </a:rPr>
              <a:t>жок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013176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п…</a:t>
            </a:r>
            <a:r>
              <a:rPr lang="ru-RU" sz="3200" dirty="0" err="1" smtClean="0">
                <a:solidFill>
                  <a:srgbClr val="92D050"/>
                </a:solidFill>
              </a:rPr>
              <a:t>сьмо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5013176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 </a:t>
            </a:r>
            <a:r>
              <a:rPr lang="ru-RU" sz="3200" dirty="0" smtClean="0">
                <a:solidFill>
                  <a:srgbClr val="FFC000"/>
                </a:solidFill>
              </a:rPr>
              <a:t>письмо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3212976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свистеть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20688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Вставь, где нужно, разделительный твёрдый знак </a:t>
            </a:r>
            <a:r>
              <a:rPr lang="ru-RU" sz="3200" b="1" dirty="0" err="1" smtClean="0">
                <a:solidFill>
                  <a:srgbClr val="0070C0"/>
                </a:solidFill>
              </a:rPr>
              <a:t>ъ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72816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лист?я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924944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с?ел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229200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сынов?я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077072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92D050"/>
                </a:solidFill>
              </a:rPr>
              <a:t>в?ехал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2924944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съел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4149080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въехал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814</TotalTime>
  <Words>201</Words>
  <Application>Microsoft Office PowerPoint</Application>
  <PresentationFormat>Экран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русскому языку для обучающихся 2-3 классов по теме «Гласные и согласные в корне слова» Подготовила учитель начальных классов МОУ «Комсомольская СОШ Белгородского района Белгородской области» Шефлер Елена Анатольевна</dc:title>
  <dc:creator>PET</dc:creator>
  <cp:lastModifiedBy>PET</cp:lastModifiedBy>
  <cp:revision>95</cp:revision>
  <dcterms:created xsi:type="dcterms:W3CDTF">2017-07-16T13:42:23Z</dcterms:created>
  <dcterms:modified xsi:type="dcterms:W3CDTF">2017-09-03T07:36:03Z</dcterms:modified>
</cp:coreProperties>
</file>