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4"/>
  </p:notesMasterIdLst>
  <p:sldIdLst>
    <p:sldId id="256" r:id="rId2"/>
    <p:sldId id="281" r:id="rId3"/>
    <p:sldId id="258" r:id="rId4"/>
    <p:sldId id="259" r:id="rId5"/>
    <p:sldId id="260" r:id="rId6"/>
    <p:sldId id="286" r:id="rId7"/>
    <p:sldId id="279" r:id="rId8"/>
    <p:sldId id="272" r:id="rId9"/>
    <p:sldId id="273" r:id="rId10"/>
    <p:sldId id="274" r:id="rId11"/>
    <p:sldId id="264" r:id="rId12"/>
    <p:sldId id="265" r:id="rId13"/>
    <p:sldId id="284" r:id="rId14"/>
    <p:sldId id="266" r:id="rId15"/>
    <p:sldId id="267" r:id="rId16"/>
    <p:sldId id="280" r:id="rId17"/>
    <p:sldId id="269" r:id="rId18"/>
    <p:sldId id="270" r:id="rId19"/>
    <p:sldId id="271" r:id="rId20"/>
    <p:sldId id="282" r:id="rId21"/>
    <p:sldId id="283" r:id="rId22"/>
    <p:sldId id="28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466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sz="1800" b="0"/>
            </a:pPr>
            <a:r>
              <a:rPr lang="ru-RU" sz="1800" b="0" dirty="0"/>
              <a:t>Любите ли вы продукты быстрого </a:t>
            </a:r>
            <a:r>
              <a:rPr lang="ru-RU" sz="1800" b="0" dirty="0" smtClean="0"/>
              <a:t>приготовления?</a:t>
            </a:r>
            <a:endParaRPr lang="ru-RU" sz="1800" b="0" dirty="0"/>
          </a:p>
        </c:rich>
      </c:tx>
      <c:layout>
        <c:manualLayout>
          <c:xMode val="edge"/>
          <c:yMode val="edge"/>
          <c:x val="0.323817749343834"/>
          <c:y val="4.0624999999999988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человек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00B0F0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59%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41%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</c:v>
                </c:pt>
                <c:pt idx="1">
                  <c:v>16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layout>
        <c:manualLayout>
          <c:xMode val="edge"/>
          <c:yMode val="edge"/>
          <c:x val="3.0527458081521592E-2"/>
          <c:y val="0.17364287383839325"/>
        </c:manualLayout>
      </c:layout>
      <c:overlay val="0"/>
      <c:txPr>
        <a:bodyPr/>
        <a:lstStyle/>
        <a:p>
          <a:pPr>
            <a:defRPr sz="1800" b="0"/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 вы употребляете продукты быстрого приготовления?</c:v>
                </c:pt>
              </c:strCache>
            </c:strRef>
          </c:tx>
          <c:dPt>
            <c:idx val="1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rgbClr val="FFFF00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67%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15%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Каждый день</c:v>
                </c:pt>
                <c:pt idx="1">
                  <c:v>Несколько раз в неделю</c:v>
                </c:pt>
                <c:pt idx="2">
                  <c:v>Очень редко</c:v>
                </c:pt>
                <c:pt idx="3">
                  <c:v>Вообще не ем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7</c:v>
                </c:pt>
                <c:pt idx="2">
                  <c:v>26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0"/>
            </a:pPr>
            <a:r>
              <a:rPr lang="ru-RU" sz="1800" b="0" dirty="0" smtClean="0"/>
              <a:t>Почему вы употребляете продукты быстрого приготовления?</a:t>
            </a:r>
            <a:endParaRPr lang="ru-RU" sz="1800" b="0" dirty="0"/>
          </a:p>
        </c:rich>
      </c:tx>
      <c:layout>
        <c:manualLayout>
          <c:xMode val="edge"/>
          <c:yMode val="edge"/>
          <c:x val="4.9932030818226322E-2"/>
          <c:y val="2.754280270620721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9587867924456818"/>
          <c:y val="0.53491676085058137"/>
          <c:w val="0.380668894170966"/>
          <c:h val="0.4223836974067368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rgbClr val="FFFF00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56%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44%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Это вскусно</c:v>
                </c:pt>
                <c:pt idx="1">
                  <c:v>Это полезно</c:v>
                </c:pt>
                <c:pt idx="2">
                  <c:v>Приготовление занимает мало времени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</c:v>
                </c:pt>
                <c:pt idx="1">
                  <c:v>0</c:v>
                </c:pt>
                <c:pt idx="2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4.9581383806225512E-4"/>
          <c:y val="0.1906594356942144"/>
          <c:w val="0.74174700671189486"/>
          <c:h val="0.3653620257337307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9307467082184737"/>
          <c:y val="6.4444264023057862E-2"/>
        </c:manualLayout>
      </c:layout>
      <c:overlay val="0"/>
      <c:txPr>
        <a:bodyPr/>
        <a:lstStyle/>
        <a:p>
          <a:pPr>
            <a:defRPr sz="1800" b="0"/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9718066971786883"/>
          <c:y val="0.47704888315273436"/>
          <c:w val="0.54388345603735988"/>
          <c:h val="0.4555012619387243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Какую лапшу быстрого приготовления вы едите?</c:v>
                </c:pt>
              </c:strCache>
            </c:strRef>
          </c:tx>
          <c:dPt>
            <c:idx val="1"/>
            <c:bubble3D val="0"/>
            <c:spPr>
              <a:solidFill>
                <a:srgbClr val="FFFF99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59%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15%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3266994183833319E-2"/>
                  <c:y val="6.6666480023852134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26%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"Бизнес ланч"</c:v>
                </c:pt>
                <c:pt idx="1">
                  <c:v>"Роллтон"</c:v>
                </c:pt>
                <c:pt idx="2">
                  <c:v>"Биг ланч"</c:v>
                </c:pt>
                <c:pt idx="3">
                  <c:v>"Big Bon"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23</c:v>
                </c:pt>
                <c:pt idx="2">
                  <c:v>6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16444742237972743"/>
          <c:y val="0.1991714458892154"/>
          <c:w val="0.83555257762027313"/>
          <c:h val="0.2223692812058619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layout/>
      <c:overlay val="0"/>
      <c:txPr>
        <a:bodyPr/>
        <a:lstStyle/>
        <a:p>
          <a:pPr>
            <a:defRPr sz="2000" b="0"/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Смогли бы вы отказаться от продуктов быстрого приготовления?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82%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0416666666666666E-2"/>
                  <c:y val="1.562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18%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32</c:v>
                </c:pt>
                <c:pt idx="1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7C518-97BB-4692-B1FE-918D68CFD7DD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6D2E2-34E1-464A-9782-996C9702A4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312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6D2E2-34E1-464A-9782-996C9702A4D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950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6D2E2-34E1-464A-9782-996C9702A4D1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612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6D2E2-34E1-464A-9782-996C9702A4D1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76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1501E39-95BD-441D-BFF9-C61712DF52C8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31E926-ACDB-40AC-8078-7AAA59AF4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01E39-95BD-441D-BFF9-C61712DF52C8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31E926-ACDB-40AC-8078-7AAA59AF4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01E39-95BD-441D-BFF9-C61712DF52C8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31E926-ACDB-40AC-8078-7AAA59AF4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01E39-95BD-441D-BFF9-C61712DF52C8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31E926-ACDB-40AC-8078-7AAA59AF4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01E39-95BD-441D-BFF9-C61712DF52C8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31E926-ACDB-40AC-8078-7AAA59AF4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01E39-95BD-441D-BFF9-C61712DF52C8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31E926-ACDB-40AC-8078-7AAA59AF4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01E39-95BD-441D-BFF9-C61712DF52C8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31E926-ACDB-40AC-8078-7AAA59AF4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01E39-95BD-441D-BFF9-C61712DF52C8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31E926-ACDB-40AC-8078-7AAA59AF4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01E39-95BD-441D-BFF9-C61712DF52C8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31E926-ACDB-40AC-8078-7AAA59AF4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1501E39-95BD-441D-BFF9-C61712DF52C8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31E926-ACDB-40AC-8078-7AAA59AF4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501E39-95BD-441D-BFF9-C61712DF52C8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31E926-ACDB-40AC-8078-7AAA59AF4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1501E39-95BD-441D-BFF9-C61712DF52C8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931E926-ACDB-40AC-8078-7AAA59AF4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1470" y="2643182"/>
            <a:ext cx="907253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Исследовательская работа на тему: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«Качество макаронных изделий быстрого приготовления»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42844" y="5515444"/>
            <a:ext cx="7772400" cy="1199704"/>
          </a:xfrm>
        </p:spPr>
        <p:txBody>
          <a:bodyPr>
            <a:normAutofit fontScale="92500"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Автор: ученица 8а класса  Чернова Валерия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Руководитель: учитель химии Калинина Н.В.</a:t>
            </a:r>
          </a:p>
          <a:p>
            <a:pPr algn="l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5716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Муниципальное общеобразовательное учреждение</a:t>
            </a:r>
          </a:p>
          <a:p>
            <a:pPr algn="ctr"/>
            <a:r>
              <a:rPr lang="ru-RU" sz="2400" dirty="0" smtClean="0"/>
              <a:t>«Средняя общеобразовательная школа №41»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213571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 накапливанию в организме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глутамата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натрия, аминокислоты добавляемой для усиления вкуса.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При ее избытке в теле человека возникает головная боль, тошнота, учащенное сердцебиение, боль в груди, сонливость, слабость.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Глутамат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натрия оказывает депрессивное воздействие на психику.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У ребенка это проявляется в виде неконтролируемой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гиперактивности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42852"/>
            <a:ext cx="8429684" cy="114300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Частое употребление лапши б/</a:t>
            </a:r>
            <a:r>
              <a:rPr lang="ru-RU" sz="4000" b="1" u="sng" dirty="0" err="1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4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приводит</a:t>
            </a:r>
            <a:endParaRPr lang="ru-RU" sz="3200" b="1" u="sng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6" y="390765"/>
            <a:ext cx="857252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Для своей исследовательской работы я использовала 4 вида лапши б/</a:t>
            </a:r>
            <a:r>
              <a:rPr lang="ru-RU" sz="3000" dirty="0" err="1" smtClean="0"/>
              <a:t>п</a:t>
            </a:r>
            <a:r>
              <a:rPr lang="ru-RU" sz="3000" dirty="0" smtClean="0"/>
              <a:t>:</a:t>
            </a:r>
          </a:p>
          <a:p>
            <a:endParaRPr lang="ru-RU" sz="3000" dirty="0" smtClean="0"/>
          </a:p>
          <a:p>
            <a:pPr>
              <a:buFont typeface="Arial" pitchFamily="34" charset="0"/>
              <a:buChar char="•"/>
            </a:pPr>
            <a:r>
              <a:rPr lang="ru-RU" sz="3000" dirty="0" smtClean="0"/>
              <a:t> </a:t>
            </a:r>
            <a:r>
              <a:rPr lang="ru-RU" sz="3000" i="1" dirty="0" smtClean="0"/>
              <a:t>«Бизнес </a:t>
            </a:r>
            <a:r>
              <a:rPr lang="ru-RU" sz="3000" i="1" dirty="0" err="1" smtClean="0"/>
              <a:t>ланч</a:t>
            </a:r>
            <a:r>
              <a:rPr lang="ru-RU" sz="3000" i="1" dirty="0" smtClean="0"/>
              <a:t>»</a:t>
            </a:r>
          </a:p>
          <a:p>
            <a:pPr>
              <a:buFont typeface="Arial" pitchFamily="34" charset="0"/>
              <a:buChar char="•"/>
            </a:pPr>
            <a:r>
              <a:rPr lang="ru-RU" sz="3000" i="1" dirty="0" smtClean="0"/>
              <a:t> «</a:t>
            </a:r>
            <a:r>
              <a:rPr lang="en-US" sz="3000" i="1" dirty="0" smtClean="0"/>
              <a:t>Big Bon</a:t>
            </a:r>
            <a:r>
              <a:rPr lang="ru-RU" sz="3000" i="1" dirty="0" smtClean="0"/>
              <a:t>»</a:t>
            </a:r>
          </a:p>
          <a:p>
            <a:pPr>
              <a:buFont typeface="Arial" pitchFamily="34" charset="0"/>
              <a:buChar char="•"/>
            </a:pPr>
            <a:r>
              <a:rPr lang="ru-RU" sz="3000" i="1" dirty="0" smtClean="0"/>
              <a:t> «</a:t>
            </a:r>
            <a:r>
              <a:rPr lang="ru-RU" sz="3000" i="1" dirty="0" err="1" smtClean="0"/>
              <a:t>Роллтон</a:t>
            </a:r>
            <a:r>
              <a:rPr lang="ru-RU" sz="3000" i="1" dirty="0" smtClean="0"/>
              <a:t>»</a:t>
            </a:r>
          </a:p>
          <a:p>
            <a:pPr>
              <a:buFont typeface="Arial" pitchFamily="34" charset="0"/>
              <a:buChar char="•"/>
            </a:pPr>
            <a:r>
              <a:rPr lang="ru-RU" sz="3000" i="1" dirty="0" smtClean="0"/>
              <a:t> «</a:t>
            </a:r>
            <a:r>
              <a:rPr lang="ru-RU" sz="3000" i="1" dirty="0" err="1" smtClean="0"/>
              <a:t>Биг</a:t>
            </a:r>
            <a:r>
              <a:rPr lang="ru-RU" sz="3000" i="1" dirty="0" smtClean="0"/>
              <a:t> </a:t>
            </a:r>
            <a:r>
              <a:rPr lang="ru-RU" sz="3000" i="1" dirty="0" err="1" smtClean="0"/>
              <a:t>ланч</a:t>
            </a:r>
            <a:r>
              <a:rPr lang="ru-RU" sz="3000" i="1" dirty="0" smtClean="0"/>
              <a:t>»</a:t>
            </a:r>
            <a:endParaRPr lang="ru-RU" sz="3000" i="1" dirty="0"/>
          </a:p>
        </p:txBody>
      </p:sp>
      <p:pic>
        <p:nvPicPr>
          <p:cNvPr id="2" name="Picture 2" descr="C:\Users\бу\Desktop\химия\DSCN43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550524"/>
            <a:ext cx="5857884" cy="528150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57166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Первоначально изучив состав на всех упаковках, я выяснила,  что все продукты сделаны из муки высшего сорта, но внешний вид продуктов под №1 и №4 не соответствовал муке в/с, так как цвет продуктов имеет более серый оттенок.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0" y="4000503"/>
            <a:ext cx="9144000" cy="2857496"/>
            <a:chOff x="0" y="3728359"/>
            <a:chExt cx="9144000" cy="3129641"/>
          </a:xfrm>
        </p:grpSpPr>
        <p:pic>
          <p:nvPicPr>
            <p:cNvPr id="2" name="Picture 2" descr="C:\Users\бу\Desktop\химия\DSCN4380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9124" y="3728359"/>
              <a:ext cx="4714876" cy="3129641"/>
            </a:xfrm>
            <a:prstGeom prst="rect">
              <a:avLst/>
            </a:prstGeom>
            <a:noFill/>
          </p:spPr>
        </p:pic>
        <p:pic>
          <p:nvPicPr>
            <p:cNvPr id="3" name="Picture 3" descr="C:\Users\бу\Desktop\химия\DSCN4379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728359"/>
              <a:ext cx="4429124" cy="312964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42844" y="0"/>
            <a:ext cx="9001156" cy="4316188"/>
            <a:chOff x="285720" y="322716"/>
            <a:chExt cx="8643998" cy="4316188"/>
          </a:xfrm>
        </p:grpSpPr>
        <p:sp>
          <p:nvSpPr>
            <p:cNvPr id="2" name="TextBox 1"/>
            <p:cNvSpPr txBox="1"/>
            <p:nvPr/>
          </p:nvSpPr>
          <p:spPr>
            <a:xfrm>
              <a:off x="285752" y="322716"/>
              <a:ext cx="8429652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Все виды лапши были приготовлены по инструкции, указанной на упаковке.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 Брикет лапши поместили в глубокую тарелку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 Добавили 350 мл воды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 Накрыли крышкой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 Оставили на 5 минут.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5720" y="2823022"/>
              <a:ext cx="864399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По истечении 5 минут все образцы разварились до готовности. После 15 минут с момента заливания кипящей водой произвели оценку сохранности формы. Форма осталась прежней.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" y="4286256"/>
            <a:ext cx="9143999" cy="2577540"/>
            <a:chOff x="1" y="4286256"/>
            <a:chExt cx="8501057" cy="2577540"/>
          </a:xfrm>
        </p:grpSpPr>
        <p:pic>
          <p:nvPicPr>
            <p:cNvPr id="10" name="Рисунок 9" descr="DSCN4388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4005531" y="4464841"/>
              <a:ext cx="2571742" cy="2214577"/>
            </a:xfrm>
            <a:prstGeom prst="rect">
              <a:avLst/>
            </a:prstGeom>
          </p:spPr>
        </p:pic>
        <p:pic>
          <p:nvPicPr>
            <p:cNvPr id="11" name="Рисунок 10" descr="DSCN4394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6247891" y="4610629"/>
              <a:ext cx="2577540" cy="1928794"/>
            </a:xfrm>
            <a:prstGeom prst="rect">
              <a:avLst/>
            </a:prstGeom>
          </p:spPr>
        </p:pic>
        <p:pic>
          <p:nvPicPr>
            <p:cNvPr id="9" name="Рисунок 8" descr="DSCN4387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" y="4286256"/>
              <a:ext cx="4051284" cy="2571744"/>
            </a:xfrm>
            <a:prstGeom prst="rect">
              <a:avLst/>
            </a:prstGeom>
          </p:spPr>
        </p:pic>
      </p:grp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142852"/>
            <a:ext cx="8429684" cy="114300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Качественная реакция на белок</a:t>
            </a:r>
            <a:endParaRPr lang="ru-RU" sz="3400" b="1" u="sng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8" y="1571612"/>
            <a:ext cx="907256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Во всех упаковках лапши б/</a:t>
            </a:r>
            <a:r>
              <a:rPr lang="ru-RU" sz="2200" dirty="0" err="1" smtClean="0"/>
              <a:t>п</a:t>
            </a:r>
            <a:r>
              <a:rPr lang="ru-RU" sz="2200" dirty="0" smtClean="0"/>
              <a:t> содержался пакетик с мясным соусом. Для того, чтобы выявить наличие белка в соусе был проведён опыт.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/>
              <a:t>В пробирки добавили соус из упаковок лапши б/</a:t>
            </a:r>
            <a:r>
              <a:rPr lang="ru-RU" sz="2200" dirty="0" err="1" smtClean="0"/>
              <a:t>п</a:t>
            </a:r>
            <a:endParaRPr lang="ru-RU" sz="2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/>
              <a:t>Во все пробирки добавили одинаковое количество кипяченой  воды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200" dirty="0" smtClean="0"/>
              <a:t>Отфильтровали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2200" dirty="0" smtClean="0"/>
          </a:p>
          <a:p>
            <a:pPr marL="457200" indent="-457200"/>
            <a:endParaRPr lang="ru-RU" sz="2200" dirty="0" smtClean="0"/>
          </a:p>
          <a:p>
            <a:pPr marL="457200" indent="-457200">
              <a:buFont typeface="+mj-lt"/>
              <a:buAutoNum type="arabicPeriod"/>
            </a:pPr>
            <a:endParaRPr lang="ru-RU" sz="2200" dirty="0" smtClean="0"/>
          </a:p>
          <a:p>
            <a:pPr marL="457200" indent="-457200">
              <a:buFont typeface="+mj-lt"/>
              <a:buAutoNum type="arabicPeriod"/>
            </a:pPr>
            <a:endParaRPr lang="ru-RU" sz="2200" dirty="0" smtClean="0"/>
          </a:p>
          <a:p>
            <a:pPr marL="457200" indent="-457200"/>
            <a:r>
              <a:rPr lang="ru-RU" sz="2200" dirty="0" smtClean="0"/>
              <a:t> </a:t>
            </a:r>
            <a:endParaRPr lang="ru-RU" sz="2200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720498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ctr"/>
              </a:tabLst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720498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ctr"/>
              </a:tabLst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720498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676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ctr"/>
              </a:tabLst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8" name="Группа 17"/>
          <p:cNvGrpSpPr/>
          <p:nvPr/>
        </p:nvGrpSpPr>
        <p:grpSpPr>
          <a:xfrm>
            <a:off x="0" y="4000503"/>
            <a:ext cx="9144000" cy="2928959"/>
            <a:chOff x="0" y="4000503"/>
            <a:chExt cx="9144000" cy="2928959"/>
          </a:xfrm>
        </p:grpSpPr>
        <p:pic>
          <p:nvPicPr>
            <p:cNvPr id="2" name="Picture 3" descr="C:\Users\бу\Desktop\химия\DSCN4390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0772" y="4000503"/>
              <a:ext cx="3833228" cy="2857497"/>
            </a:xfrm>
            <a:prstGeom prst="rect">
              <a:avLst/>
            </a:prstGeom>
            <a:noFill/>
          </p:spPr>
        </p:pic>
        <p:pic>
          <p:nvPicPr>
            <p:cNvPr id="3076" name="Picture 4" descr="C:\Users\бу\Desktop\химия\DSCN4385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00504"/>
              <a:ext cx="5500694" cy="292895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бу\Desktop\химия\DSCN439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2032" y="3714752"/>
            <a:ext cx="4321967" cy="3143248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42852"/>
            <a:ext cx="8429684" cy="114300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Качественная реакция на белок </a:t>
            </a:r>
            <a:r>
              <a:rPr lang="ru-RU" sz="3200" b="1" u="sng" dirty="0" err="1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биуретовая</a:t>
            </a:r>
            <a:endParaRPr lang="ru-RU" sz="3200" b="1" u="sng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85720" y="1327083"/>
            <a:ext cx="8715436" cy="3139321"/>
            <a:chOff x="285720" y="1571612"/>
            <a:chExt cx="8715436" cy="313932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85720" y="1571612"/>
              <a:ext cx="8572560" cy="3139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ru-RU" sz="2200" dirty="0" smtClean="0"/>
                <a:t>На определение содержания белка в продуктах быстрого приготовления были проведены  реакции.</a:t>
              </a:r>
              <a:endParaRPr lang="en-US" sz="2200" dirty="0" smtClean="0"/>
            </a:p>
            <a:p>
              <a:pPr>
                <a:buFont typeface="Arial" pitchFamily="34" charset="0"/>
                <a:buChar char="•"/>
              </a:pPr>
              <a:r>
                <a:rPr lang="en-US" sz="2200" dirty="0" smtClean="0"/>
                <a:t> </a:t>
              </a:r>
              <a:r>
                <a:rPr lang="ru-RU" sz="2200" dirty="0" smtClean="0"/>
                <a:t>К раствору яичного белка прилили раствор </a:t>
              </a:r>
              <a:r>
                <a:rPr lang="en-US" sz="2200" dirty="0" err="1" smtClean="0"/>
                <a:t>NaOH</a:t>
              </a:r>
              <a:r>
                <a:rPr lang="ru-RU" sz="2200" dirty="0" smtClean="0"/>
                <a:t> и </a:t>
              </a:r>
              <a:r>
                <a:rPr lang="en-US" sz="2200" dirty="0" err="1" smtClean="0"/>
                <a:t>CuSO</a:t>
              </a:r>
              <a:r>
                <a:rPr lang="ru-RU" sz="2200" dirty="0" smtClean="0"/>
                <a:t> 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2200" dirty="0" smtClean="0"/>
                <a:t> Произошла денатурация белка, раствор контрольного образца окрасился в фиолетовый цвет.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2200" dirty="0" smtClean="0"/>
                <a:t> В пробирки с соусами  прилили те же растворы. Окрашивание в фиолетовый цвет не наблюдалось, что говорит об отсутствии белков.</a:t>
              </a:r>
              <a:endParaRPr lang="en-US" sz="2200" dirty="0" smtClean="0"/>
            </a:p>
            <a:p>
              <a:pPr>
                <a:buFont typeface="Arial" pitchFamily="34" charset="0"/>
                <a:buChar char="•"/>
              </a:pPr>
              <a:endParaRPr lang="ru-RU" sz="22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501058" y="2387645"/>
              <a:ext cx="5000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4</a:t>
              </a:r>
              <a:endParaRPr lang="ru-RU" dirty="0"/>
            </a:p>
          </p:txBody>
        </p:sp>
      </p:grp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42852"/>
            <a:ext cx="8429684" cy="114300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</a:t>
            </a:r>
            <a:endParaRPr lang="ru-RU" sz="3400" b="1" u="sng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643050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Качественная реакция на белок показала, что в мясных соусах, содержащихся в лапше быстрого приготовления, отсутствует белок.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DSCN439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857496"/>
            <a:ext cx="9144000" cy="4000504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14282" y="2428868"/>
          <a:ext cx="4071966" cy="3571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357686" y="1285860"/>
          <a:ext cx="4786314" cy="6143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43636" y="414338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18%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42852"/>
            <a:ext cx="8429684" cy="114300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</a:t>
            </a:r>
            <a:endParaRPr lang="ru-RU" sz="3400" b="1" u="sng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1569353"/>
            <a:ext cx="85725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В анкетировании принимали участие 39 человек.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/>
        </p:nvGraphicFramePr>
        <p:xfrm>
          <a:off x="0" y="1357298"/>
          <a:ext cx="5786446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4357686" y="1142984"/>
          <a:ext cx="4786314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28596" y="142852"/>
            <a:ext cx="8429684" cy="114300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</a:t>
            </a:r>
            <a:endParaRPr lang="ru-RU" sz="3400" b="1" u="sng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500166" y="157161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28596" y="142852"/>
            <a:ext cx="8429684" cy="114300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</a:t>
            </a:r>
            <a:endParaRPr lang="ru-RU" sz="3400" b="1" u="sng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142852"/>
            <a:ext cx="8429684" cy="114300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endParaRPr lang="ru-RU" sz="3400" b="1" u="sng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285860"/>
            <a:ext cx="85011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 считаю, что моя работа актуальна, так как многие, покупая продукты быстрого приготовления, не обращают внимание на состав продуктов и не задумываются о их вреде для организма.   </a:t>
            </a:r>
          </a:p>
        </p:txBody>
      </p:sp>
      <p:pic>
        <p:nvPicPr>
          <p:cNvPr id="7" name="Picture 4" descr="http://www.kevserinmutfagi.com/wp-content/uploads/2012/05/market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14728"/>
            <a:ext cx="4131582" cy="314327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42852"/>
            <a:ext cx="8429684" cy="114300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</a:t>
            </a:r>
            <a:endParaRPr lang="ru-RU" sz="3400" b="1" u="sng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714488"/>
            <a:ext cx="850112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400" dirty="0" smtClean="0"/>
              <a:t>Все производители указывают на продуктах б/</a:t>
            </a:r>
            <a:r>
              <a:rPr lang="ru-RU" sz="2400" dirty="0" err="1" smtClean="0"/>
              <a:t>п</a:t>
            </a:r>
            <a:r>
              <a:rPr lang="ru-RU" sz="2400" dirty="0" smtClean="0"/>
              <a:t> муку высшего сорта, но не во всех образцах она содержится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Все продукты приготавливаются за время, указанное на упаковке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В мясных соусах, содержащихся в лапше б/</a:t>
            </a:r>
            <a:r>
              <a:rPr lang="ru-RU" sz="2400" dirty="0" err="1" smtClean="0"/>
              <a:t>п</a:t>
            </a:r>
            <a:r>
              <a:rPr lang="ru-RU" sz="2400" dirty="0" smtClean="0"/>
              <a:t>, не содержится белок</a:t>
            </a:r>
          </a:p>
        </p:txBody>
      </p:sp>
      <p:pic>
        <p:nvPicPr>
          <p:cNvPr id="2050" name="Picture 2" descr="C:\Users\бу\Desktop\химия\img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958805"/>
            <a:ext cx="4357686" cy="289919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14290"/>
            <a:ext cx="8429684" cy="114300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Рекомендации</a:t>
            </a:r>
            <a:endParaRPr lang="ru-RU" sz="3400" b="1" u="sng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2083536"/>
            <a:ext cx="88582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/>
              <a:t>Я считаю, что  лапша быстрого приготовления может выручить человека при дальней поездке, поэтому употреблять её можно, но не чаще, чем раз в неделю, так как это может нанести вред организму.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9470" y="2714620"/>
            <a:ext cx="913743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  <a:endParaRPr lang="ru-RU" sz="6300" b="1" dirty="0">
              <a:ln w="10541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285728"/>
            <a:ext cx="8493139" cy="5857916"/>
          </a:xfrm>
        </p:spPr>
        <p:txBody>
          <a:bodyPr>
            <a:normAutofit fontScale="90000"/>
          </a:bodyPr>
          <a:lstStyle/>
          <a:p>
            <a:r>
              <a:rPr lang="ru-RU" sz="4000" i="1" u="sng" dirty="0" smtClean="0">
                <a:solidFill>
                  <a:srgbClr val="0070C0"/>
                </a:solidFill>
              </a:rPr>
              <a:t>Гипотеза: </a:t>
            </a:r>
            <a:r>
              <a:rPr lang="ru-RU" sz="4000" b="0" dirty="0" smtClean="0">
                <a:solidFill>
                  <a:schemeClr val="tx1"/>
                </a:solidFill>
              </a:rPr>
              <a:t>Если выяснить качество макаронных изделий быстрого приготовления, то можно снизить вред своему здоровью, выбирая наименее вредную продукцию.</a:t>
            </a:r>
            <a:br>
              <a:rPr lang="ru-RU" sz="4000" b="0" dirty="0" smtClean="0">
                <a:solidFill>
                  <a:schemeClr val="tx1"/>
                </a:solidFill>
              </a:rPr>
            </a:br>
            <a:r>
              <a:rPr lang="ru-RU" sz="4000" i="1" u="sng" dirty="0" smtClean="0">
                <a:solidFill>
                  <a:srgbClr val="0070C0"/>
                </a:solidFill>
              </a:rPr>
              <a:t/>
            </a:r>
            <a:br>
              <a:rPr lang="ru-RU" sz="4000" i="1" u="sng" dirty="0" smtClean="0">
                <a:solidFill>
                  <a:srgbClr val="0070C0"/>
                </a:solidFill>
              </a:rPr>
            </a:br>
            <a:r>
              <a:rPr lang="ru-RU" sz="4000" i="1" u="sng" dirty="0" smtClean="0">
                <a:solidFill>
                  <a:srgbClr val="0070C0"/>
                </a:solidFill>
              </a:rPr>
              <a:t>Цель работы:</a:t>
            </a:r>
            <a:r>
              <a:rPr lang="ru-RU" sz="4000" b="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4000" b="0" dirty="0" smtClean="0">
                <a:solidFill>
                  <a:schemeClr val="tx1"/>
                </a:solidFill>
              </a:rPr>
              <a:t>провести сравнительный эксперимент качества макаронных изделий быстрого приготовления.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sz="4400" i="1" u="sng" dirty="0" smtClean="0">
                <a:solidFill>
                  <a:srgbClr val="0070C0"/>
                </a:solidFill>
              </a:rPr>
              <a:t>Задачи работы: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1227126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Изучить историю создания лапши быстрого приготовления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Изучить </a:t>
            </a:r>
            <a:r>
              <a:rPr lang="ru-RU" sz="360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состав макаронных изделий быстрого приготовления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Провести эксперимент с образцами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360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С помощью анкетирования выяснить </a:t>
            </a:r>
            <a:r>
              <a:rPr lang="ru-RU" sz="360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процент учащихся, употребляющих продукты быстрого </a:t>
            </a:r>
            <a:r>
              <a:rPr lang="ru-RU" sz="360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приготовления.</a:t>
            </a:r>
            <a:endParaRPr lang="ru-RU" sz="3600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86842" cy="6858000"/>
          </a:xfrm>
        </p:spPr>
        <p:txBody>
          <a:bodyPr>
            <a:normAutofit/>
          </a:bodyPr>
          <a:lstStyle/>
          <a:p>
            <a:r>
              <a:rPr lang="ru-RU" sz="4400" i="1" u="sng" dirty="0" smtClean="0">
                <a:solidFill>
                  <a:srgbClr val="0070C0"/>
                </a:solidFill>
              </a:rPr>
              <a:t>Объект исследования: </a:t>
            </a:r>
            <a:r>
              <a:rPr lang="ru-RU" sz="3600" b="0" dirty="0" smtClean="0">
                <a:solidFill>
                  <a:schemeClr val="tx1"/>
                </a:solidFill>
              </a:rPr>
              <a:t>макаронные изделия быстрого приготовления.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i="1" u="sng" dirty="0" smtClean="0">
                <a:solidFill>
                  <a:srgbClr val="0070C0"/>
                </a:solidFill>
              </a:rPr>
              <a:t>Предмет исследования: </a:t>
            </a:r>
            <a:r>
              <a:rPr lang="ru-RU" sz="3600" b="0" dirty="0" smtClean="0">
                <a:solidFill>
                  <a:schemeClr val="tx1"/>
                </a:solidFill>
              </a:rPr>
              <a:t>качество макаронных изделий быстрого приготовления. </a:t>
            </a:r>
            <a:r>
              <a:rPr lang="ru-RU" sz="4400" b="0" dirty="0" smtClean="0"/>
              <a:t/>
            </a:r>
            <a:br>
              <a:rPr lang="ru-RU" sz="4400" b="0" dirty="0" smtClean="0"/>
            </a:br>
            <a:endParaRPr lang="ru-RU" b="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000108"/>
            <a:ext cx="9144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solidFill>
                  <a:srgbClr val="0070C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Методы исследования: </a:t>
            </a:r>
            <a:r>
              <a:rPr lang="ru-RU" sz="360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Теоретические (изучение литературы, интернет - ресурсов);</a:t>
            </a:r>
            <a:br>
              <a:rPr lang="ru-RU" sz="360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60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Эмпирические (наблюдение, сравнение, аналогии, обобщение).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500174"/>
            <a:ext cx="80724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Бульонные кубики и супы быстрого приготовления;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Лапша и макаронные изделия быстрого приготовления;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Картофель быстрого приготовления;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Каши быстрого приготовления;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Мюсли, сухие завтраки.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42852"/>
            <a:ext cx="8429684" cy="114300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Продукты быстрого приготовления:</a:t>
            </a:r>
            <a:endParaRPr lang="ru-RU" sz="3400" b="1" u="sng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2918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Лапша быстрого приготовления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- продукт, изготавливаемый из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дегидрированных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(выпаренных) продуктов, которые при добавлении кипяченой воды восстанавливают свои размеры и вкусовые качества и имеют долгий срок хранения.</a:t>
            </a:r>
            <a:r>
              <a:rPr lang="ru-RU" sz="3200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состав лапши быстрого приготовления входят фигурные макаронные изделия, овощи и вкусовые добавки. </a:t>
            </a:r>
          </a:p>
        </p:txBody>
      </p:sp>
      <p:pic>
        <p:nvPicPr>
          <p:cNvPr id="1026" name="Picture 2" descr="C:\Users\бу\Desktop\химия\1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4000512"/>
            <a:ext cx="2857488" cy="285748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43050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Считается, что первой лапшой быстрого приготовления была  лапша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Е-фу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 появившаяся в XVI веке в Китае.</a:t>
            </a:r>
          </a:p>
          <a:p>
            <a:pPr algn="just">
              <a:buFont typeface="Arial" pitchFamily="34" charset="0"/>
              <a:buChar char="•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Бытует мнение, что повар магистрата города 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Янчжоу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использовал сильно обжаренную лапшу, которую можно было подавать гостям, просто разогревая с различными бульонами.</a:t>
            </a:r>
          </a:p>
          <a:p>
            <a:pPr algn="just">
              <a:buFont typeface="Arial" pitchFamily="34" charset="0"/>
              <a:buChar char="•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Впервые в России вермишель и лапша быстрого приготовления была произведена в 1991 году.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42852"/>
            <a:ext cx="8429684" cy="114300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</a:t>
            </a:r>
            <a:r>
              <a:rPr lang="ru-RU" sz="3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создания</a:t>
            </a:r>
            <a:endParaRPr lang="ru-RU" sz="3400" b="1" u="sng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737</TotalTime>
  <Words>664</Words>
  <Application>Microsoft Office PowerPoint</Application>
  <PresentationFormat>Экран (4:3)</PresentationFormat>
  <Paragraphs>96</Paragraphs>
  <Slides>22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Исследовательская работа на тему:  «Качество макаронных изделий быстрого приготовления» </vt:lpstr>
      <vt:lpstr>Презентация PowerPoint</vt:lpstr>
      <vt:lpstr>Гипотеза: Если выяснить качество макаронных изделий быстрого приготовления, то можно снизить вред своему здоровью, выбирая наименее вредную продукцию.  Цель работы: провести сравнительный эксперимент качества макаронных изделий быстрого приготовления.</vt:lpstr>
      <vt:lpstr>Задачи работы:</vt:lpstr>
      <vt:lpstr>Объект исследования: макаронные изделия быстрого приготовления.  Предмет исследования: качество макаронных изделий быстрого приготовления.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бу</dc:creator>
  <cp:lastModifiedBy>Наталья Калинина</cp:lastModifiedBy>
  <cp:revision>74</cp:revision>
  <dcterms:created xsi:type="dcterms:W3CDTF">2015-04-14T14:16:58Z</dcterms:created>
  <dcterms:modified xsi:type="dcterms:W3CDTF">2017-09-25T20:01:21Z</dcterms:modified>
</cp:coreProperties>
</file>