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slide" Target="slide2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slide" Target="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9.xml"/><Relationship Id="rId4" Type="http://schemas.openxmlformats.org/officeDocument/2006/relationships/image" Target="../media/image7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7.xml"/><Relationship Id="rId5" Type="http://schemas.openxmlformats.org/officeDocument/2006/relationships/slide" Target="slide46.xml"/><Relationship Id="rId4" Type="http://schemas.openxmlformats.org/officeDocument/2006/relationships/slide" Target="slide4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8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10" Type="http://schemas.openxmlformats.org/officeDocument/2006/relationships/slide" Target="slide15.xml"/><Relationship Id="rId4" Type="http://schemas.openxmlformats.org/officeDocument/2006/relationships/slide" Target="slide8.xml"/><Relationship Id="rId9" Type="http://schemas.openxmlformats.org/officeDocument/2006/relationships/slide" Target="slide1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Мезозойская и кайнозойская эры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dirty="0" smtClean="0"/>
              <a:t>Стегозавры – пластинчатые ящеры</a:t>
            </a:r>
          </a:p>
          <a:p>
            <a:pPr algn="r">
              <a:buNone/>
            </a:pPr>
            <a:r>
              <a:rPr lang="ru-RU" sz="2400" dirty="0" smtClean="0"/>
              <a:t>Вдоль позвоночника расположены пластины</a:t>
            </a:r>
          </a:p>
          <a:p>
            <a:pPr algn="r">
              <a:buNone/>
            </a:pPr>
            <a:r>
              <a:rPr lang="ru-RU" sz="2400" dirty="0" smtClean="0"/>
              <a:t>На хвосте - шип</a:t>
            </a:r>
          </a:p>
          <a:p>
            <a:pPr algn="r">
              <a:buNone/>
            </a:pPr>
            <a:r>
              <a:rPr lang="ru-RU" sz="2400" dirty="0" smtClean="0"/>
              <a:t>Возможное назначение пластин</a:t>
            </a:r>
          </a:p>
          <a:p>
            <a:pPr algn="r">
              <a:buNone/>
            </a:pPr>
            <a:r>
              <a:rPr lang="ru-RU" sz="2400" dirty="0" smtClean="0"/>
              <a:t>защита от нападающих хищников</a:t>
            </a:r>
          </a:p>
          <a:p>
            <a:pPr algn="r">
              <a:buNone/>
            </a:pPr>
            <a:r>
              <a:rPr lang="ru-RU" sz="2400" dirty="0" smtClean="0"/>
              <a:t>терморегуляция</a:t>
            </a:r>
          </a:p>
          <a:p>
            <a:pPr algn="r">
              <a:buNone/>
            </a:pPr>
            <a:r>
              <a:rPr lang="ru-RU" sz="2400" dirty="0" smtClean="0"/>
              <a:t>устрашение для хищников</a:t>
            </a:r>
          </a:p>
          <a:p>
            <a:pPr algn="r">
              <a:buNone/>
            </a:pPr>
            <a:r>
              <a:rPr lang="ru-RU" sz="2400" dirty="0" smtClean="0"/>
              <a:t>узнавание особей вида</a:t>
            </a:r>
          </a:p>
          <a:p>
            <a:endParaRPr lang="ru-RU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714884"/>
            <a:ext cx="4067742" cy="1885953"/>
          </a:xfrm>
          <a:prstGeom prst="rect">
            <a:avLst/>
          </a:prstGeom>
        </p:spPr>
      </p:pic>
      <p:pic>
        <p:nvPicPr>
          <p:cNvPr id="6" name="Рисунок 5" descr="Стегозав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429132"/>
            <a:ext cx="3690139" cy="2052640"/>
          </a:xfrm>
          <a:prstGeom prst="rect">
            <a:avLst/>
          </a:prstGeom>
        </p:spPr>
      </p:pic>
      <p:pic>
        <p:nvPicPr>
          <p:cNvPr id="9" name="Рисунок 8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357298"/>
            <a:ext cx="3857652" cy="2567092"/>
          </a:xfrm>
          <a:prstGeom prst="rect">
            <a:avLst/>
          </a:prstGeom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rot="11812673">
            <a:off x="942465" y="394788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Анкилозавры – окостенелые ящеры</a:t>
            </a:r>
          </a:p>
          <a:p>
            <a:pPr>
              <a:buNone/>
            </a:pPr>
            <a:r>
              <a:rPr lang="ru-RU" sz="2400" dirty="0" smtClean="0"/>
              <a:t>Тело покрыто панцирем из костных щитков, шипов.</a:t>
            </a:r>
          </a:p>
          <a:p>
            <a:pPr>
              <a:buNone/>
            </a:pPr>
            <a:r>
              <a:rPr lang="ru-RU" sz="2400" dirty="0" smtClean="0"/>
              <a:t>На хвосте - костный вырос для самозащиты</a:t>
            </a:r>
          </a:p>
          <a:p>
            <a:pPr>
              <a:buNone/>
            </a:pPr>
            <a:r>
              <a:rPr lang="ru-RU" sz="2400" dirty="0" smtClean="0"/>
              <a:t>Растительноядные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H:\мезозой\4\С5\8c480817eb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86190"/>
            <a:ext cx="2857520" cy="2614631"/>
          </a:xfrm>
          <a:prstGeom prst="rect">
            <a:avLst/>
          </a:prstGeom>
          <a:noFill/>
        </p:spPr>
      </p:pic>
      <p:pic>
        <p:nvPicPr>
          <p:cNvPr id="1027" name="Picture 3" descr="H:\мезозой\4\С5\ankilozavr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14884"/>
            <a:ext cx="4095774" cy="1740704"/>
          </a:xfrm>
          <a:prstGeom prst="rect">
            <a:avLst/>
          </a:prstGeom>
          <a:noFill/>
        </p:spPr>
      </p:pic>
      <p:pic>
        <p:nvPicPr>
          <p:cNvPr id="1028" name="Picture 4" descr="H:\мезозой\4\С5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04" y="1785926"/>
            <a:ext cx="2916189" cy="2473980"/>
          </a:xfrm>
          <a:prstGeom prst="rect">
            <a:avLst/>
          </a:prstGeom>
          <a:noFill/>
        </p:spPr>
      </p:pic>
      <p:pic>
        <p:nvPicPr>
          <p:cNvPr id="1029" name="Picture 5" descr="H:\мезозой\4\С5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000240"/>
            <a:ext cx="2781300" cy="1647825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Цератопсы – рогатые ящеры</a:t>
            </a:r>
          </a:p>
          <a:p>
            <a:pPr algn="ctr">
              <a:buNone/>
            </a:pPr>
            <a:r>
              <a:rPr lang="ru-RU" sz="2800" dirty="0" smtClean="0"/>
              <a:t>Обладали крючковатым клювом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:\мезозой\4\С6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000496" cy="2484519"/>
          </a:xfrm>
          <a:prstGeom prst="rect">
            <a:avLst/>
          </a:prstGeom>
          <a:noFill/>
        </p:spPr>
      </p:pic>
      <p:pic>
        <p:nvPicPr>
          <p:cNvPr id="2051" name="Picture 3" descr="H:\мезозой\4\С6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428736"/>
            <a:ext cx="2875261" cy="2252665"/>
          </a:xfrm>
          <a:prstGeom prst="rect">
            <a:avLst/>
          </a:prstGeom>
          <a:noFill/>
        </p:spPr>
      </p:pic>
      <p:pic>
        <p:nvPicPr>
          <p:cNvPr id="2052" name="Picture 4" descr="H:\мезозой\4\С6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357694"/>
            <a:ext cx="2886625" cy="1948471"/>
          </a:xfrm>
          <a:prstGeom prst="rect">
            <a:avLst/>
          </a:prstGeom>
          <a:noFill/>
        </p:spPr>
      </p:pic>
      <p:pic>
        <p:nvPicPr>
          <p:cNvPr id="2053" name="Picture 5" descr="H:\мезозой\4\С6\images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143380"/>
            <a:ext cx="3357586" cy="2346566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400" dirty="0" err="1" smtClean="0"/>
              <a:t>Пахицефалозавры</a:t>
            </a:r>
            <a:r>
              <a:rPr lang="ru-RU" sz="2400" dirty="0" smtClean="0"/>
              <a:t> – толстоголовые</a:t>
            </a:r>
          </a:p>
          <a:p>
            <a:pPr algn="ctr">
              <a:buNone/>
            </a:pPr>
            <a:r>
              <a:rPr lang="ru-RU" sz="2400" dirty="0" smtClean="0"/>
              <a:t>Голова покрыта костяным панцирем</a:t>
            </a:r>
          </a:p>
          <a:p>
            <a:endParaRPr lang="ru-RU" dirty="0"/>
          </a:p>
        </p:txBody>
      </p:sp>
      <p:pic>
        <p:nvPicPr>
          <p:cNvPr id="3074" name="Picture 2" descr="H:\мезозой\4\С7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860226"/>
            <a:ext cx="3571900" cy="2662689"/>
          </a:xfrm>
          <a:prstGeom prst="rect">
            <a:avLst/>
          </a:prstGeom>
          <a:noFill/>
        </p:spPr>
      </p:pic>
      <p:pic>
        <p:nvPicPr>
          <p:cNvPr id="3075" name="Picture 3" descr="H:\мезозой\4\С7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4018963" cy="2243142"/>
          </a:xfrm>
          <a:prstGeom prst="rect">
            <a:avLst/>
          </a:prstGeom>
          <a:noFill/>
        </p:spPr>
      </p:pic>
      <p:pic>
        <p:nvPicPr>
          <p:cNvPr id="3076" name="Picture 4" descr="H:\мезозой\4\С7\265px-Pachycephalosaurus_sku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928802"/>
            <a:ext cx="3580743" cy="2905131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Орнитоподы </a:t>
            </a:r>
            <a:r>
              <a:rPr lang="ru-RU" sz="2000" dirty="0" err="1" smtClean="0"/>
              <a:t>птиценогие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Характерно передвижение на двух ногах</a:t>
            </a:r>
          </a:p>
          <a:p>
            <a:pPr algn="ctr">
              <a:buNone/>
            </a:pPr>
            <a:r>
              <a:rPr lang="ru-RU" sz="2000" dirty="0" smtClean="0"/>
              <a:t>Зубы срастались по всей длине челюсти</a:t>
            </a:r>
          </a:p>
          <a:p>
            <a:pPr algn="ctr">
              <a:buNone/>
            </a:pPr>
            <a:r>
              <a:rPr lang="ru-RU" sz="2000" dirty="0" smtClean="0"/>
              <a:t>Пищу срывали клювом</a:t>
            </a:r>
          </a:p>
          <a:p>
            <a:pPr algn="ctr">
              <a:buNone/>
            </a:pPr>
            <a:r>
              <a:rPr lang="ru-RU" sz="2000" dirty="0" err="1" smtClean="0"/>
              <a:t>Игуанодонт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098" name="Picture 2" descr="H:\мезозой\4\С8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3069333" cy="2614617"/>
          </a:xfrm>
          <a:prstGeom prst="rect">
            <a:avLst/>
          </a:prstGeom>
          <a:noFill/>
        </p:spPr>
      </p:pic>
      <p:pic>
        <p:nvPicPr>
          <p:cNvPr id="4099" name="Picture 3" descr="H:\мезозой\4\С8\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643446"/>
            <a:ext cx="3476635" cy="1940447"/>
          </a:xfrm>
          <a:prstGeom prst="rect">
            <a:avLst/>
          </a:prstGeom>
          <a:noFill/>
        </p:spPr>
      </p:pic>
      <p:pic>
        <p:nvPicPr>
          <p:cNvPr id="4100" name="Picture 4" descr="H:\мезозой\4\С8\275px-Ornithopods_jconwa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643446"/>
            <a:ext cx="3510958" cy="1762128"/>
          </a:xfrm>
          <a:prstGeom prst="rect">
            <a:avLst/>
          </a:prstGeom>
          <a:noFill/>
        </p:spPr>
      </p:pic>
      <p:pic>
        <p:nvPicPr>
          <p:cNvPr id="4101" name="Picture 5" descr="H:\мезозой\4\С8\imag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000240"/>
            <a:ext cx="3575041" cy="2357454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мезозой\4\С9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214554"/>
            <a:ext cx="2833690" cy="2024064"/>
          </a:xfrm>
          <a:prstGeom prst="rect">
            <a:avLst/>
          </a:prstGeom>
          <a:noFill/>
        </p:spPr>
      </p:pic>
      <p:pic>
        <p:nvPicPr>
          <p:cNvPr id="5124" name="Picture 4" descr="H:\мезозой\4\С9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3286124"/>
            <a:ext cx="3275355" cy="217170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Птерозавры – летающие ящеры</a:t>
            </a:r>
          </a:p>
          <a:p>
            <a:pPr algn="ctr">
              <a:buNone/>
            </a:pPr>
            <a:r>
              <a:rPr lang="ru-RU" sz="2400" dirty="0" smtClean="0"/>
              <a:t>Имеют крылья, образованные кожистой перепонкой</a:t>
            </a:r>
          </a:p>
          <a:p>
            <a:pPr algn="ctr">
              <a:buNone/>
            </a:pPr>
            <a:r>
              <a:rPr lang="ru-RU" sz="2400" dirty="0" smtClean="0"/>
              <a:t>Питались планктоном или рыбой</a:t>
            </a:r>
          </a:p>
          <a:p>
            <a:pPr algn="ctr">
              <a:buNone/>
            </a:pPr>
            <a:r>
              <a:rPr lang="ru-RU" sz="2400" dirty="0" smtClean="0"/>
              <a:t>Теплокровны</a:t>
            </a:r>
          </a:p>
          <a:p>
            <a:pPr algn="ctr">
              <a:buNone/>
            </a:pPr>
            <a:r>
              <a:rPr lang="ru-RU" sz="2400" dirty="0" smtClean="0"/>
              <a:t>Какие признаки указывают на </a:t>
            </a:r>
            <a:r>
              <a:rPr lang="ru-RU" sz="2400" dirty="0" err="1" smtClean="0"/>
              <a:t>теплокровность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птерозавров?</a:t>
            </a:r>
          </a:p>
          <a:p>
            <a:pPr algn="ctr">
              <a:buNone/>
            </a:pPr>
            <a:r>
              <a:rPr lang="ru-RU" sz="2400" dirty="0" smtClean="0"/>
              <a:t>-зачатки «шерсти»</a:t>
            </a:r>
          </a:p>
          <a:p>
            <a:pPr algn="ctr">
              <a:buNone/>
            </a:pPr>
            <a:r>
              <a:rPr lang="ru-RU" sz="2400" dirty="0" smtClean="0"/>
              <a:t>- густая сеть сосудов крыла и костей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123" name="Picture 3" descr="H:\мезозой\4\С9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714884"/>
            <a:ext cx="2695575" cy="1695450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Каковы возможные причины гибели динозавров?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-извержение вулканов привело к изменению условий</a:t>
            </a:r>
          </a:p>
          <a:p>
            <a:pPr>
              <a:buNone/>
            </a:pPr>
            <a:r>
              <a:rPr lang="ru-RU" dirty="0" smtClean="0"/>
              <a:t>- падение метеорита</a:t>
            </a:r>
          </a:p>
          <a:p>
            <a:pPr>
              <a:buNone/>
            </a:pPr>
            <a:r>
              <a:rPr lang="ru-RU" dirty="0" smtClean="0"/>
              <a:t>-появление покрытосеменных</a:t>
            </a:r>
          </a:p>
          <a:p>
            <a:pPr>
              <a:buNone/>
            </a:pPr>
            <a:r>
              <a:rPr lang="ru-RU" dirty="0" smtClean="0"/>
              <a:t>- изменение климата</a:t>
            </a:r>
          </a:p>
          <a:p>
            <a:pPr>
              <a:buNone/>
            </a:pPr>
            <a:r>
              <a:rPr lang="ru-RU" dirty="0" smtClean="0"/>
              <a:t>-недостаток пищи</a:t>
            </a:r>
          </a:p>
          <a:p>
            <a:pPr>
              <a:buNone/>
            </a:pPr>
            <a:r>
              <a:rPr lang="ru-RU" dirty="0" smtClean="0"/>
              <a:t>- проигрыш в борьбе за существование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Эволюция млекопитающих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Зверозубые </a:t>
            </a:r>
            <a:r>
              <a:rPr lang="ru-RU" sz="2400" dirty="0" err="1" smtClean="0"/>
              <a:t>ящеры-переходная</a:t>
            </a:r>
            <a:r>
              <a:rPr lang="ru-RU" sz="2400" dirty="0" smtClean="0"/>
              <a:t> форма</a:t>
            </a:r>
          </a:p>
          <a:p>
            <a:pPr algn="ctr">
              <a:buNone/>
            </a:pPr>
            <a:r>
              <a:rPr lang="ru-RU" sz="2400" dirty="0" smtClean="0"/>
              <a:t>Назовите их возможные признаки</a:t>
            </a:r>
          </a:p>
          <a:p>
            <a:pPr algn="ctr">
              <a:buNone/>
            </a:pPr>
            <a:r>
              <a:rPr lang="ru-RU" sz="2400" dirty="0" smtClean="0"/>
              <a:t>-яйцекладущие</a:t>
            </a:r>
          </a:p>
          <a:p>
            <a:pPr algn="ctr">
              <a:buNone/>
            </a:pPr>
            <a:r>
              <a:rPr lang="ru-RU" sz="2400" dirty="0" smtClean="0"/>
              <a:t>-дифференцированные зубы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H:\мезозой\6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500306"/>
            <a:ext cx="2643206" cy="1990059"/>
          </a:xfrm>
          <a:prstGeom prst="rect">
            <a:avLst/>
          </a:prstGeom>
          <a:noFill/>
        </p:spPr>
      </p:pic>
      <p:pic>
        <p:nvPicPr>
          <p:cNvPr id="6147" name="Picture 3" descr="H:\мезозой\6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682458"/>
            <a:ext cx="3286148" cy="1727878"/>
          </a:xfrm>
          <a:prstGeom prst="rect">
            <a:avLst/>
          </a:prstGeom>
          <a:noFill/>
        </p:spPr>
      </p:pic>
      <p:pic>
        <p:nvPicPr>
          <p:cNvPr id="6148" name="Picture 4" descr="H:\мезозой\6\220px-Theriodontia_ol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71612"/>
            <a:ext cx="2143140" cy="309282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способствовало расцвету млекопитающих?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Ароморфозы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hlinkClick r:id="rId2" action="ppaction://hlinksldjump"/>
              </a:rPr>
              <a:t>четырехкамерное сердце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hlinkClick r:id="rId3" action="ppaction://hlinksldjump"/>
              </a:rPr>
              <a:t>волосяной покров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err="1" smtClean="0"/>
              <a:t>теплокровность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4" action="ppaction://hlinksldjump"/>
              </a:rPr>
              <a:t>- кора больших полушарий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5" action="ppaction://hlinksldjump"/>
              </a:rPr>
              <a:t>- живорождение, матка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выкармливание детенышей молоком</a:t>
            </a:r>
          </a:p>
          <a:p>
            <a:pPr>
              <a:buNone/>
            </a:pPr>
            <a:r>
              <a:rPr lang="ru-RU" dirty="0" smtClean="0"/>
              <a:t>-Идиоадаптации, приспособление к разным условиям среды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659812">
            <a:off x="7643834" y="500042"/>
            <a:ext cx="15001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Мезозойская эра 230-65млн лет назад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10" name="Заголовок 7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5429288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триасовый период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000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1071546"/>
            <a:ext cx="2295525" cy="1990725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429000"/>
            <a:ext cx="2628900" cy="1743075"/>
          </a:xfrm>
          <a:prstGeom prst="rect">
            <a:avLst/>
          </a:prstGeom>
        </p:spPr>
      </p:pic>
      <p:pic>
        <p:nvPicPr>
          <p:cNvPr id="14" name="Рисунок 13" descr="1_melovo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3643314"/>
            <a:ext cx="2384694" cy="307181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500562" y="5715016"/>
            <a:ext cx="20840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000" dirty="0" smtClean="0"/>
              <a:t>-меловой период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2643182"/>
            <a:ext cx="19264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 юрский период</a:t>
            </a:r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1659812">
            <a:off x="7643834" y="500042"/>
            <a:ext cx="15001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659812">
            <a:off x="7643834" y="500042"/>
            <a:ext cx="15001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659812">
            <a:off x="7643834" y="500042"/>
            <a:ext cx="150016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sldjump"/>
              </a:rPr>
              <a:t>Эволюция копытных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Эволюция хищных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 чем причина гибели древних млекопитающих?</a:t>
            </a:r>
            <a:br>
              <a:rPr lang="ru-RU" b="1" i="1" dirty="0" smtClean="0"/>
            </a:br>
            <a:r>
              <a:rPr lang="ru-RU" b="1" i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:\мезозой\7\С1\С11\один слайд\images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88" y="4143380"/>
            <a:ext cx="9034412" cy="2420304"/>
          </a:xfrm>
          <a:prstGeom prst="rect">
            <a:avLst/>
          </a:prstGeom>
          <a:noFill/>
        </p:spPr>
      </p:pic>
      <p:pic>
        <p:nvPicPr>
          <p:cNvPr id="7171" name="Picture 3" descr="H:\мезозой\7\С1\С11\один слайд\загруженное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28604"/>
            <a:ext cx="3000396" cy="3713361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>
            <a:off x="7429520" y="428604"/>
            <a:ext cx="1143008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мезозой\7\С1\С11\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2890113" cy="3786174"/>
          </a:xfrm>
          <a:prstGeom prst="rect">
            <a:avLst/>
          </a:prstGeom>
          <a:noFill/>
        </p:spPr>
      </p:pic>
      <p:pic>
        <p:nvPicPr>
          <p:cNvPr id="8195" name="Picture 3" descr="H:\мезозой\7\С1\С11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00306"/>
            <a:ext cx="2686050" cy="1704975"/>
          </a:xfrm>
          <a:prstGeom prst="rect">
            <a:avLst/>
          </a:prstGeom>
          <a:noFill/>
        </p:spPr>
      </p:pic>
      <p:pic>
        <p:nvPicPr>
          <p:cNvPr id="8196" name="Picture 4" descr="H:\мезозой\7\С1\С11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600575"/>
            <a:ext cx="2028826" cy="2257425"/>
          </a:xfrm>
          <a:prstGeom prst="rect">
            <a:avLst/>
          </a:prstGeom>
          <a:noFill/>
        </p:spPr>
      </p:pic>
      <p:pic>
        <p:nvPicPr>
          <p:cNvPr id="8197" name="Picture 5" descr="H:\мезозой\7\С1\С11\images (1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4224129"/>
            <a:ext cx="2071702" cy="2633871"/>
          </a:xfrm>
          <a:prstGeom prst="rect">
            <a:avLst/>
          </a:prstGeom>
          <a:noFill/>
        </p:spPr>
      </p:pic>
      <p:pic>
        <p:nvPicPr>
          <p:cNvPr id="8198" name="Picture 6" descr="H:\мезозой\7\С1\С11\image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428604"/>
            <a:ext cx="2676526" cy="1714500"/>
          </a:xfrm>
          <a:prstGeom prst="rect">
            <a:avLst/>
          </a:prstGeom>
          <a:noFill/>
        </p:spPr>
      </p:pic>
      <p:pic>
        <p:nvPicPr>
          <p:cNvPr id="8199" name="Picture 7" descr="H:\мезозой\7\С1\С11\загруженное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4714884"/>
            <a:ext cx="2362200" cy="1933575"/>
          </a:xfrm>
          <a:prstGeom prst="rect">
            <a:avLst/>
          </a:prstGeom>
          <a:noFill/>
        </p:spPr>
      </p:pic>
      <p:pic>
        <p:nvPicPr>
          <p:cNvPr id="8200" name="Picture 8" descr="H:\мезозой\7\С1\С11\загруженное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2357430"/>
            <a:ext cx="2643206" cy="1878067"/>
          </a:xfrm>
          <a:prstGeom prst="rect">
            <a:avLst/>
          </a:prstGeom>
          <a:noFill/>
        </p:spPr>
      </p:pic>
      <p:sp>
        <p:nvSpPr>
          <p:cNvPr id="11" name="Стрелка вправо 10">
            <a:hlinkClick r:id="rId9" action="ppaction://hlinksldjump"/>
          </p:cNvPr>
          <p:cNvSpPr/>
          <p:nvPr/>
        </p:nvSpPr>
        <p:spPr>
          <a:xfrm rot="11763107">
            <a:off x="7500958" y="214290"/>
            <a:ext cx="1285884" cy="11429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мезозой\7\С1\С12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14620"/>
            <a:ext cx="2743201" cy="1666875"/>
          </a:xfrm>
          <a:prstGeom prst="rect">
            <a:avLst/>
          </a:prstGeom>
          <a:noFill/>
        </p:spPr>
      </p:pic>
      <p:pic>
        <p:nvPicPr>
          <p:cNvPr id="9219" name="Picture 3" descr="H:\мезозой\7\С1\С12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786322"/>
            <a:ext cx="2647951" cy="1724025"/>
          </a:xfrm>
          <a:prstGeom prst="rect">
            <a:avLst/>
          </a:prstGeom>
          <a:noFill/>
        </p:spPr>
      </p:pic>
      <p:pic>
        <p:nvPicPr>
          <p:cNvPr id="9220" name="Picture 4" descr="H:\мезозой\7\С1\С12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786322"/>
            <a:ext cx="2466975" cy="1857375"/>
          </a:xfrm>
          <a:prstGeom prst="rect">
            <a:avLst/>
          </a:prstGeom>
          <a:noFill/>
        </p:spPr>
      </p:pic>
      <p:pic>
        <p:nvPicPr>
          <p:cNvPr id="9221" name="Picture 5" descr="H:\мезозой\7\С1\С12\images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357166"/>
            <a:ext cx="2124075" cy="2152651"/>
          </a:xfrm>
          <a:prstGeom prst="rect">
            <a:avLst/>
          </a:prstGeom>
          <a:noFill/>
        </p:spPr>
      </p:pic>
      <p:pic>
        <p:nvPicPr>
          <p:cNvPr id="9222" name="Picture 6" descr="H:\мезозой\7\С1\С12\images (9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2571744"/>
            <a:ext cx="2390775" cy="1914525"/>
          </a:xfrm>
          <a:prstGeom prst="rect">
            <a:avLst/>
          </a:prstGeom>
          <a:noFill/>
        </p:spPr>
      </p:pic>
      <p:pic>
        <p:nvPicPr>
          <p:cNvPr id="9223" name="Picture 7" descr="H:\мезозой\7\С1\С12\images (10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285728"/>
            <a:ext cx="2219325" cy="2057401"/>
          </a:xfrm>
          <a:prstGeom prst="rect">
            <a:avLst/>
          </a:prstGeom>
          <a:noFill/>
        </p:spPr>
      </p:pic>
      <p:pic>
        <p:nvPicPr>
          <p:cNvPr id="9224" name="Picture 8" descr="H:\мезозой\7\С1\С12\image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1000108"/>
            <a:ext cx="1847851" cy="2476501"/>
          </a:xfrm>
          <a:prstGeom prst="rect">
            <a:avLst/>
          </a:prstGeom>
          <a:noFill/>
        </p:spPr>
      </p:pic>
      <p:sp>
        <p:nvSpPr>
          <p:cNvPr id="11" name="Стрелка вправо 10">
            <a:hlinkClick r:id="rId9" action="ppaction://hlinksldjump"/>
          </p:cNvPr>
          <p:cNvSpPr/>
          <p:nvPr/>
        </p:nvSpPr>
        <p:spPr>
          <a:xfrm rot="11763107">
            <a:off x="4776392" y="-58842"/>
            <a:ext cx="1285884" cy="11429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Эволюция птиц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Гипотетические предки птиц?</a:t>
            </a:r>
            <a:endParaRPr lang="ru-RU" dirty="0" smtClean="0"/>
          </a:p>
          <a:p>
            <a:pPr>
              <a:buNone/>
            </a:pPr>
            <a:r>
              <a:rPr lang="ru-RU" dirty="0" err="1" smtClean="0">
                <a:hlinkClick r:id="rId2" action="ppaction://hlinksldjump"/>
              </a:rPr>
              <a:t>тероподы</a:t>
            </a:r>
            <a:r>
              <a:rPr lang="ru-RU" dirty="0" smtClean="0">
                <a:hlinkClick r:id="rId2" action="ppaction://hlinksldjump"/>
              </a:rPr>
              <a:t>- </a:t>
            </a:r>
            <a:r>
              <a:rPr lang="ru-RU" dirty="0" err="1" smtClean="0">
                <a:hlinkClick r:id="rId2" action="ppaction://hlinksldjump"/>
              </a:rPr>
              <a:t>звероногие</a:t>
            </a:r>
            <a:r>
              <a:rPr lang="ru-RU" dirty="0" smtClean="0">
                <a:hlinkClick r:id="rId2" action="ppaction://hlinksldjump"/>
              </a:rPr>
              <a:t> ящеры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-бегали на двух ногах</a:t>
            </a:r>
          </a:p>
          <a:p>
            <a:pPr>
              <a:buNone/>
            </a:pPr>
            <a:r>
              <a:rPr lang="ru-RU" dirty="0" smtClean="0"/>
              <a:t>-умели летать </a:t>
            </a:r>
          </a:p>
          <a:p>
            <a:pPr>
              <a:buNone/>
            </a:pPr>
            <a:r>
              <a:rPr lang="ru-RU" dirty="0" smtClean="0"/>
              <a:t>-челюсти усеяны зубами</a:t>
            </a:r>
          </a:p>
          <a:p>
            <a:pPr>
              <a:buNone/>
            </a:pPr>
            <a:r>
              <a:rPr lang="ru-RU" b="1" i="1" dirty="0" smtClean="0"/>
              <a:t>Доказательства родства птиц и динозавров?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-сухая кожа с роговыми образованиями</a:t>
            </a:r>
          </a:p>
          <a:p>
            <a:pPr>
              <a:buNone/>
            </a:pPr>
            <a:r>
              <a:rPr lang="ru-RU" dirty="0" smtClean="0"/>
              <a:t>-три века</a:t>
            </a:r>
          </a:p>
          <a:p>
            <a:pPr>
              <a:buNone/>
            </a:pPr>
            <a:r>
              <a:rPr lang="ru-RU" dirty="0" smtClean="0"/>
              <a:t>- строение яйца</a:t>
            </a:r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- сходство зародышей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мезозой\8\1\0490500530480550530520510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4322117" cy="4373570"/>
          </a:xfrm>
          <a:prstGeom prst="rect">
            <a:avLst/>
          </a:prstGeom>
          <a:noFill/>
        </p:spPr>
      </p:pic>
      <p:pic>
        <p:nvPicPr>
          <p:cNvPr id="10243" name="Picture 3" descr="H:\мезозой\8\1\04905005304805505305205105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4083551" cy="4191013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1423366">
            <a:off x="1214414" y="500042"/>
            <a:ext cx="1785950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мезозой\8\2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1132"/>
            <a:ext cx="2500330" cy="3487300"/>
          </a:xfrm>
          <a:prstGeom prst="rect">
            <a:avLst/>
          </a:prstGeom>
          <a:noFill/>
        </p:spPr>
      </p:pic>
      <p:pic>
        <p:nvPicPr>
          <p:cNvPr id="11267" name="Picture 3" descr="H:\мезозой\8\2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000504"/>
            <a:ext cx="5591561" cy="2527921"/>
          </a:xfrm>
          <a:prstGeom prst="rect">
            <a:avLst/>
          </a:prstGeom>
          <a:noFill/>
        </p:spPr>
      </p:pic>
      <p:pic>
        <p:nvPicPr>
          <p:cNvPr id="11268" name="Picture 4" descr="H:\мезозой\8\2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8604"/>
            <a:ext cx="4289226" cy="3200421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 rot="11423366">
            <a:off x="69099" y="4225366"/>
            <a:ext cx="1785950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Кайнозойская эра -65млн лет назад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</p:txBody>
      </p:sp>
      <p:pic>
        <p:nvPicPr>
          <p:cNvPr id="6" name="Рисунок 5" descr="eocene_fau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472" y="1285860"/>
            <a:ext cx="4000528" cy="2643206"/>
          </a:xfrm>
          <a:prstGeom prst="rect">
            <a:avLst/>
          </a:prstGeom>
        </p:spPr>
      </p:pic>
      <p:pic>
        <p:nvPicPr>
          <p:cNvPr id="7" name="Рисунок 6" descr="ad54e5ec3b7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4500570"/>
            <a:ext cx="3251200" cy="2052320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643314"/>
            <a:ext cx="4349365" cy="26765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15074" y="4071942"/>
            <a:ext cx="20014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000" dirty="0" smtClean="0"/>
              <a:t>антропогеновый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3071810"/>
            <a:ext cx="2366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000" dirty="0" smtClean="0"/>
              <a:t>неогеновый период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785794"/>
            <a:ext cx="2376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dirty="0" smtClean="0"/>
              <a:t>палеогеновый период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Кто был первым?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428736"/>
            <a:ext cx="9001156" cy="54292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err="1" smtClean="0">
                <a:hlinkClick r:id="rId2" action="ppaction://hlinksldjump"/>
              </a:rPr>
              <a:t>Анхиорнис</a:t>
            </a:r>
            <a:r>
              <a:rPr lang="ru-RU" dirty="0" smtClean="0">
                <a:hlinkClick r:id="rId2" action="ppaction://hlinksldjump"/>
              </a:rPr>
              <a:t> –150 млн. лет назад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-плотное контурное оперение на передних и задних конечностях. </a:t>
            </a:r>
          </a:p>
          <a:p>
            <a:pPr>
              <a:buNone/>
            </a:pPr>
            <a:r>
              <a:rPr lang="ru-RU" dirty="0" err="1" smtClean="0">
                <a:hlinkClick r:id="rId3" action="ppaction://hlinksldjump"/>
              </a:rPr>
              <a:t>Архиоптерикс</a:t>
            </a:r>
            <a:r>
              <a:rPr lang="ru-RU" dirty="0" smtClean="0">
                <a:hlinkClick r:id="rId3" action="ppaction://hlinksldjump"/>
              </a:rPr>
              <a:t> –140 млн. лет назад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-клюв с зубами</a:t>
            </a:r>
          </a:p>
          <a:p>
            <a:pPr>
              <a:buNone/>
            </a:pPr>
            <a:r>
              <a:rPr lang="ru-RU" dirty="0" smtClean="0"/>
              <a:t>-крылья с тремя пальцами</a:t>
            </a:r>
          </a:p>
          <a:p>
            <a:pPr>
              <a:buNone/>
            </a:pPr>
            <a:r>
              <a:rPr lang="ru-RU" dirty="0" smtClean="0"/>
              <a:t>- длинный оперенный хвост</a:t>
            </a:r>
          </a:p>
          <a:p>
            <a:pPr>
              <a:buNone/>
            </a:pPr>
            <a:r>
              <a:rPr lang="ru-RU" dirty="0" smtClean="0">
                <a:hlinkClick r:id="rId4" action="ppaction://hlinksldjump"/>
              </a:rPr>
              <a:t>Длинная птица – 140 млн. лет назад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Для чего нужны были крылья?</a:t>
            </a:r>
          </a:p>
          <a:p>
            <a:pPr>
              <a:buNone/>
            </a:pPr>
            <a:r>
              <a:rPr lang="ru-RU" dirty="0" smtClean="0"/>
              <a:t>-защита и нападение</a:t>
            </a:r>
          </a:p>
          <a:p>
            <a:pPr>
              <a:buNone/>
            </a:pPr>
            <a:r>
              <a:rPr lang="ru-RU" dirty="0" smtClean="0"/>
              <a:t>-сбивать насекомых</a:t>
            </a:r>
          </a:p>
          <a:p>
            <a:pPr>
              <a:buNone/>
            </a:pPr>
            <a:r>
              <a:rPr lang="ru-RU" dirty="0" smtClean="0"/>
              <a:t>-планировать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616489">
            <a:off x="7143768" y="285728"/>
            <a:ext cx="135732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:\мезозой\9\2\0490500530480550530520520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3410269" cy="3392507"/>
          </a:xfrm>
          <a:prstGeom prst="rect">
            <a:avLst/>
          </a:prstGeom>
          <a:noFill/>
        </p:spPr>
      </p:pic>
      <p:pic>
        <p:nvPicPr>
          <p:cNvPr id="12291" name="Picture 3" descr="H:\мезозой\9\2\загруженно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1717" y="357166"/>
            <a:ext cx="5392283" cy="4533918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1616489">
            <a:off x="796144" y="504809"/>
            <a:ext cx="135732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616489">
            <a:off x="3725102" y="147643"/>
            <a:ext cx="135732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Птицы кайнозоя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Ихтиорнис - древняя чайка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>
                <a:hlinkClick r:id="rId3" action="ppaction://hlinksldjump"/>
              </a:rPr>
              <a:t>Гесперорнис</a:t>
            </a:r>
            <a:r>
              <a:rPr lang="ru-RU" sz="4000" dirty="0" smtClean="0">
                <a:hlinkClick r:id="rId3" action="ppaction://hlinksldjump"/>
              </a:rPr>
              <a:t> – древняя гагара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>
                <a:hlinkClick r:id="rId4" action="ppaction://hlinksldjump"/>
              </a:rPr>
              <a:t>Эпиорнис и </a:t>
            </a:r>
            <a:r>
              <a:rPr lang="ru-RU" sz="4000" dirty="0" err="1" smtClean="0">
                <a:hlinkClick r:id="rId4" action="ppaction://hlinksldjump"/>
              </a:rPr>
              <a:t>диатрима</a:t>
            </a:r>
            <a:r>
              <a:rPr lang="ru-RU" sz="4000" dirty="0" smtClean="0">
                <a:hlinkClick r:id="rId4" action="ppaction://hlinksldjump"/>
              </a:rPr>
              <a:t> – древние страусы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>
                <a:hlinkClick r:id="rId5" action="ppaction://hlinksldjump"/>
              </a:rPr>
              <a:t>Тераторнис</a:t>
            </a:r>
            <a:r>
              <a:rPr lang="ru-RU" sz="4000" dirty="0" smtClean="0">
                <a:hlinkClick r:id="rId5" action="ppaction://hlinksldjump"/>
              </a:rPr>
              <a:t> – хищная летающая птица 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344588">
            <a:off x="5715008" y="357166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344588">
            <a:off x="5715008" y="357166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мезозой\10\3\0490500530480550530520530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28670"/>
            <a:ext cx="3296432" cy="4452473"/>
          </a:xfrm>
          <a:prstGeom prst="rect">
            <a:avLst/>
          </a:prstGeom>
          <a:noFill/>
        </p:spPr>
      </p:pic>
      <p:pic>
        <p:nvPicPr>
          <p:cNvPr id="13315" name="Picture 3" descr="H:\мезозой\10\3\04905005304805505305205305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00174"/>
            <a:ext cx="3526533" cy="4443431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1344588">
            <a:off x="5715008" y="357166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344588">
            <a:off x="5715008" y="357166"/>
            <a:ext cx="928694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15328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Анатомические преобразования птиц для полета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перьевой покров</a:t>
            </a:r>
          </a:p>
          <a:p>
            <a:pPr>
              <a:buNone/>
            </a:pPr>
            <a:r>
              <a:rPr lang="ru-RU" dirty="0" smtClean="0"/>
              <a:t>укорочение хвоста – руль и торможение</a:t>
            </a:r>
          </a:p>
          <a:p>
            <a:pPr>
              <a:buNone/>
            </a:pPr>
            <a:r>
              <a:rPr lang="ru-RU" dirty="0" smtClean="0"/>
              <a:t>полые кости – легкость и охлаждение</a:t>
            </a:r>
          </a:p>
          <a:p>
            <a:pPr>
              <a:buNone/>
            </a:pPr>
            <a:r>
              <a:rPr lang="ru-RU" dirty="0" smtClean="0"/>
              <a:t>киль – прикрепление мышц</a:t>
            </a:r>
          </a:p>
          <a:p>
            <a:pPr>
              <a:buNone/>
            </a:pPr>
            <a:r>
              <a:rPr lang="ru-RU" dirty="0" smtClean="0"/>
              <a:t>срастание пальцев крыла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сратание</a:t>
            </a:r>
            <a:r>
              <a:rPr lang="ru-RU" dirty="0" smtClean="0"/>
              <a:t> поясничных и крестцовых позвонков</a:t>
            </a:r>
          </a:p>
          <a:p>
            <a:pPr>
              <a:buNone/>
            </a:pPr>
            <a:r>
              <a:rPr lang="ru-RU" dirty="0" smtClean="0"/>
              <a:t> один яичник</a:t>
            </a:r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Картинки.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Расположите события в эволюционном порядке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появление цветковых</a:t>
            </a:r>
          </a:p>
          <a:p>
            <a:pPr>
              <a:buNone/>
            </a:pPr>
            <a:r>
              <a:rPr lang="ru-RU" dirty="0" smtClean="0"/>
              <a:t>появление птиц</a:t>
            </a:r>
          </a:p>
          <a:p>
            <a:pPr>
              <a:buNone/>
            </a:pPr>
            <a:r>
              <a:rPr lang="ru-RU" dirty="0" smtClean="0"/>
              <a:t>появление млекопитающих</a:t>
            </a:r>
          </a:p>
          <a:p>
            <a:pPr>
              <a:buNone/>
            </a:pPr>
            <a:r>
              <a:rPr lang="ru-RU" dirty="0" smtClean="0"/>
              <a:t>расцвет динозавров</a:t>
            </a:r>
          </a:p>
          <a:p>
            <a:pPr>
              <a:buNone/>
            </a:pPr>
            <a:r>
              <a:rPr lang="ru-RU" dirty="0" smtClean="0"/>
              <a:t>появление человека</a:t>
            </a:r>
          </a:p>
          <a:p>
            <a:pPr>
              <a:buNone/>
            </a:pPr>
            <a:r>
              <a:rPr lang="ru-RU" dirty="0" smtClean="0"/>
              <a:t>расцвет насекомых</a:t>
            </a:r>
          </a:p>
          <a:p>
            <a:pPr>
              <a:buNone/>
            </a:pPr>
            <a:r>
              <a:rPr lang="ru-RU" dirty="0" smtClean="0"/>
              <a:t>дивергенция птиц и млекопитающих </a:t>
            </a:r>
          </a:p>
          <a:p>
            <a:pPr>
              <a:buNone/>
            </a:pPr>
            <a:r>
              <a:rPr lang="ru-RU" dirty="0" smtClean="0"/>
              <a:t>Первые млекопитающие(триас),расцвет динозавров(юр), птицы, покрытосеменные, расцвет насекомых(мел), дивергенция птиц,  млекопитающих, цветковых(кайнозой), человек(антропоген).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:\мезозой\11\220px-A_single_white_feather_close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3143272" cy="4186268"/>
          </a:xfrm>
          <a:prstGeom prst="rect">
            <a:avLst/>
          </a:prstGeom>
          <a:noFill/>
        </p:spPr>
      </p:pic>
      <p:pic>
        <p:nvPicPr>
          <p:cNvPr id="14339" name="Picture 3" descr="H:\мезозой\11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714356"/>
            <a:ext cx="2453057" cy="2657478"/>
          </a:xfrm>
          <a:prstGeom prst="rect">
            <a:avLst/>
          </a:prstGeom>
          <a:noFill/>
        </p:spPr>
      </p:pic>
      <p:pic>
        <p:nvPicPr>
          <p:cNvPr id="14340" name="Picture 4" descr="H:\мезозой\11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0"/>
            <a:ext cx="2357454" cy="3091151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 rot="12169721">
            <a:off x="4357686" y="571480"/>
            <a:ext cx="928694" cy="9286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6286544"/>
          </a:xfrm>
        </p:spPr>
        <p:txBody>
          <a:bodyPr/>
          <a:lstStyle/>
          <a:p>
            <a:pPr algn="ctr"/>
            <a:r>
              <a:rPr lang="ru-RU" dirty="0" smtClean="0"/>
              <a:t>Эволюция покрытосеменных</a:t>
            </a:r>
          </a:p>
          <a:p>
            <a:r>
              <a:rPr lang="ru-RU" b="1" i="1" dirty="0" smtClean="0"/>
              <a:t>Гипотезы происхождения цветковых</a:t>
            </a:r>
          </a:p>
          <a:p>
            <a:r>
              <a:rPr lang="ru-RU" dirty="0" smtClean="0"/>
              <a:t>-от семенных папоротников</a:t>
            </a:r>
          </a:p>
          <a:p>
            <a:r>
              <a:rPr lang="ru-RU" dirty="0" smtClean="0"/>
              <a:t>-от голосеменных</a:t>
            </a:r>
          </a:p>
          <a:p>
            <a:endParaRPr lang="ru-RU" dirty="0"/>
          </a:p>
        </p:txBody>
      </p:sp>
      <p:pic>
        <p:nvPicPr>
          <p:cNvPr id="15362" name="Picture 2" descr="H:\мезозой\12\Новая папка\94a27dce4de6-215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714620"/>
            <a:ext cx="2662242" cy="3714756"/>
          </a:xfrm>
          <a:prstGeom prst="rect">
            <a:avLst/>
          </a:prstGeom>
          <a:noFill/>
        </p:spPr>
      </p:pic>
      <p:pic>
        <p:nvPicPr>
          <p:cNvPr id="15363" name="Picture 3" descr="H:\мезозой\12\Новая папка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0227" y="1643050"/>
            <a:ext cx="2393773" cy="3519494"/>
          </a:xfrm>
          <a:prstGeom prst="rect">
            <a:avLst/>
          </a:prstGeom>
          <a:noFill/>
        </p:spPr>
      </p:pic>
      <p:pic>
        <p:nvPicPr>
          <p:cNvPr id="15364" name="Picture 4" descr="H:\мезозой\12\Новая папка\listi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33590"/>
            <a:ext cx="2143140" cy="350530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способствовало расцвету </a:t>
            </a:r>
            <a:r>
              <a:rPr lang="ru-RU" dirty="0" smtClean="0"/>
              <a:t>цветковых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Ароморфозы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цветок </a:t>
            </a:r>
            <a:r>
              <a:rPr lang="ru-RU" dirty="0" smtClean="0">
                <a:hlinkClick r:id="rId2" action="ppaction://hlinksldjump"/>
              </a:rPr>
              <a:t>- повышение эффективности </a:t>
            </a:r>
            <a:r>
              <a:rPr lang="ru-RU" dirty="0" smtClean="0">
                <a:hlinkClick r:id="rId2" action="ppaction://hlinksldjump"/>
              </a:rPr>
              <a:t>опыления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-двойное </a:t>
            </a:r>
            <a:r>
              <a:rPr lang="ru-RU" dirty="0" smtClean="0">
                <a:hlinkClick r:id="rId3" action="ppaction://hlinksldjump"/>
              </a:rPr>
              <a:t>оплодотворение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-защита семязачатка завязью</a:t>
            </a:r>
          </a:p>
          <a:p>
            <a:pPr>
              <a:buNone/>
            </a:pPr>
            <a:r>
              <a:rPr lang="ru-RU" dirty="0" smtClean="0">
                <a:hlinkClick r:id="rId4" action="ppaction://hlinksldjump"/>
              </a:rPr>
              <a:t>- семена внутри </a:t>
            </a:r>
            <a:r>
              <a:rPr lang="ru-RU" dirty="0" smtClean="0">
                <a:hlinkClick r:id="rId4" action="ppaction://hlinksldjump"/>
              </a:rPr>
              <a:t>плода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5" action="ppaction://hlinksldjump"/>
              </a:rPr>
              <a:t>-дифференциация вегетативных </a:t>
            </a:r>
            <a:r>
              <a:rPr lang="ru-RU" dirty="0" smtClean="0">
                <a:hlinkClick r:id="rId5" action="ppaction://hlinksldjump"/>
              </a:rPr>
              <a:t>органов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6" action="ppaction://hlinksldjump"/>
              </a:rPr>
              <a:t>Идиоадаптации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232181">
            <a:off x="285720" y="214290"/>
            <a:ext cx="85725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232181">
            <a:off x="3965983" y="51206"/>
            <a:ext cx="85725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232181">
            <a:off x="285720" y="214290"/>
            <a:ext cx="85725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232181">
            <a:off x="285720" y="214290"/>
            <a:ext cx="85725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мезозой\13\5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1971675" cy="2324100"/>
          </a:xfrm>
          <a:prstGeom prst="rect">
            <a:avLst/>
          </a:prstGeom>
          <a:noFill/>
        </p:spPr>
      </p:pic>
      <p:pic>
        <p:nvPicPr>
          <p:cNvPr id="1027" name="Picture 3" descr="H:\мезозой\13\5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357694"/>
            <a:ext cx="2114550" cy="2162175"/>
          </a:xfrm>
          <a:prstGeom prst="rect">
            <a:avLst/>
          </a:prstGeom>
          <a:noFill/>
        </p:spPr>
      </p:pic>
      <p:pic>
        <p:nvPicPr>
          <p:cNvPr id="1028" name="Picture 4" descr="H:\мезозой\13\5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571612"/>
            <a:ext cx="1847850" cy="2466975"/>
          </a:xfrm>
          <a:prstGeom prst="rect">
            <a:avLst/>
          </a:prstGeom>
          <a:noFill/>
        </p:spPr>
      </p:pic>
      <p:pic>
        <p:nvPicPr>
          <p:cNvPr id="1029" name="Picture 5" descr="H:\мезозой\13\5\images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86256"/>
            <a:ext cx="2619375" cy="1743075"/>
          </a:xfrm>
          <a:prstGeom prst="rect">
            <a:avLst/>
          </a:prstGeom>
          <a:noFill/>
        </p:spPr>
      </p:pic>
      <p:pic>
        <p:nvPicPr>
          <p:cNvPr id="1030" name="Picture 6" descr="H:\мезозой\13\5\images (8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2285992"/>
            <a:ext cx="2581275" cy="1771650"/>
          </a:xfrm>
          <a:prstGeom prst="rect">
            <a:avLst/>
          </a:prstGeom>
          <a:noFill/>
        </p:spPr>
      </p:pic>
      <p:pic>
        <p:nvPicPr>
          <p:cNvPr id="1031" name="Picture 7" descr="H:\мезозой\13\5\imag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42" y="285728"/>
            <a:ext cx="2466975" cy="1847850"/>
          </a:xfrm>
          <a:prstGeom prst="rect">
            <a:avLst/>
          </a:prstGeom>
          <a:noFill/>
        </p:spPr>
      </p:pic>
      <p:sp>
        <p:nvSpPr>
          <p:cNvPr id="10" name="Стрелка вправо 9">
            <a:hlinkClick r:id="rId8" action="ppaction://hlinksldjump"/>
          </p:cNvPr>
          <p:cNvSpPr/>
          <p:nvPr/>
        </p:nvSpPr>
        <p:spPr>
          <a:xfrm rot="11232181">
            <a:off x="2965852" y="265497"/>
            <a:ext cx="85725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Последствия появления </a:t>
            </a:r>
            <a:r>
              <a:rPr lang="ru-RU" dirty="0" smtClean="0"/>
              <a:t>покрытосеменных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дивергентная </a:t>
            </a:r>
            <a:r>
              <a:rPr lang="ru-RU" dirty="0" smtClean="0">
                <a:hlinkClick r:id="rId2" action="ppaction://hlinksldjump"/>
              </a:rPr>
              <a:t>эволюция насекомых </a:t>
            </a:r>
            <a:r>
              <a:rPr lang="ru-RU" dirty="0" smtClean="0">
                <a:hlinkClick r:id="rId2" action="ppaction://hlinksldjump"/>
              </a:rPr>
              <a:t>опылителей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формирование </a:t>
            </a:r>
            <a:r>
              <a:rPr lang="ru-RU" dirty="0" smtClean="0">
                <a:hlinkClick r:id="rId3" action="ppaction://hlinksldjump"/>
              </a:rPr>
              <a:t>различных растительных </a:t>
            </a:r>
            <a:r>
              <a:rPr lang="ru-RU" dirty="0" smtClean="0">
                <a:hlinkClick r:id="rId3" action="ppaction://hlinksldjump"/>
              </a:rPr>
              <a:t>сообществ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мезозой\14\1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714908" cy="3138581"/>
          </a:xfrm>
          <a:prstGeom prst="rect">
            <a:avLst/>
          </a:prstGeom>
          <a:noFill/>
        </p:spPr>
      </p:pic>
      <p:pic>
        <p:nvPicPr>
          <p:cNvPr id="2051" name="Picture 3" descr="H:\мезозой\14\1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62876"/>
            <a:ext cx="3357586" cy="2234322"/>
          </a:xfrm>
          <a:prstGeom prst="rect">
            <a:avLst/>
          </a:prstGeom>
          <a:noFill/>
        </p:spPr>
      </p:pic>
      <p:pic>
        <p:nvPicPr>
          <p:cNvPr id="2052" name="Picture 4" descr="H:\мезозой\14\1\images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3429024" cy="2568457"/>
          </a:xfrm>
          <a:prstGeom prst="rect">
            <a:avLst/>
          </a:prstGeom>
          <a:noFill/>
        </p:spPr>
      </p:pic>
      <p:pic>
        <p:nvPicPr>
          <p:cNvPr id="2053" name="Picture 5" descr="H:\мезозой\14\1\pchely-opyliteli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214290"/>
            <a:ext cx="2428892" cy="3638790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1516804">
            <a:off x="4482517" y="118734"/>
            <a:ext cx="121444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Юрский период-время динозавров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1.</a:t>
            </a:r>
            <a:r>
              <a:rPr lang="ru-RU" dirty="0" smtClean="0">
                <a:hlinkClick r:id="rId2" action="ppaction://hlinksldjump"/>
              </a:rPr>
              <a:t>отряд ящеротазовые </a:t>
            </a:r>
            <a:r>
              <a:rPr lang="ru-RU" dirty="0" smtClean="0"/>
              <a:t>- </a:t>
            </a:r>
            <a:r>
              <a:rPr lang="ru-RU" dirty="0" err="1" smtClean="0">
                <a:hlinkClick r:id="rId3" action="ppaction://hlinksldjump"/>
              </a:rPr>
              <a:t>тероподы</a:t>
            </a:r>
            <a:r>
              <a:rPr lang="ru-RU" dirty="0" smtClean="0">
                <a:hlinkClick r:id="rId3" action="ppaction://hlinksldjump"/>
              </a:rPr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</a:t>
            </a:r>
            <a:r>
              <a:rPr lang="ru-RU" dirty="0" smtClean="0">
                <a:hlinkClick r:id="rId4" action="ppaction://hlinksldjump"/>
              </a:rPr>
              <a:t> зауроподы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</a:t>
            </a:r>
            <a:r>
              <a:rPr lang="ru-RU" dirty="0" smtClean="0">
                <a:hlinkClick r:id="rId2" action="ppaction://hlinksldjump"/>
              </a:rPr>
              <a:t>отряд птицетазовые </a:t>
            </a:r>
            <a:r>
              <a:rPr lang="ru-RU" dirty="0" smtClean="0"/>
              <a:t>-</a:t>
            </a:r>
            <a:r>
              <a:rPr lang="ru-RU" dirty="0" smtClean="0">
                <a:hlinkClick r:id="rId5" action="ppaction://hlinksldjump"/>
              </a:rPr>
              <a:t>стегозавры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 </a:t>
            </a:r>
            <a:r>
              <a:rPr lang="ru-RU" dirty="0" smtClean="0">
                <a:hlinkClick r:id="rId6" action="ppaction://hlinksldjump"/>
              </a:rPr>
              <a:t>анкилозавры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</a:t>
            </a:r>
            <a:r>
              <a:rPr lang="ru-RU" dirty="0" smtClean="0">
                <a:hlinkClick r:id="rId7" action="ppaction://hlinksldjump"/>
              </a:rPr>
              <a:t>цератопсы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</a:t>
            </a:r>
            <a:r>
              <a:rPr lang="ru-RU" dirty="0" err="1" smtClean="0">
                <a:hlinkClick r:id="rId8" action="ppaction://hlinksldjump"/>
              </a:rPr>
              <a:t>пахицефалозавры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</a:t>
            </a:r>
            <a:r>
              <a:rPr lang="ru-RU" dirty="0" smtClean="0">
                <a:hlinkClick r:id="rId9" action="ppaction://hlinksldjump"/>
              </a:rPr>
              <a:t>орнитоподы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</a:t>
            </a:r>
            <a:r>
              <a:rPr lang="ru-RU" dirty="0" smtClean="0">
                <a:hlinkClick r:id="rId10" action="ppaction://hlinksldjump"/>
              </a:rPr>
              <a:t>птерозавры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-ихтиозавры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мезозой\14\2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2696" y="928670"/>
            <a:ext cx="3181304" cy="2385978"/>
          </a:xfrm>
          <a:prstGeom prst="rect">
            <a:avLst/>
          </a:prstGeom>
          <a:noFill/>
        </p:spPr>
      </p:pic>
      <p:pic>
        <p:nvPicPr>
          <p:cNvPr id="3075" name="Picture 3" descr="H:\мезозой\14\2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2905900" cy="1976439"/>
          </a:xfrm>
          <a:prstGeom prst="rect">
            <a:avLst/>
          </a:prstGeom>
          <a:noFill/>
        </p:spPr>
      </p:pic>
      <p:pic>
        <p:nvPicPr>
          <p:cNvPr id="3076" name="Picture 4" descr="H:\мезозой\14\2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000240"/>
            <a:ext cx="2466975" cy="1847850"/>
          </a:xfrm>
          <a:prstGeom prst="rect">
            <a:avLst/>
          </a:prstGeom>
          <a:noFill/>
        </p:spPr>
      </p:pic>
      <p:pic>
        <p:nvPicPr>
          <p:cNvPr id="3077" name="Picture 5" descr="H:\мезозой\14\2\images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714884"/>
            <a:ext cx="2643206" cy="1640990"/>
          </a:xfrm>
          <a:prstGeom prst="rect">
            <a:avLst/>
          </a:prstGeom>
          <a:noFill/>
        </p:spPr>
      </p:pic>
      <p:pic>
        <p:nvPicPr>
          <p:cNvPr id="3078" name="Picture 6" descr="H:\мезозой\14\2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000504"/>
            <a:ext cx="3134589" cy="2347916"/>
          </a:xfrm>
          <a:prstGeom prst="rect">
            <a:avLst/>
          </a:prstGeom>
          <a:noFill/>
        </p:spPr>
      </p:pic>
      <p:pic>
        <p:nvPicPr>
          <p:cNvPr id="3079" name="Picture 7" descr="H:\мезозой\14\2\image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286256"/>
            <a:ext cx="2476500" cy="1847850"/>
          </a:xfrm>
          <a:prstGeom prst="rect">
            <a:avLst/>
          </a:prstGeom>
          <a:noFill/>
        </p:spPr>
      </p:pic>
      <p:sp>
        <p:nvSpPr>
          <p:cNvPr id="10" name="Стрелка вправо 9">
            <a:hlinkClick r:id="rId8" action="ppaction://hlinksldjump"/>
          </p:cNvPr>
          <p:cNvSpPr/>
          <p:nvPr/>
        </p:nvSpPr>
        <p:spPr>
          <a:xfrm rot="11516804">
            <a:off x="3714744" y="357166"/>
            <a:ext cx="1214446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>Система природы – результат эволюции</a:t>
            </a:r>
            <a:br>
              <a:rPr lang="ru-RU" sz="3100" b="1" i="1" dirty="0" smtClean="0"/>
            </a:br>
            <a:r>
              <a:rPr lang="ru-RU" sz="3100" b="1" i="1" dirty="0" smtClean="0"/>
              <a:t>Систематика – наука о многообразии организмов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92909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Система растений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Система животных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4" action="ppaction://hlinksldjump"/>
              </a:rPr>
              <a:t>Классификация – деление организмов на группы по степени сходства и родства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60851">
            <a:off x="714348" y="428604"/>
            <a:ext cx="928694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60851">
            <a:off x="7721758" y="59703"/>
            <a:ext cx="1155901" cy="3091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160851">
            <a:off x="7689930" y="974766"/>
            <a:ext cx="928694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Ящеротазовые - лобковые кости выступают вперед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Птицетазовые - лобковые кости направлены назад</a:t>
            </a:r>
            <a:endParaRPr lang="ru-RU" dirty="0"/>
          </a:p>
        </p:txBody>
      </p:sp>
      <p:pic>
        <p:nvPicPr>
          <p:cNvPr id="8" name="Рисунок 7" descr="20080405-di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000108"/>
            <a:ext cx="5143522" cy="4139311"/>
          </a:xfrm>
          <a:prstGeom prst="rect">
            <a:avLst/>
          </a:prstGeom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5px-Jane_TRex_Burp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4071966" cy="296143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1349360"/>
            <a:ext cx="3000364" cy="2555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2400" dirty="0" err="1" smtClean="0"/>
              <a:t>Тероподы</a:t>
            </a:r>
            <a:r>
              <a:rPr lang="ru-RU" sz="2400" dirty="0" smtClean="0"/>
              <a:t>- </a:t>
            </a:r>
            <a:r>
              <a:rPr lang="ru-RU" sz="2400" dirty="0" err="1" smtClean="0"/>
              <a:t>звероногие</a:t>
            </a:r>
            <a:r>
              <a:rPr lang="ru-RU" sz="2400" dirty="0" smtClean="0"/>
              <a:t> ящеры</a:t>
            </a:r>
          </a:p>
          <a:p>
            <a:pPr algn="ctr">
              <a:buNone/>
            </a:pPr>
            <a:r>
              <a:rPr lang="ru-RU" sz="2400" dirty="0" smtClean="0"/>
              <a:t>Включает в себя всех хищных ящеров</a:t>
            </a:r>
          </a:p>
          <a:p>
            <a:pPr algn="ctr">
              <a:buNone/>
            </a:pPr>
            <a:r>
              <a:rPr lang="ru-RU" sz="2400" dirty="0" smtClean="0"/>
              <a:t>Тираннозавр- наиболее крупный </a:t>
            </a:r>
            <a:r>
              <a:rPr lang="ru-RU" sz="2400" dirty="0" err="1" smtClean="0"/>
              <a:t>теропод</a:t>
            </a:r>
            <a:endParaRPr lang="ru-RU" sz="2400" dirty="0" smtClean="0"/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От мелких </a:t>
            </a:r>
            <a:r>
              <a:rPr lang="ru-RU" sz="2400" dirty="0" err="1" smtClean="0">
                <a:solidFill>
                  <a:schemeClr val="bg1"/>
                </a:solidFill>
              </a:rPr>
              <a:t>теропод</a:t>
            </a:r>
            <a:r>
              <a:rPr lang="ru-RU" sz="2400" dirty="0" err="1" smtClean="0"/>
              <a:t>ов</a:t>
            </a:r>
            <a:r>
              <a:rPr lang="ru-RU" sz="2400" dirty="0" smtClean="0"/>
              <a:t> произошли птицы</a:t>
            </a:r>
          </a:p>
          <a:p>
            <a:endParaRPr lang="ru-RU" dirty="0"/>
          </a:p>
        </p:txBody>
      </p:sp>
      <p:pic>
        <p:nvPicPr>
          <p:cNvPr id="6" name="Рисунок 5" descr="image_63961611575263979368442957535972368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214818"/>
            <a:ext cx="3238500" cy="2428875"/>
          </a:xfrm>
          <a:prstGeom prst="rect">
            <a:avLst/>
          </a:prstGeom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Зауроподы – </a:t>
            </a:r>
            <a:r>
              <a:rPr lang="ru-RU" dirty="0" err="1" smtClean="0"/>
              <a:t>ящероногие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Крупные динозавры с длинными шеями и хвостами,</a:t>
            </a:r>
          </a:p>
          <a:p>
            <a:pPr>
              <a:buNone/>
            </a:pPr>
            <a:r>
              <a:rPr lang="ru-RU" dirty="0" smtClean="0"/>
              <a:t>колоннообразными ногами</a:t>
            </a:r>
          </a:p>
          <a:p>
            <a:pPr>
              <a:buNone/>
            </a:pPr>
            <a:r>
              <a:rPr lang="ru-RU" dirty="0" err="1" smtClean="0"/>
              <a:t>Растительноядны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Брахиозавры, бронтозавры, диплодоки, апатозавры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Почему бронтозавры жили у воды?</a:t>
            </a:r>
          </a:p>
          <a:p>
            <a:pPr>
              <a:buNone/>
            </a:pPr>
            <a:r>
              <a:rPr lang="ru-RU" dirty="0" smtClean="0"/>
              <a:t>-защита от хищников</a:t>
            </a:r>
          </a:p>
          <a:p>
            <a:pPr>
              <a:buNone/>
            </a:pPr>
            <a:r>
              <a:rPr lang="ru-RU" dirty="0" smtClean="0"/>
              <a:t>-уменьшение веса</a:t>
            </a:r>
          </a:p>
          <a:p>
            <a:pPr>
              <a:buNone/>
            </a:pPr>
            <a:r>
              <a:rPr lang="ru-RU" dirty="0" smtClean="0"/>
              <a:t>-обилие пищи</a:t>
            </a:r>
          </a:p>
          <a:p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52"/>
            <a:ext cx="2286016" cy="3131366"/>
          </a:xfrm>
        </p:spPr>
      </p:pic>
      <p:pic>
        <p:nvPicPr>
          <p:cNvPr id="5" name="Рисунок 4" descr="300px-Macronar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2" y="214290"/>
            <a:ext cx="4572032" cy="3108982"/>
          </a:xfrm>
          <a:prstGeom prst="rect">
            <a:avLst/>
          </a:prstGeom>
        </p:spPr>
      </p:pic>
      <p:pic>
        <p:nvPicPr>
          <p:cNvPr id="6" name="Рисунок 5" descr="275px-Amargasaurus1_Melb_Museum_emai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643314"/>
            <a:ext cx="4082172" cy="2597746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429000"/>
            <a:ext cx="3146490" cy="3077184"/>
          </a:xfrm>
          <a:prstGeom prst="rect">
            <a:avLst/>
          </a:prstGeom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1812673">
            <a:off x="8143900" y="785794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595</Words>
  <PresentationFormat>Экран (4:3)</PresentationFormat>
  <Paragraphs>172</Paragraphs>
  <Slides>54</Slides>
  <Notes>0</Notes>
  <HiddenSlides>37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Мезозойская и кайнозойская эры </vt:lpstr>
      <vt:lpstr>Мезозойская эра 230-65млн лет назад </vt:lpstr>
      <vt:lpstr>Кайнозойская эра -65млн лет назад </vt:lpstr>
      <vt:lpstr>Расположите события в эволюционном порядке </vt:lpstr>
      <vt:lpstr>Юрский период-время динозавров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Каковы возможные причины гибели динозавров?  </vt:lpstr>
      <vt:lpstr>Эволюция млекопитающих </vt:lpstr>
      <vt:lpstr>Что способствовало расцвету млекопитающих? </vt:lpstr>
      <vt:lpstr>Слайд 19</vt:lpstr>
      <vt:lpstr>Слайд 20</vt:lpstr>
      <vt:lpstr>Слайд 21</vt:lpstr>
      <vt:lpstr>Слайд 22</vt:lpstr>
      <vt:lpstr>Эволюция копытных Эволюция хищных  В чем причина гибели древних млекопитающих?   </vt:lpstr>
      <vt:lpstr>Слайд 24</vt:lpstr>
      <vt:lpstr>Слайд 25</vt:lpstr>
      <vt:lpstr>Слайд 26</vt:lpstr>
      <vt:lpstr>Эволюция птиц </vt:lpstr>
      <vt:lpstr>Слайд 28</vt:lpstr>
      <vt:lpstr>Слайд 29</vt:lpstr>
      <vt:lpstr> Кто был первым?   </vt:lpstr>
      <vt:lpstr>Слайд 31</vt:lpstr>
      <vt:lpstr>Слайд 32</vt:lpstr>
      <vt:lpstr>Слайд 33</vt:lpstr>
      <vt:lpstr>Птицы кайнозоя </vt:lpstr>
      <vt:lpstr>Слайд 35</vt:lpstr>
      <vt:lpstr>Слайд 36</vt:lpstr>
      <vt:lpstr>Слайд 37</vt:lpstr>
      <vt:lpstr>Слайд 38</vt:lpstr>
      <vt:lpstr>Анатомические преобразования птиц для полета </vt:lpstr>
      <vt:lpstr>Слайд 40</vt:lpstr>
      <vt:lpstr>Слайд 41</vt:lpstr>
      <vt:lpstr>Что способствовало расцвету цветковых</vt:lpstr>
      <vt:lpstr>Слайд 43</vt:lpstr>
      <vt:lpstr>Слайд 44</vt:lpstr>
      <vt:lpstr>Слайд 45</vt:lpstr>
      <vt:lpstr>Слайд 46</vt:lpstr>
      <vt:lpstr>Слайд 47</vt:lpstr>
      <vt:lpstr>Последствия появления покрытосеменных </vt:lpstr>
      <vt:lpstr>Слайд 49</vt:lpstr>
      <vt:lpstr>Слайд 50</vt:lpstr>
      <vt:lpstr>Система природы – результат эволюции Систематика – наука о многообразии организмов </vt:lpstr>
      <vt:lpstr>Слайд 52</vt:lpstr>
      <vt:lpstr>Слайд 53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Мезозойская и кайнозойская эры </dc:title>
  <dc:creator>Артур</dc:creator>
  <cp:lastModifiedBy>Артур</cp:lastModifiedBy>
  <cp:revision>14</cp:revision>
  <dcterms:created xsi:type="dcterms:W3CDTF">2012-03-17T16:23:12Z</dcterms:created>
  <dcterms:modified xsi:type="dcterms:W3CDTF">2012-03-18T11:36:20Z</dcterms:modified>
</cp:coreProperties>
</file>