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71" r:id="rId3"/>
    <p:sldId id="257" r:id="rId4"/>
    <p:sldId id="272" r:id="rId5"/>
    <p:sldId id="273" r:id="rId6"/>
    <p:sldId id="259" r:id="rId7"/>
    <p:sldId id="260" r:id="rId8"/>
    <p:sldId id="275" r:id="rId9"/>
    <p:sldId id="274" r:id="rId10"/>
    <p:sldId id="263" r:id="rId11"/>
    <p:sldId id="276" r:id="rId12"/>
    <p:sldId id="265" r:id="rId13"/>
    <p:sldId id="277" r:id="rId14"/>
    <p:sldId id="278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09" autoAdjust="0"/>
    <p:restoredTop sz="94660"/>
  </p:normalViewPr>
  <p:slideViewPr>
    <p:cSldViewPr>
      <p:cViewPr varScale="1">
        <p:scale>
          <a:sx n="106" d="100"/>
          <a:sy n="106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7DB7D2-8189-4E7D-8F0A-C076328285B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21AF9-CDDF-4CBE-92F4-3B3236267B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7DB7D2-8189-4E7D-8F0A-C076328285B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21AF9-CDDF-4CBE-92F4-3B3236267B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7DB7D2-8189-4E7D-8F0A-C076328285B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21AF9-CDDF-4CBE-92F4-3B3236267B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7DB7D2-8189-4E7D-8F0A-C076328285B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21AF9-CDDF-4CBE-92F4-3B3236267B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7DB7D2-8189-4E7D-8F0A-C076328285B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21AF9-CDDF-4CBE-92F4-3B3236267B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7DB7D2-8189-4E7D-8F0A-C076328285B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21AF9-CDDF-4CBE-92F4-3B3236267B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7DB7D2-8189-4E7D-8F0A-C076328285B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21AF9-CDDF-4CBE-92F4-3B3236267B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7DB7D2-8189-4E7D-8F0A-C076328285B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21AF9-CDDF-4CBE-92F4-3B3236267B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7DB7D2-8189-4E7D-8F0A-C076328285B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21AF9-CDDF-4CBE-92F4-3B3236267B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7DB7D2-8189-4E7D-8F0A-C076328285B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21AF9-CDDF-4CBE-92F4-3B3236267B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A7DB7D2-8189-4E7D-8F0A-C076328285B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EF21AF9-CDDF-4CBE-92F4-3B3236267B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A7DB7D2-8189-4E7D-8F0A-C076328285BE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EF21AF9-CDDF-4CBE-92F4-3B3236267B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4290"/>
            <a:ext cx="7772400" cy="6104214"/>
          </a:xfrm>
        </p:spPr>
        <p:txBody>
          <a:bodyPr>
            <a:norm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Нетрадиционные </a:t>
            </a:r>
            <a:r>
              <a:rPr lang="ru-RU" b="1" dirty="0"/>
              <a:t>уроки в современной </a:t>
            </a:r>
            <a:r>
              <a:rPr lang="ru-RU" b="1" dirty="0" smtClean="0"/>
              <a:t>школе как средство активизации познавательной деятельности учащихся в условиях развивающего обучения.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57158" y="142852"/>
            <a:ext cx="8429684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71504"/>
          </a:xfrm>
        </p:spPr>
        <p:txBody>
          <a:bodyPr>
            <a:noAutofit/>
          </a:bodyPr>
          <a:lstStyle/>
          <a:p>
            <a:r>
              <a:rPr lang="ru-RU" sz="2900" b="1" dirty="0"/>
              <a:t>Применение нетрадиционных уроков в учебном и воспитательном процессе приводят к: </a:t>
            </a:r>
            <a:r>
              <a:rPr lang="ru-RU" sz="2900" dirty="0"/>
              <a:t/>
            </a:r>
            <a:br>
              <a:rPr lang="ru-RU" sz="2900" dirty="0"/>
            </a:br>
            <a:endParaRPr lang="ru-RU" sz="29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8472518" cy="5643602"/>
          </a:xfrm>
        </p:spPr>
        <p:txBody>
          <a:bodyPr>
            <a:normAutofit fontScale="85000" lnSpcReduction="10000"/>
          </a:bodyPr>
          <a:lstStyle/>
          <a:p>
            <a:pPr lvl="0"/>
            <a:endParaRPr lang="ru-RU" dirty="0" smtClean="0"/>
          </a:p>
          <a:p>
            <a:pPr lvl="0"/>
            <a:r>
              <a:rPr lang="ru-RU" sz="3100" dirty="0" smtClean="0"/>
              <a:t>использованию </a:t>
            </a:r>
            <a:r>
              <a:rPr lang="ru-RU" sz="3100" dirty="0"/>
              <a:t>коллективных форм работы;</a:t>
            </a:r>
          </a:p>
          <a:p>
            <a:pPr lvl="0"/>
            <a:r>
              <a:rPr lang="ru-RU" sz="3100" dirty="0"/>
              <a:t>проявлению интереса к предмету;</a:t>
            </a:r>
          </a:p>
          <a:p>
            <a:pPr lvl="0"/>
            <a:r>
              <a:rPr lang="ru-RU" sz="3100" dirty="0"/>
              <a:t>развитию умений и навыков самостоятельной работы;</a:t>
            </a:r>
          </a:p>
          <a:p>
            <a:pPr lvl="0"/>
            <a:r>
              <a:rPr lang="ru-RU" sz="3100" dirty="0"/>
              <a:t>активизации деятельности учащихся;</a:t>
            </a:r>
          </a:p>
          <a:p>
            <a:pPr lvl="0"/>
            <a:r>
              <a:rPr lang="ru-RU" sz="3100" dirty="0"/>
              <a:t>развитию творческого потенциала;</a:t>
            </a:r>
          </a:p>
          <a:p>
            <a:pPr lvl="0"/>
            <a:r>
              <a:rPr lang="ru-RU" sz="3100" dirty="0"/>
              <a:t>расширению кругозора учащихся (при подготовке к уроку ребята сами ищут интересный материал);</a:t>
            </a:r>
          </a:p>
          <a:p>
            <a:pPr lvl="0"/>
            <a:r>
              <a:rPr lang="ru-RU" sz="3100" dirty="0"/>
              <a:t>более полному осуществлению практической, воспитательной, образовательной и развивающей целей обучения;</a:t>
            </a:r>
          </a:p>
          <a:p>
            <a:pPr lvl="0"/>
            <a:r>
              <a:rPr lang="ru-RU" sz="3100" dirty="0"/>
              <a:t>становлению новых отношений между учителем и учениками.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500174"/>
            <a:ext cx="8358246" cy="4525963"/>
          </a:xfrm>
        </p:spPr>
        <p:txBody>
          <a:bodyPr/>
          <a:lstStyle/>
          <a:p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</a:t>
            </a:r>
          </a:p>
          <a:p>
            <a:pPr>
              <a:buNone/>
            </a:pPr>
            <a:r>
              <a:rPr lang="ru-RU" b="1" dirty="0" smtClean="0"/>
              <a:t>         </a:t>
            </a:r>
          </a:p>
          <a:p>
            <a:pPr>
              <a:buNone/>
            </a:pPr>
            <a:r>
              <a:rPr lang="ru-RU" b="1" dirty="0" smtClean="0"/>
              <a:t>           </a:t>
            </a:r>
            <a:r>
              <a:rPr lang="ru-RU" dirty="0" smtClean="0"/>
              <a:t>выбор темы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новая форма подачи материала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214290"/>
            <a:ext cx="8143932" cy="1143008"/>
          </a:xfrm>
          <a:prstGeom prst="roundRect">
            <a:avLst>
              <a:gd name="adj" fmla="val 218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 smtClean="0"/>
          </a:p>
          <a:p>
            <a:pPr algn="ctr"/>
            <a:r>
              <a:rPr lang="ru-RU" sz="3700" b="1" dirty="0" smtClean="0"/>
              <a:t>Особенностью урока, проводимого в нетрадиционной форме, является:</a:t>
            </a:r>
            <a:br>
              <a:rPr lang="ru-RU" sz="3700" b="1" dirty="0" smtClean="0"/>
            </a:br>
            <a:endParaRPr lang="ru-RU" sz="3700" b="1" dirty="0"/>
          </a:p>
        </p:txBody>
      </p:sp>
      <p:sp>
        <p:nvSpPr>
          <p:cNvPr id="6" name="Рамка 5"/>
          <p:cNvSpPr/>
          <p:nvPr/>
        </p:nvSpPr>
        <p:spPr>
          <a:xfrm>
            <a:off x="500034" y="2143116"/>
            <a:ext cx="3714776" cy="185738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4429124" y="2143116"/>
            <a:ext cx="3857652" cy="185738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1643042" y="4500570"/>
            <a:ext cx="5000660" cy="178595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57356" y="4714885"/>
            <a:ext cx="52864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тщательный подбор форм деятельности ученика и учителя.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428605"/>
            <a:ext cx="8179622" cy="5867860"/>
          </a:xfrm>
        </p:spPr>
        <p:txBody>
          <a:bodyPr>
            <a:normAutofit lnSpcReduction="10000"/>
          </a:bodyPr>
          <a:lstStyle/>
          <a:p>
            <a:endParaRPr lang="ru-RU" sz="4000" dirty="0" smtClean="0"/>
          </a:p>
          <a:p>
            <a:r>
              <a:rPr lang="ru-RU" sz="4800" b="1" dirty="0" smtClean="0"/>
              <a:t>Методы </a:t>
            </a:r>
            <a:r>
              <a:rPr lang="ru-RU" sz="4800" b="1" dirty="0"/>
              <a:t>обучения – это совместная деятельность педагога и учащихся, направленная на достижение ими образовательных целей. В основную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285728"/>
            <a:ext cx="8215370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Методы, часто используемые на нетрадиционном уроке. </a:t>
            </a:r>
            <a:endParaRPr lang="ru-RU" sz="4000" dirty="0"/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42844" y="2071678"/>
            <a:ext cx="3929090" cy="23400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/>
              <a:t>Кейс-метод. </a:t>
            </a:r>
            <a:endParaRPr lang="ru-RU" dirty="0"/>
          </a:p>
        </p:txBody>
      </p:sp>
      <p:sp>
        <p:nvSpPr>
          <p:cNvPr id="7" name="Блок-схема: решение 6"/>
          <p:cNvSpPr/>
          <p:nvPr/>
        </p:nvSpPr>
        <p:spPr>
          <a:xfrm>
            <a:off x="5364000" y="2000240"/>
            <a:ext cx="3780000" cy="23400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/>
              <a:t>Метод проектов</a:t>
            </a:r>
            <a:endParaRPr lang="ru-RU" dirty="0"/>
          </a:p>
        </p:txBody>
      </p:sp>
      <p:sp>
        <p:nvSpPr>
          <p:cNvPr id="8" name="Блок-схема: решение 7"/>
          <p:cNvSpPr/>
          <p:nvPr/>
        </p:nvSpPr>
        <p:spPr>
          <a:xfrm>
            <a:off x="714348" y="4286256"/>
            <a:ext cx="3780000" cy="23400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/>
              <a:t>Метод модульного обучения </a:t>
            </a:r>
          </a:p>
        </p:txBody>
      </p:sp>
      <p:sp>
        <p:nvSpPr>
          <p:cNvPr id="9" name="Блок-схема: решение 8"/>
          <p:cNvSpPr/>
          <p:nvPr/>
        </p:nvSpPr>
        <p:spPr>
          <a:xfrm>
            <a:off x="4786314" y="4286256"/>
            <a:ext cx="3786214" cy="2357454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/>
              <a:t>Метод развития критического мышления через чтение и письмо (РКМЧП)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85728"/>
            <a:ext cx="8186766" cy="584043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071538" y="2643182"/>
            <a:ext cx="7143800" cy="150019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Выбор метода зависит от многих условий:</a:t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6" name="Овал 5"/>
          <p:cNvSpPr/>
          <p:nvPr/>
        </p:nvSpPr>
        <p:spPr>
          <a:xfrm>
            <a:off x="285720" y="357166"/>
            <a:ext cx="2340000" cy="277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200" dirty="0" smtClean="0"/>
              <a:t>цели обучения</a:t>
            </a:r>
            <a:endParaRPr lang="ru-RU" sz="2200" dirty="0"/>
          </a:p>
        </p:txBody>
      </p:sp>
      <p:sp>
        <p:nvSpPr>
          <p:cNvPr id="7" name="Овал 6"/>
          <p:cNvSpPr/>
          <p:nvPr/>
        </p:nvSpPr>
        <p:spPr>
          <a:xfrm>
            <a:off x="2928926" y="285728"/>
            <a:ext cx="3000396" cy="21431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200" dirty="0" smtClean="0"/>
              <a:t>уровня </a:t>
            </a:r>
            <a:r>
              <a:rPr lang="ru-RU" sz="2200" dirty="0" err="1" smtClean="0"/>
              <a:t>подготовлен-ности</a:t>
            </a:r>
            <a:r>
              <a:rPr lang="ru-RU" sz="2200" dirty="0" smtClean="0"/>
              <a:t> учащихся</a:t>
            </a:r>
            <a:endParaRPr lang="ru-RU" sz="2200" dirty="0"/>
          </a:p>
        </p:txBody>
      </p:sp>
      <p:sp>
        <p:nvSpPr>
          <p:cNvPr id="8" name="Овал 7"/>
          <p:cNvSpPr/>
          <p:nvPr/>
        </p:nvSpPr>
        <p:spPr>
          <a:xfrm>
            <a:off x="6572264" y="285728"/>
            <a:ext cx="2340000" cy="277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200" dirty="0" smtClean="0"/>
              <a:t>возраста учащихся</a:t>
            </a:r>
            <a:endParaRPr lang="ru-RU" sz="2200" dirty="0"/>
          </a:p>
        </p:txBody>
      </p:sp>
      <p:sp>
        <p:nvSpPr>
          <p:cNvPr id="9" name="Овал 8"/>
          <p:cNvSpPr/>
          <p:nvPr/>
        </p:nvSpPr>
        <p:spPr>
          <a:xfrm>
            <a:off x="214282" y="3571876"/>
            <a:ext cx="2340000" cy="2786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/>
              <a:t>времени, отведенного на изучение материала</a:t>
            </a:r>
            <a:endParaRPr lang="ru-RU" sz="2200" dirty="0"/>
          </a:p>
        </p:txBody>
      </p:sp>
      <p:sp>
        <p:nvSpPr>
          <p:cNvPr id="10" name="Овал 9"/>
          <p:cNvSpPr/>
          <p:nvPr/>
        </p:nvSpPr>
        <p:spPr>
          <a:xfrm>
            <a:off x="6500826" y="3643314"/>
            <a:ext cx="2357454" cy="2786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err="1" smtClean="0"/>
              <a:t>Оснащен-ности</a:t>
            </a:r>
            <a:r>
              <a:rPr lang="ru-RU" sz="2200" dirty="0" smtClean="0"/>
              <a:t> школы</a:t>
            </a:r>
            <a:endParaRPr lang="ru-RU" sz="2200" dirty="0"/>
          </a:p>
        </p:txBody>
      </p:sp>
      <p:sp>
        <p:nvSpPr>
          <p:cNvPr id="11" name="Овал 10"/>
          <p:cNvSpPr/>
          <p:nvPr/>
        </p:nvSpPr>
        <p:spPr>
          <a:xfrm>
            <a:off x="3143240" y="4429132"/>
            <a:ext cx="2988000" cy="21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200" dirty="0" smtClean="0"/>
              <a:t>теоретической и практической </a:t>
            </a:r>
            <a:r>
              <a:rPr lang="ru-RU" sz="2200" dirty="0" err="1" smtClean="0"/>
              <a:t>подготовлен-ности</a:t>
            </a:r>
            <a:r>
              <a:rPr lang="ru-RU" sz="2200" dirty="0" smtClean="0"/>
              <a:t> учителя.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71472" y="214290"/>
            <a:ext cx="8286808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/>
              <a:t>Методы обучения: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8322498" cy="4525963"/>
          </a:xfrm>
        </p:spPr>
        <p:txBody>
          <a:bodyPr>
            <a:normAutofit/>
          </a:bodyPr>
          <a:lstStyle/>
          <a:p>
            <a:r>
              <a:rPr lang="ru-RU" i="1" dirty="0" smtClean="0"/>
              <a:t>.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Правильный пятиугольник 5"/>
          <p:cNvSpPr/>
          <p:nvPr/>
        </p:nvSpPr>
        <p:spPr>
          <a:xfrm>
            <a:off x="3286116" y="1643050"/>
            <a:ext cx="2340000" cy="28080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dirty="0" err="1" smtClean="0"/>
              <a:t>Репродук-тивный</a:t>
            </a:r>
            <a:r>
              <a:rPr lang="ru-RU" sz="1900" dirty="0" smtClean="0"/>
              <a:t> или </a:t>
            </a:r>
            <a:r>
              <a:rPr lang="ru-RU" dirty="0" smtClean="0"/>
              <a:t>частично–поисковый</a:t>
            </a:r>
            <a:r>
              <a:rPr lang="ru-RU" sz="1900" dirty="0" smtClean="0"/>
              <a:t> методы. </a:t>
            </a:r>
          </a:p>
          <a:p>
            <a:pPr algn="ctr"/>
            <a:endParaRPr lang="ru-RU" dirty="0"/>
          </a:p>
        </p:txBody>
      </p:sp>
      <p:sp>
        <p:nvSpPr>
          <p:cNvPr id="7" name="Правильный пятиугольник 6"/>
          <p:cNvSpPr/>
          <p:nvPr/>
        </p:nvSpPr>
        <p:spPr>
          <a:xfrm>
            <a:off x="142844" y="1643050"/>
            <a:ext cx="2340000" cy="28080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dirty="0" err="1" smtClean="0"/>
              <a:t>Исследова-тельский</a:t>
            </a:r>
            <a:r>
              <a:rPr lang="ru-RU" sz="1900" dirty="0" smtClean="0"/>
              <a:t> метод.</a:t>
            </a:r>
          </a:p>
          <a:p>
            <a:pPr algn="ctr"/>
            <a:endParaRPr lang="ru-RU" dirty="0"/>
          </a:p>
        </p:txBody>
      </p:sp>
      <p:sp>
        <p:nvSpPr>
          <p:cNvPr id="8" name="Правильный пятиугольник 7"/>
          <p:cNvSpPr/>
          <p:nvPr/>
        </p:nvSpPr>
        <p:spPr>
          <a:xfrm>
            <a:off x="6643702" y="1714488"/>
            <a:ext cx="2340000" cy="28080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dirty="0" err="1" smtClean="0"/>
              <a:t>Проблем-ный</a:t>
            </a:r>
            <a:r>
              <a:rPr lang="ru-RU" sz="1900" dirty="0" smtClean="0"/>
              <a:t> метод  </a:t>
            </a:r>
          </a:p>
          <a:p>
            <a:pPr algn="ctr"/>
            <a:endParaRPr lang="ru-RU" dirty="0"/>
          </a:p>
        </p:txBody>
      </p:sp>
      <p:sp>
        <p:nvSpPr>
          <p:cNvPr id="9" name="Правильный пятиугольник 8"/>
          <p:cNvSpPr/>
          <p:nvPr/>
        </p:nvSpPr>
        <p:spPr>
          <a:xfrm>
            <a:off x="1714480" y="3929066"/>
            <a:ext cx="2340000" cy="28080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dirty="0" err="1" smtClean="0"/>
              <a:t>Познава-тельные</a:t>
            </a:r>
            <a:r>
              <a:rPr lang="ru-RU" sz="1900" dirty="0" smtClean="0"/>
              <a:t> задачи. </a:t>
            </a:r>
          </a:p>
          <a:p>
            <a:pPr algn="ctr"/>
            <a:endParaRPr lang="ru-RU" dirty="0"/>
          </a:p>
        </p:txBody>
      </p:sp>
      <p:sp>
        <p:nvSpPr>
          <p:cNvPr id="10" name="Правильный пятиугольник 9"/>
          <p:cNvSpPr/>
          <p:nvPr/>
        </p:nvSpPr>
        <p:spPr>
          <a:xfrm>
            <a:off x="5000628" y="3857628"/>
            <a:ext cx="2340000" cy="28080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dirty="0" smtClean="0"/>
              <a:t>Игровые моменты</a:t>
            </a:r>
            <a:endParaRPr lang="ru-RU" sz="1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57158" y="428604"/>
            <a:ext cx="8501122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/>
              <a:t>Варианты нетрадиционных уроков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8322498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500694" y="2214554"/>
            <a:ext cx="3348000" cy="176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Проблемный урок.</a:t>
            </a:r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214414" y="4572008"/>
            <a:ext cx="3357586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Экономический урок. </a:t>
            </a:r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4714876" y="4572008"/>
            <a:ext cx="3384000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Урок-игра</a:t>
            </a:r>
          </a:p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57158" y="2143116"/>
            <a:ext cx="3384000" cy="18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Урок-конференция </a:t>
            </a:r>
            <a:endParaRPr lang="ru-RU" sz="2400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28596" y="214290"/>
            <a:ext cx="8143932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Вывод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86766" cy="5114948"/>
          </a:xfrm>
        </p:spPr>
        <p:txBody>
          <a:bodyPr>
            <a:normAutofit fontScale="77500" lnSpcReduction="20000"/>
          </a:bodyPr>
          <a:lstStyle/>
          <a:p>
            <a:r>
              <a:rPr lang="ru-RU" sz="3000" dirty="0"/>
              <a:t>нетрадиционные уроки актуальны в настоящее время. Они положительно влияют на процесс обучения, т.к. </a:t>
            </a:r>
          </a:p>
          <a:p>
            <a:r>
              <a:rPr lang="ru-RU" sz="3000" dirty="0"/>
              <a:t>- более 70% информации усваивается на уроке и предполагает минимальное домашнее задание;</a:t>
            </a:r>
          </a:p>
          <a:p>
            <a:r>
              <a:rPr lang="ru-RU" sz="3000" dirty="0"/>
              <a:t>- позволяют оценить большинство или даже всех учеников в классе; </a:t>
            </a:r>
          </a:p>
          <a:p>
            <a:r>
              <a:rPr lang="ru-RU" sz="3000" dirty="0"/>
              <a:t>- позволяют отработать различные формы, приемы и методы работы на уроке; </a:t>
            </a:r>
          </a:p>
          <a:p>
            <a:r>
              <a:rPr lang="ru-RU" sz="3000" dirty="0"/>
              <a:t>- выполняют огромную воспитательную и образовательную функцию: расширяют кругозор детей, учат вести дискуссии, выбирать информацию и проводить сравнение, делать выводы и прогнозировать результат, проявлять инициативу при подготовке заданий индивидуально и в группе, уважать чужое мнение, проявлять лидерские способности и т.д.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615262" cy="4525963"/>
          </a:xfrm>
        </p:spPr>
        <p:txBody>
          <a:bodyPr/>
          <a:lstStyle/>
          <a:p>
            <a:pPr>
              <a:buNone/>
            </a:pPr>
            <a:r>
              <a:rPr lang="ru-RU" sz="4800" b="1" dirty="0" smtClean="0"/>
              <a:t>«Интерес к учению есть там,</a:t>
            </a:r>
          </a:p>
          <a:p>
            <a:pPr>
              <a:buNone/>
            </a:pPr>
            <a:r>
              <a:rPr lang="ru-RU" sz="4800" b="1" dirty="0" smtClean="0"/>
              <a:t> где есть вдохновение,</a:t>
            </a:r>
          </a:p>
          <a:p>
            <a:pPr>
              <a:buNone/>
            </a:pPr>
            <a:r>
              <a:rPr lang="ru-RU" sz="4800" b="1" dirty="0" smtClean="0"/>
              <a:t>рождающееся от успеха»</a:t>
            </a:r>
          </a:p>
          <a:p>
            <a:endParaRPr lang="ru-RU" dirty="0"/>
          </a:p>
          <a:p>
            <a:pPr algn="r">
              <a:buNone/>
            </a:pPr>
            <a:r>
              <a:rPr lang="ru-RU" dirty="0" smtClean="0"/>
              <a:t>В.А. Сухомлинский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072462" y="1600200"/>
            <a:ext cx="614338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8258204" cy="4768865"/>
          </a:xfrm>
        </p:spPr>
        <p:txBody>
          <a:bodyPr>
            <a:noAutofit/>
          </a:bodyPr>
          <a:lstStyle/>
          <a:p>
            <a:r>
              <a:rPr lang="ru-RU" sz="4400" b="1" dirty="0"/>
              <a:t>Урок – это систематически применяемая для решения задач обучения, развития и воспитания, учащихся форма организации деятельности за определенный отрезок времени.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28596" y="142852"/>
            <a:ext cx="8501122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Признаки нетрадиционного урока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8186766" cy="4697427"/>
          </a:xfrm>
        </p:spPr>
        <p:txBody>
          <a:bodyPr>
            <a:noAutofit/>
          </a:bodyPr>
          <a:lstStyle/>
          <a:p>
            <a:r>
              <a:rPr lang="ru-RU" sz="2200" dirty="0" smtClean="0"/>
              <a:t>Несет элементы нового, изменяются внешние рамки, места проведения. </a:t>
            </a:r>
          </a:p>
          <a:p>
            <a:r>
              <a:rPr lang="ru-RU" sz="2200" dirty="0" smtClean="0"/>
              <a:t>Используется внепрограммный материал, организуется коллективная деятельность в сочетании с индивидуальной работой. </a:t>
            </a:r>
          </a:p>
          <a:p>
            <a:r>
              <a:rPr lang="ru-RU" sz="2200" dirty="0" smtClean="0"/>
              <a:t>Привлекаются для организации урока люди разных профессий. Достигается эмоциональный подъем учащихся через оформление кабинета, использования НИТ. </a:t>
            </a:r>
          </a:p>
          <a:p>
            <a:r>
              <a:rPr lang="ru-RU" sz="2200" dirty="0" smtClean="0"/>
              <a:t>Выполняются творческие задания.</a:t>
            </a:r>
          </a:p>
          <a:p>
            <a:r>
              <a:rPr lang="ru-RU" sz="2200" dirty="0" smtClean="0"/>
              <a:t> Проводится обязательный самоанализ в период подготовки к уроку, на уроке и после его проведения.</a:t>
            </a:r>
          </a:p>
          <a:p>
            <a:r>
              <a:rPr lang="ru-RU" sz="2200" dirty="0" smtClean="0"/>
              <a:t> Создается временная инициативная группа из учащихся для подготовки урока. </a:t>
            </a:r>
          </a:p>
          <a:p>
            <a:r>
              <a:rPr lang="ru-RU" sz="2200" dirty="0" smtClean="0"/>
              <a:t>Планируется урок заранее.</a:t>
            </a:r>
          </a:p>
          <a:p>
            <a:pPr>
              <a:buNone/>
            </a:pPr>
            <a:r>
              <a:rPr lang="ru-RU" sz="2100" dirty="0" smtClean="0"/>
              <a:t/>
            </a:r>
            <a:br>
              <a:rPr lang="ru-RU" sz="2100" dirty="0" smtClean="0"/>
            </a:br>
            <a:endParaRPr lang="ru-RU" sz="21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8" y="1600200"/>
            <a:ext cx="2971792" cy="45259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57158" y="214290"/>
            <a:ext cx="8572560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12064"/>
            <a:ext cx="8572560" cy="914400"/>
          </a:xfrm>
        </p:spPr>
        <p:txBody>
          <a:bodyPr>
            <a:noAutofit/>
          </a:bodyPr>
          <a:lstStyle/>
          <a:p>
            <a:r>
              <a:rPr lang="ru-RU" b="1" dirty="0" smtClean="0"/>
              <a:t>Выделяют следующие типы уроков: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3"/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57158" y="1785926"/>
            <a:ext cx="2016000" cy="273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dirty="0" smtClean="0"/>
              <a:t>уроки изучения нового учебного материала </a:t>
            </a:r>
            <a:endParaRPr lang="ru-RU" sz="2000" dirty="0"/>
          </a:p>
        </p:txBody>
      </p:sp>
      <p:sp>
        <p:nvSpPr>
          <p:cNvPr id="6" name="Овал 5"/>
          <p:cNvSpPr/>
          <p:nvPr/>
        </p:nvSpPr>
        <p:spPr>
          <a:xfrm>
            <a:off x="7000892" y="1785926"/>
            <a:ext cx="1908000" cy="273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dirty="0" smtClean="0"/>
              <a:t>уроки </a:t>
            </a:r>
            <a:r>
              <a:rPr lang="ru-RU" sz="2000" dirty="0" err="1" smtClean="0"/>
              <a:t>обобще-ния</a:t>
            </a:r>
            <a:r>
              <a:rPr lang="ru-RU" sz="2000" dirty="0" smtClean="0"/>
              <a:t> и </a:t>
            </a:r>
            <a:r>
              <a:rPr lang="ru-RU" sz="2000" dirty="0" err="1" smtClean="0"/>
              <a:t>системати-зации</a:t>
            </a:r>
            <a:r>
              <a:rPr lang="ru-RU" sz="2000" dirty="0" smtClean="0"/>
              <a:t> знаний</a:t>
            </a:r>
            <a:endParaRPr lang="ru-RU" sz="2000" dirty="0"/>
          </a:p>
        </p:txBody>
      </p:sp>
      <p:sp>
        <p:nvSpPr>
          <p:cNvPr id="7" name="Овал 6"/>
          <p:cNvSpPr/>
          <p:nvPr/>
        </p:nvSpPr>
        <p:spPr>
          <a:xfrm>
            <a:off x="3571868" y="1785926"/>
            <a:ext cx="1908000" cy="273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уроки </a:t>
            </a:r>
            <a:r>
              <a:rPr lang="ru-RU" sz="2000" dirty="0" err="1" smtClean="0"/>
              <a:t>совершен-ствования</a:t>
            </a:r>
            <a:r>
              <a:rPr lang="ru-RU" sz="2000" dirty="0" smtClean="0"/>
              <a:t> знаний, умений и навыков </a:t>
            </a:r>
            <a:endParaRPr lang="ru-RU" sz="2000" dirty="0"/>
          </a:p>
        </p:txBody>
      </p:sp>
      <p:sp>
        <p:nvSpPr>
          <p:cNvPr id="8" name="Овал 7"/>
          <p:cNvSpPr/>
          <p:nvPr/>
        </p:nvSpPr>
        <p:spPr>
          <a:xfrm>
            <a:off x="1857356" y="3857628"/>
            <a:ext cx="1908000" cy="273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dirty="0" err="1" smtClean="0"/>
              <a:t>комбини-рованные</a:t>
            </a:r>
            <a:r>
              <a:rPr lang="ru-RU" sz="2000" dirty="0" smtClean="0"/>
              <a:t> уроки</a:t>
            </a:r>
            <a:endParaRPr lang="ru-RU" sz="2000" dirty="0"/>
          </a:p>
        </p:txBody>
      </p:sp>
      <p:sp>
        <p:nvSpPr>
          <p:cNvPr id="9" name="Овал 8"/>
          <p:cNvSpPr/>
          <p:nvPr/>
        </p:nvSpPr>
        <p:spPr>
          <a:xfrm>
            <a:off x="5357818" y="3857628"/>
            <a:ext cx="1908000" cy="273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/>
              <a:t>уроки контроля и </a:t>
            </a:r>
            <a:r>
              <a:rPr lang="ru-RU" sz="2000" dirty="0" err="1" smtClean="0"/>
              <a:t>коррек-ции</a:t>
            </a:r>
            <a:r>
              <a:rPr lang="ru-RU" sz="2000" dirty="0" smtClean="0"/>
              <a:t> знаний, умений и навыков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142852"/>
            <a:ext cx="8643998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Autofit/>
          </a:bodyPr>
          <a:lstStyle/>
          <a:p>
            <a:pPr algn="ctr"/>
            <a:r>
              <a:rPr lang="ru-RU" b="1" dirty="0"/>
              <a:t>ФГОС предлагает новую классификацию типов уроков.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58204" cy="4525963"/>
          </a:xfrm>
        </p:spPr>
        <p:txBody>
          <a:bodyPr>
            <a:normAutofit fontScale="92500" lnSpcReduction="20000"/>
          </a:bodyPr>
          <a:lstStyle/>
          <a:p>
            <a:pPr lvl="0"/>
            <a:endParaRPr lang="ru-RU" dirty="0" smtClean="0"/>
          </a:p>
          <a:p>
            <a:pPr lvl="0"/>
            <a:r>
              <a:rPr lang="ru-RU" dirty="0" smtClean="0"/>
              <a:t>Уроки </a:t>
            </a:r>
            <a:r>
              <a:rPr lang="ru-RU" dirty="0"/>
              <a:t>в форме соревнований и игр: КВН, викторина, турнир, дуэль.</a:t>
            </a:r>
          </a:p>
          <a:p>
            <a:pPr lvl="0"/>
            <a:r>
              <a:rPr lang="ru-RU" dirty="0"/>
              <a:t>Уроки на основе нетрадиционной </a:t>
            </a:r>
            <a:r>
              <a:rPr lang="ru-RU" dirty="0" smtClean="0"/>
              <a:t>подачи материала</a:t>
            </a:r>
            <a:r>
              <a:rPr lang="ru-RU" dirty="0"/>
              <a:t>: урок-откровение, урок-дублер, урок мудрости, творческий отчет.</a:t>
            </a:r>
          </a:p>
          <a:p>
            <a:pPr lvl="0"/>
            <a:r>
              <a:rPr lang="ru-RU" dirty="0"/>
              <a:t>Урок-конференция, семинар, брифинг, аукцион, дискуссия, репортаж, интервью, панорама, телемост, диспут.</a:t>
            </a:r>
          </a:p>
          <a:p>
            <a:pPr lvl="0"/>
            <a:r>
              <a:rPr lang="ru-RU" dirty="0"/>
              <a:t>Уроки: деловая игра, следствие, ученый совет</a:t>
            </a:r>
            <a:r>
              <a:rPr lang="ru-RU" u="sng" dirty="0"/>
              <a:t>,</a:t>
            </a:r>
            <a:endParaRPr lang="ru-RU" dirty="0"/>
          </a:p>
          <a:p>
            <a:pPr lvl="0"/>
            <a:r>
              <a:rPr lang="ru-RU" dirty="0"/>
              <a:t>Уроки в форме мероприятий: экскурсии, путешествия, прогулки, ролевые игры.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57158" y="142852"/>
            <a:ext cx="8643998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1217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ФГОС предлагает новую классификацию типов уроков.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86766" cy="4525963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Интегрированные уроки. </a:t>
            </a:r>
          </a:p>
          <a:p>
            <a:r>
              <a:rPr lang="ru-RU" dirty="0" smtClean="0"/>
              <a:t>Уроки-фантазии: сказка, спектакль, сюрприз.</a:t>
            </a:r>
          </a:p>
          <a:p>
            <a:pPr lvl="0"/>
            <a:r>
              <a:rPr lang="ru-RU" dirty="0" smtClean="0"/>
              <a:t>Урок-соревнование</a:t>
            </a:r>
            <a:r>
              <a:rPr lang="ru-RU" dirty="0"/>
              <a:t>. </a:t>
            </a:r>
          </a:p>
          <a:p>
            <a:pPr lvl="0"/>
            <a:r>
              <a:rPr lang="ru-RU" dirty="0"/>
              <a:t> Урок-игра. </a:t>
            </a:r>
          </a:p>
          <a:p>
            <a:pPr lvl="0"/>
            <a:r>
              <a:rPr lang="ru-RU" dirty="0"/>
              <a:t> Урок-путешествие. </a:t>
            </a:r>
          </a:p>
          <a:p>
            <a:pPr lvl="0"/>
            <a:r>
              <a:rPr lang="ru-RU" dirty="0"/>
              <a:t>Урок-проблема. </a:t>
            </a:r>
            <a:r>
              <a:rPr lang="ru-RU" dirty="0" smtClean="0"/>
              <a:t> </a:t>
            </a:r>
            <a:endParaRPr lang="ru-RU" dirty="0"/>
          </a:p>
          <a:p>
            <a:pPr lvl="0"/>
            <a:r>
              <a:rPr lang="ru-RU" dirty="0"/>
              <a:t>Урок-представление. </a:t>
            </a:r>
          </a:p>
          <a:p>
            <a:pPr lvl="0"/>
            <a:r>
              <a:rPr lang="ru-RU" dirty="0" smtClean="0"/>
              <a:t>Урок - устный </a:t>
            </a:r>
            <a:r>
              <a:rPr lang="ru-RU" dirty="0"/>
              <a:t>иллюстрированный </a:t>
            </a:r>
            <a:r>
              <a:rPr lang="ru-RU" dirty="0" smtClean="0"/>
              <a:t>журнал</a:t>
            </a:r>
            <a:endParaRPr lang="ru-RU" dirty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b="1" dirty="0" smtClean="0"/>
              <a:t>Цели нетрадиционных уроков: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1285860"/>
            <a:ext cx="8215370" cy="86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/>
              <a:t>- отработка новых методов, способов, форм, приемов и средств обучения; </a:t>
            </a:r>
            <a:endParaRPr lang="ru-RU" sz="20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2285992"/>
            <a:ext cx="814393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/>
              <a:t>- усвоение программного материала более качественно и в полном объеме;</a:t>
            </a:r>
            <a:endParaRPr lang="ru-RU" sz="2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3286124"/>
            <a:ext cx="8143932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/>
              <a:t>- разнообразие учебной деятельности;</a:t>
            </a:r>
            <a:endParaRPr lang="ru-RU" sz="2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034" y="4286256"/>
            <a:ext cx="8215370" cy="82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/>
              <a:t>- выход за рамки учебника, обогащение новыми знаниями и возможностями. </a:t>
            </a:r>
            <a:endParaRPr lang="ru-RU" sz="20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034" y="5286388"/>
            <a:ext cx="8215370" cy="82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/>
              <a:t>-любая цель урока ведет к реализации основного закона педагогики – закона об активности обучения.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85728"/>
            <a:ext cx="8258204" cy="584043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08" y="2500306"/>
            <a:ext cx="4714908" cy="1857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/>
          </a:p>
          <a:p>
            <a:pPr algn="ctr"/>
            <a:endParaRPr lang="ru-RU" sz="3200" b="1" dirty="0" smtClean="0"/>
          </a:p>
          <a:p>
            <a:pPr algn="ctr"/>
            <a:r>
              <a:rPr lang="ru-RU" sz="4000" b="1" dirty="0" smtClean="0"/>
              <a:t>Задачи</a:t>
            </a:r>
          </a:p>
          <a:p>
            <a:pPr algn="ctr"/>
            <a:r>
              <a:rPr lang="ru-RU" sz="4000" b="1" dirty="0" smtClean="0"/>
              <a:t> нетрадиционных </a:t>
            </a:r>
          </a:p>
          <a:p>
            <a:pPr algn="ctr"/>
            <a:r>
              <a:rPr lang="ru-RU" sz="4000" b="1" dirty="0" smtClean="0"/>
              <a:t>уроков: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42844" y="0"/>
            <a:ext cx="2664000" cy="277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dirty="0" smtClean="0"/>
              <a:t>  </a:t>
            </a:r>
            <a:r>
              <a:rPr lang="ru-RU" dirty="0" smtClean="0"/>
              <a:t>Обучающая –</a:t>
            </a:r>
            <a:r>
              <a:rPr lang="ru-RU" sz="1600" dirty="0" smtClean="0"/>
              <a:t> формирование специальных умений и общенаучных знаний, навыков. Формирование научного мировоззрения.</a:t>
            </a:r>
            <a:endParaRPr lang="ru-RU" sz="1600" dirty="0"/>
          </a:p>
        </p:txBody>
      </p:sp>
      <p:sp>
        <p:nvSpPr>
          <p:cNvPr id="7" name="Овал 6"/>
          <p:cNvSpPr/>
          <p:nvPr/>
        </p:nvSpPr>
        <p:spPr>
          <a:xfrm>
            <a:off x="6357950" y="142852"/>
            <a:ext cx="2664000" cy="277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/>
              <a:t>  Развивающая – </a:t>
            </a:r>
            <a:r>
              <a:rPr lang="ru-RU" sz="1600" dirty="0" smtClean="0"/>
              <a:t>выделение главного, развитие мышления, сопоставления фактов и умение делать выводы, решать проблемы, </a:t>
            </a:r>
            <a:r>
              <a:rPr lang="ru-RU" dirty="0" smtClean="0"/>
              <a:t>развивать речь.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0" y="3929066"/>
            <a:ext cx="2664000" cy="277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/>
              <a:t>Воспитательная – формирование системы нравственных, эстетических отношений.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480000" y="3929066"/>
            <a:ext cx="2664000" cy="277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/>
              <a:t>     </a:t>
            </a:r>
            <a:r>
              <a:rPr lang="ru-RU" dirty="0" smtClean="0"/>
              <a:t>Творческая – </a:t>
            </a:r>
            <a:r>
              <a:rPr lang="ru-RU" sz="1600" dirty="0" smtClean="0"/>
              <a:t>проявление инициативы, раскрытие своих возможностей на разных этапах урока, в разных сферах деятельности.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cxnSp>
        <p:nvCxnSpPr>
          <p:cNvPr id="13" name="Прямая со стрелкой 12"/>
          <p:cNvCxnSpPr>
            <a:stCxn id="5" idx="0"/>
          </p:cNvCxnSpPr>
          <p:nvPr/>
        </p:nvCxnSpPr>
        <p:spPr>
          <a:xfrm rot="16200000" flipV="1">
            <a:off x="3107522" y="1107266"/>
            <a:ext cx="1214446" cy="1571634"/>
          </a:xfrm>
          <a:prstGeom prst="straightConnector1">
            <a:avLst/>
          </a:prstGeom>
          <a:ln w="381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5" idx="0"/>
          </p:cNvCxnSpPr>
          <p:nvPr/>
        </p:nvCxnSpPr>
        <p:spPr>
          <a:xfrm rot="5400000" flipH="1" flipV="1">
            <a:off x="4714883" y="1071555"/>
            <a:ext cx="1214431" cy="1643073"/>
          </a:xfrm>
          <a:prstGeom prst="straightConnector1">
            <a:avLst/>
          </a:prstGeom>
          <a:ln w="381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5" idx="2"/>
            <a:endCxn id="8" idx="6"/>
          </p:cNvCxnSpPr>
          <p:nvPr/>
        </p:nvCxnSpPr>
        <p:spPr>
          <a:xfrm rot="5400000">
            <a:off x="3103595" y="3918099"/>
            <a:ext cx="957372" cy="1836562"/>
          </a:xfrm>
          <a:prstGeom prst="straightConnector1">
            <a:avLst/>
          </a:prstGeom>
          <a:ln w="381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5" idx="2"/>
            <a:endCxn id="9" idx="2"/>
          </p:cNvCxnSpPr>
          <p:nvPr/>
        </p:nvCxnSpPr>
        <p:spPr>
          <a:xfrm rot="16200000" flipH="1">
            <a:off x="5011595" y="3846661"/>
            <a:ext cx="957372" cy="1979438"/>
          </a:xfrm>
          <a:prstGeom prst="straightConnector1">
            <a:avLst/>
          </a:prstGeom>
          <a:ln w="381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436</TotalTime>
  <Words>713</Words>
  <Application>Microsoft Office PowerPoint</Application>
  <PresentationFormat>Экран (4:3)</PresentationFormat>
  <Paragraphs>107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Метро</vt:lpstr>
      <vt:lpstr>  Нетрадиционные уроки в современной школе как средство активизации познавательной деятельности учащихся в условиях развивающего обучения. </vt:lpstr>
      <vt:lpstr>Слайд 2</vt:lpstr>
      <vt:lpstr>Слайд 3</vt:lpstr>
      <vt:lpstr>Признаки нетрадиционного урока </vt:lpstr>
      <vt:lpstr>Выделяют следующие типы уроков: </vt:lpstr>
      <vt:lpstr>ФГОС предлагает новую классификацию типов уроков. </vt:lpstr>
      <vt:lpstr>ФГОС предлагает новую классификацию типов уроков. </vt:lpstr>
      <vt:lpstr>Цели нетрадиционных уроков:</vt:lpstr>
      <vt:lpstr>Слайд 9</vt:lpstr>
      <vt:lpstr>Применение нетрадиционных уроков в учебном и воспитательном процессе приводят к:  </vt:lpstr>
      <vt:lpstr>Слайд 11</vt:lpstr>
      <vt:lpstr> </vt:lpstr>
      <vt:lpstr>Слайд 13</vt:lpstr>
      <vt:lpstr>Слайд 14</vt:lpstr>
      <vt:lpstr> Методы обучения: </vt:lpstr>
      <vt:lpstr>Варианты нетрадиционных уроков </vt:lpstr>
      <vt:lpstr>Вывод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уроки в современной школе</dc:title>
  <dc:creator>User</dc:creator>
  <cp:lastModifiedBy>user</cp:lastModifiedBy>
  <cp:revision>48</cp:revision>
  <dcterms:created xsi:type="dcterms:W3CDTF">2016-12-22T10:46:06Z</dcterms:created>
  <dcterms:modified xsi:type="dcterms:W3CDTF">2017-09-25T03:38:03Z</dcterms:modified>
</cp:coreProperties>
</file>