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82" r:id="rId8"/>
    <p:sldId id="283" r:id="rId9"/>
    <p:sldId id="267" r:id="rId10"/>
    <p:sldId id="268" r:id="rId11"/>
    <p:sldId id="270" r:id="rId12"/>
    <p:sldId id="265" r:id="rId13"/>
    <p:sldId id="269" r:id="rId14"/>
    <p:sldId id="271" r:id="rId15"/>
    <p:sldId id="272" r:id="rId16"/>
    <p:sldId id="273" r:id="rId17"/>
    <p:sldId id="274" r:id="rId18"/>
    <p:sldId id="275" r:id="rId19"/>
    <p:sldId id="261" r:id="rId20"/>
    <p:sldId id="262" r:id="rId21"/>
    <p:sldId id="280" r:id="rId22"/>
    <p:sldId id="281" r:id="rId23"/>
    <p:sldId id="276" r:id="rId24"/>
    <p:sldId id="277" r:id="rId25"/>
    <p:sldId id="279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624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1548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26472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86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861393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850582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pPr/>
              <a:t>8/20/2017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4249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69643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45673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92542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pPr/>
              <a:t>8/20/2017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9509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1903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0425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09356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pPr/>
              <a:t>8/20/2017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2969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6941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217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200" b="1" dirty="0" smtClean="0"/>
              <a:t>Особенности </a:t>
            </a:r>
            <a:r>
              <a:rPr lang="ru-RU" sz="3200" b="1" dirty="0" smtClean="0"/>
              <a:t>конструирования </a:t>
            </a:r>
            <a:r>
              <a:rPr lang="ru-RU" sz="3200" b="1" dirty="0" smtClean="0"/>
              <a:t>рабочей программы по биологии в условиях перехода на новые образовательные стандарты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2174476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chemeClr val="tx1"/>
                </a:solidFill>
              </a:rPr>
              <a:t>Минизанова</a:t>
            </a:r>
            <a:r>
              <a:rPr lang="ru-RU" b="1" dirty="0" smtClean="0">
                <a:solidFill>
                  <a:schemeClr val="tx1"/>
                </a:solidFill>
              </a:rPr>
              <a:t> Ф.М.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Учитель биологии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МБОУ « СОШ №79»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Г. Казань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167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 </a:t>
            </a:r>
            <a:r>
              <a:rPr lang="ru-RU" b="1" dirty="0"/>
              <a:t>обучения: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83396" y="2160589"/>
            <a:ext cx="839060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</a:rPr>
              <a:t>Задачами курса является:</a:t>
            </a:r>
            <a:endParaRPr lang="ru-RU" sz="2000" b="1" dirty="0">
              <a:latin typeface="Arial" panose="020B0604020202020204" pitchFamily="34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</a:rPr>
              <a:t>- выяснение, чем живая природа отличается от неживой;</a:t>
            </a:r>
            <a:endParaRPr lang="ru-RU" sz="2000" b="1" dirty="0">
              <a:latin typeface="Arial" panose="020B0604020202020204" pitchFamily="34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</a:rPr>
              <a:t>- формирование общих представлений о структуре   биологической   науки, ее истории и методах исследования, царствах живых организмов, средах обитания организмов, нравственных нормах и принципах отношения к природе;</a:t>
            </a:r>
            <a:endParaRPr lang="ru-RU" sz="2000" b="1" dirty="0">
              <a:latin typeface="Arial" panose="020B0604020202020204" pitchFamily="34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</a:rPr>
              <a:t>-получение сведения о клетке, тканях и органах живых организмов</a:t>
            </a:r>
            <a:endParaRPr lang="ru-RU" sz="2000" b="1" dirty="0">
              <a:latin typeface="Arial" panose="020B0604020202020204" pitchFamily="34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</a:rPr>
              <a:t>- углубление знаний об условиях жизни    и разнообразии, распространении и значении бактерий, грибов и растений, о значении этих организмов в природе и жизни человека.</a:t>
            </a:r>
            <a:endParaRPr lang="ru-RU" sz="2000" b="1" i="0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954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28073"/>
            <a:ext cx="8596668" cy="1320800"/>
          </a:xfrm>
        </p:spPr>
        <p:txBody>
          <a:bodyPr/>
          <a:lstStyle/>
          <a:p>
            <a:r>
              <a:rPr lang="ru-RU" b="1" dirty="0" smtClean="0"/>
              <a:t>2.Место </a:t>
            </a:r>
            <a:r>
              <a:rPr lang="ru-RU" b="1" dirty="0"/>
              <a:t>биологии в учебном </a:t>
            </a:r>
            <a:r>
              <a:rPr lang="ru-RU" b="1" dirty="0" smtClean="0"/>
              <a:t>плане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- классы;</a:t>
            </a:r>
          </a:p>
          <a:p>
            <a:r>
              <a:rPr lang="ru-RU" dirty="0"/>
              <a:t>- количество часов для изучения предмета в классах;</a:t>
            </a:r>
          </a:p>
          <a:p>
            <a:r>
              <a:rPr lang="ru-RU" dirty="0"/>
              <a:t>- количество учебных недель;</a:t>
            </a:r>
          </a:p>
          <a:p>
            <a:r>
              <a:rPr lang="ru-RU" dirty="0"/>
              <a:t>- количество практических, контрольных, лабораторных работ, бесед, экскурсий и т.д. по классам.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Рабочая </a:t>
            </a:r>
            <a:r>
              <a:rPr lang="ru-RU" dirty="0"/>
              <a:t>программа УМК: «Сфера жизни»  Сонин Н.И., Плешаков А.А. (Биология. 5-9 классы) разработана в соответствии с Базисным учебным планом для ступени основного общего образования. Биология в основной школе изучается с 5 по 9 классы. Общее число часов за 5 лет обучения – 280. В 5 классе отводится на изучение биологии 34 часа (1 час в неделю), в 6 классе - 34 часа (1 час в неделю), 7, 8, 9 классах по </a:t>
            </a:r>
            <a:r>
              <a:rPr lang="ru-RU" dirty="0" smtClean="0"/>
              <a:t>68 </a:t>
            </a:r>
            <a:r>
              <a:rPr lang="ru-RU" dirty="0"/>
              <a:t>часов (2 часа в неделю)</a:t>
            </a:r>
          </a:p>
        </p:txBody>
      </p:sp>
    </p:spTree>
    <p:extLst>
      <p:ext uri="{BB962C8B-B14F-4D97-AF65-F5344CB8AC3E}">
        <p14:creationId xmlns:p14="http://schemas.microsoft.com/office/powerpoint/2010/main" xmlns="" val="194797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</a:t>
            </a:r>
            <a:r>
              <a:rPr lang="ru-RU" dirty="0" smtClean="0"/>
              <a:t>.Общая </a:t>
            </a:r>
            <a:r>
              <a:rPr lang="ru-RU" dirty="0"/>
              <a:t>характеристика учебного предмета, курса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общая характеристика предмета, курса, содержатся цели и задачи изучения предмета, курса, рассматривается структура учебного предмета, курса, основные содержательные линии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 Курс биологических дисциплин входит в число естественных наук, изучающих природу, а также научные методы и пути познания человеком природы.</a:t>
            </a:r>
          </a:p>
          <a:p>
            <a:pPr marL="0" indent="0">
              <a:buNone/>
            </a:pPr>
            <a:r>
              <a:rPr lang="ru-RU" dirty="0"/>
              <a:t>Курс биологии на ступени основного общего образования направлен на формирование у учащихся представлений об от­личительных особенностях живой природы, ее многообразии и эволюции. Отбор содержания проведен с учетом </a:t>
            </a:r>
            <a:r>
              <a:rPr lang="ru-RU" dirty="0" err="1"/>
              <a:t>культуросообразного</a:t>
            </a:r>
            <a:r>
              <a:rPr lang="ru-RU" dirty="0"/>
              <a:t> подхода, в соответствии с которым учащиеся должны освоить содер­жание, значимое для формирования познавательной, нрав­ственной и эстетической культуры, сохранения окружающей среды и собственного здоровья; для повседневной жизни и практической деятельности.</a:t>
            </a:r>
            <a:br>
              <a:rPr lang="ru-RU" dirty="0"/>
            </a:br>
            <a:r>
              <a:rPr lang="ru-RU" dirty="0"/>
              <a:t> В соответствии с базисным учебным (общеобразова­тельным) планом курсу биологии на ступени основного обще­го образования предшествует курс «Окружающий мир». По отношению к курсу биологии он является пропедевтическим.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4966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4.Планируемые </a:t>
            </a:r>
            <a:r>
              <a:rPr lang="ru-RU" dirty="0"/>
              <a:t>результаты изучения учебного предмета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581956"/>
          </a:xfrm>
        </p:spPr>
        <p:txBody>
          <a:bodyPr/>
          <a:lstStyle/>
          <a:p>
            <a:pPr marL="0" indent="0">
              <a:buNone/>
            </a:pPr>
            <a:r>
              <a:rPr lang="ru-RU" sz="1400" dirty="0"/>
              <a:t>Описание ценностных ориентиров содержания учебного предмета,</a:t>
            </a:r>
          </a:p>
          <a:p>
            <a:pPr marL="0" indent="0">
              <a:buNone/>
            </a:pPr>
            <a:r>
              <a:rPr lang="ru-RU" sz="1400" dirty="0"/>
              <a:t> - личностные, </a:t>
            </a:r>
            <a:r>
              <a:rPr lang="ru-RU" sz="1400" dirty="0" err="1"/>
              <a:t>метапредметные</a:t>
            </a:r>
            <a:r>
              <a:rPr lang="ru-RU" sz="1400" dirty="0"/>
              <a:t> и предметные результаты освоения конкретного учебного предмета, курса в соответствии с требованиями ФГОС </a:t>
            </a:r>
            <a:endParaRPr lang="ru-RU" sz="1400" dirty="0" smtClean="0"/>
          </a:p>
          <a:p>
            <a:pPr marL="0" indent="0">
              <a:buNone/>
            </a:pPr>
            <a:r>
              <a:rPr lang="ru-RU" sz="1400" dirty="0" smtClean="0"/>
              <a:t>В </a:t>
            </a:r>
            <a:r>
              <a:rPr lang="ru-RU" sz="1400" dirty="0"/>
              <a:t>результате освоения курса биологии 5 класса учащиеся должны овладеть следующими знаниями, умениями и навыками. </a:t>
            </a:r>
          </a:p>
          <a:p>
            <a:pPr marL="0" indent="0">
              <a:buNone/>
            </a:pPr>
            <a:r>
              <a:rPr lang="ru-RU" sz="1400" dirty="0"/>
              <a:t> </a:t>
            </a:r>
            <a:r>
              <a:rPr lang="ru-RU" sz="1400" b="1" i="1" dirty="0" smtClean="0"/>
              <a:t>Личностным </a:t>
            </a:r>
            <a:r>
              <a:rPr lang="ru-RU" sz="1400" b="1" i="1" dirty="0"/>
              <a:t>результатом изучения предмета является формирование </a:t>
            </a:r>
            <a:r>
              <a:rPr lang="ru-RU" sz="1400" b="1" i="1" dirty="0" smtClean="0"/>
              <a:t>следующих </a:t>
            </a:r>
            <a:r>
              <a:rPr lang="ru-RU" sz="1400" b="1" i="1" dirty="0"/>
              <a:t>умений и качеств: </a:t>
            </a:r>
            <a:endParaRPr lang="ru-RU" sz="1400" b="1" i="1" dirty="0" smtClean="0"/>
          </a:p>
          <a:p>
            <a:pPr marL="0" indent="0">
              <a:buNone/>
            </a:pPr>
            <a:r>
              <a:rPr lang="ru-RU" sz="1400" b="1" i="1" dirty="0" err="1"/>
              <a:t>Метапредметным</a:t>
            </a:r>
            <a:r>
              <a:rPr lang="ru-RU" sz="1400" b="1" i="1" dirty="0"/>
              <a:t> результатом изучения курса является формирование универсальных учебных действий (УУД) </a:t>
            </a:r>
            <a:endParaRPr lang="ru-RU" sz="1400" dirty="0"/>
          </a:p>
          <a:p>
            <a:r>
              <a:rPr lang="ru-RU" sz="1400" i="1" dirty="0"/>
              <a:t>Регулятивные </a:t>
            </a:r>
            <a:r>
              <a:rPr lang="ru-RU" sz="1400" i="1" dirty="0" smtClean="0"/>
              <a:t>УУД: </a:t>
            </a:r>
          </a:p>
          <a:p>
            <a:r>
              <a:rPr lang="ru-RU" sz="1400" i="1" dirty="0"/>
              <a:t>Познавательные УУД: </a:t>
            </a:r>
            <a:endParaRPr lang="ru-RU" sz="1400" i="1" dirty="0" smtClean="0"/>
          </a:p>
          <a:p>
            <a:r>
              <a:rPr lang="ru-RU" sz="1400" dirty="0"/>
              <a:t> </a:t>
            </a:r>
            <a:r>
              <a:rPr lang="ru-RU" sz="1400" i="1" dirty="0"/>
              <a:t>Коммуникативные УУД: </a:t>
            </a:r>
            <a:endParaRPr lang="ru-RU" sz="1400" dirty="0" smtClean="0"/>
          </a:p>
          <a:p>
            <a:pPr>
              <a:buNone/>
            </a:pPr>
            <a:r>
              <a:rPr lang="ru-RU" sz="1400" b="1" i="1" dirty="0"/>
              <a:t>Предметным результатом изучения курса является </a:t>
            </a:r>
            <a:r>
              <a:rPr lang="ru-RU" sz="1400" b="1" i="1" dirty="0" err="1"/>
              <a:t>сформированность</a:t>
            </a:r>
            <a:r>
              <a:rPr lang="ru-RU" sz="1400" b="1" i="1" dirty="0"/>
              <a:t> следующих умений: </a:t>
            </a:r>
            <a:endParaRPr lang="ru-RU" sz="1400" dirty="0"/>
          </a:p>
          <a:p>
            <a:endParaRPr lang="ru-RU" sz="1400" dirty="0"/>
          </a:p>
          <a:p>
            <a:endParaRPr lang="ru-RU" sz="1400" i="1" dirty="0" smtClean="0"/>
          </a:p>
          <a:p>
            <a:endParaRPr lang="ru-RU" sz="14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221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/>
              <a:t>Личностным результатом изучения предмета является формирование следующих умений и качеств: </a:t>
            </a:r>
            <a:endParaRPr lang="ru-RU" dirty="0"/>
          </a:p>
          <a:p>
            <a:r>
              <a:rPr lang="ru-RU" dirty="0"/>
              <a:t>осознание единства и целостности окружающего мира, возможности его познания и объяснения на основе достижений науки; </a:t>
            </a:r>
          </a:p>
          <a:p>
            <a:r>
              <a:rPr lang="ru-RU" dirty="0"/>
              <a:t>постепенное выстраивание собственной целостной картины мира; </a:t>
            </a:r>
          </a:p>
          <a:p>
            <a:r>
              <a:rPr lang="ru-RU" dirty="0"/>
              <a:t>осознание потребности и готовности к самообразованию, в том числе и в рамках самостоятельной деятельности вне школы (умение доказывать, строить рассуждения, анализировать, сравнивать, делать выводы и др.); </a:t>
            </a:r>
          </a:p>
          <a:p>
            <a:r>
              <a:rPr lang="ru-RU" dirty="0"/>
              <a:t>оценка жизненных ситуаций с точки зрения безопасного образа жизни и сохранения здоровья; </a:t>
            </a:r>
          </a:p>
        </p:txBody>
      </p:sp>
    </p:spTree>
    <p:extLst>
      <p:ext uri="{BB962C8B-B14F-4D97-AF65-F5344CB8AC3E}">
        <p14:creationId xmlns:p14="http://schemas.microsoft.com/office/powerpoint/2010/main" xmlns="" val="313081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37309"/>
            <a:ext cx="8596668" cy="1320800"/>
          </a:xfrm>
        </p:spPr>
        <p:txBody>
          <a:bodyPr/>
          <a:lstStyle/>
          <a:p>
            <a:r>
              <a:rPr lang="ru-RU" dirty="0" smtClean="0"/>
              <a:t>5.Содержание </a:t>
            </a:r>
            <a:r>
              <a:rPr lang="ru-RU" dirty="0"/>
              <a:t>учебного курса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-перечень </a:t>
            </a:r>
            <a:r>
              <a:rPr lang="ru-RU" dirty="0"/>
              <a:t>и название раздела и тем курса;</a:t>
            </a:r>
          </a:p>
          <a:p>
            <a:r>
              <a:rPr lang="ru-RU" dirty="0"/>
              <a:t>- необходимое количество часов для изучения раздела, темы;</a:t>
            </a:r>
          </a:p>
          <a:p>
            <a:r>
              <a:rPr lang="ru-RU" dirty="0"/>
              <a:t>- краткое содержание учебной темы.</a:t>
            </a:r>
          </a:p>
        </p:txBody>
      </p:sp>
    </p:spTree>
    <p:extLst>
      <p:ext uri="{BB962C8B-B14F-4D97-AF65-F5344CB8AC3E}">
        <p14:creationId xmlns:p14="http://schemas.microsoft.com/office/powerpoint/2010/main" xmlns="" val="390706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Содержание учебного предмета</a:t>
            </a:r>
            <a:r>
              <a:rPr lang="ru-RU" dirty="0"/>
              <a:t/>
            </a:r>
            <a:br>
              <a:rPr lang="ru-RU" dirty="0"/>
            </a:br>
            <a:r>
              <a:rPr lang="ru-RU" b="1" i="1" dirty="0"/>
              <a:t>( </a:t>
            </a:r>
            <a:r>
              <a:rPr lang="ru-RU" b="1" i="1" dirty="0" smtClean="0"/>
              <a:t>34 </a:t>
            </a:r>
            <a:r>
              <a:rPr lang="ru-RU" b="1" i="1" dirty="0"/>
              <a:t>часа, 1  час в неделю)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sz="2200" b="1" dirty="0"/>
              <a:t>Раздел 1. Живой организм: строение и изучение (8ч).</a:t>
            </a:r>
            <a:endParaRPr lang="ru-RU" sz="2200" dirty="0"/>
          </a:p>
          <a:p>
            <a:pPr marL="0" indent="0">
              <a:buNone/>
            </a:pPr>
            <a:r>
              <a:rPr lang="ru-RU" sz="2200" dirty="0"/>
              <a:t>Многообразие живых организмов. Основные свойства живых организмов: клеточное строение, сходный  химический  состав,  обмен  веществ  и  энергии,   питание,  дыхание,   выделение,  рост и развитие, раздражимость, движение, размножение. Биология - наука о живых организмах Разнооб­разие биологических наук. Методы изучения природы: наблюдение, эксперимент (опыт), измерение. Оборудование для научных исследований (лабораторное оборудование, увеличительные приборы, измерительные приборы). Увеличительные приборы: ручная лупа, световой микроскоп. Клетка-эле­ментарная единица живого. Безъядерные и ядерные клетки. Строение и функции ядра, цитоплазмы и её органоидов. Хромосомы, их значение. Различия в строении растительной и животной клеток. Содержание химических элементов в клетке. Вода, другие неорганические вещества, их роль в жиз­недеятельности клеток. Органические вещества: белки, жиры, углеводы, нуклеиновые кислоты, их роль в клетке. Вещества и явления в окружающем мире. Великие естествоиспытатели.</a:t>
            </a:r>
          </a:p>
          <a:p>
            <a:pPr marL="0" indent="0">
              <a:buNone/>
            </a:pPr>
            <a:r>
              <a:rPr lang="ru-RU" sz="2200" b="1" dirty="0" smtClean="0"/>
              <a:t>Лабораторные и практические работы.</a:t>
            </a:r>
            <a:endParaRPr lang="ru-RU" sz="2200" dirty="0" smtClean="0"/>
          </a:p>
          <a:p>
            <a:pPr marL="0" indent="0">
              <a:buNone/>
            </a:pPr>
            <a:r>
              <a:rPr lang="ru-RU" sz="2200" dirty="0" smtClean="0"/>
              <a:t> </a:t>
            </a:r>
            <a:r>
              <a:rPr lang="ru-RU" sz="2200" b="1" dirty="0" smtClean="0"/>
              <a:t>Лабораторная работа 1 «Знакомст­во с оборудованием для научных исследований» (демонстрационная)</a:t>
            </a:r>
            <a:endParaRPr lang="ru-RU" sz="2200" dirty="0" smtClean="0"/>
          </a:p>
          <a:p>
            <a:pPr marL="0" indent="0">
              <a:buNone/>
            </a:pPr>
            <a:r>
              <a:rPr lang="ru-RU" sz="2200" b="1" dirty="0" smtClean="0"/>
              <a:t>Лабора­торная </a:t>
            </a:r>
            <a:r>
              <a:rPr lang="ru-RU" sz="2200" b="1" dirty="0"/>
              <a:t>работа 2 «Устройство ручной лупы, светового микроскопа»</a:t>
            </a:r>
            <a:endParaRPr lang="ru-RU" sz="2200" dirty="0"/>
          </a:p>
          <a:p>
            <a:pPr marL="0" indent="0">
              <a:buNone/>
            </a:pPr>
            <a:r>
              <a:rPr lang="ru-RU" sz="2200" b="1" dirty="0"/>
              <a:t>Лабораторная работа № 3 «Строение клеток кожицы чешуи лука»  </a:t>
            </a:r>
            <a:endParaRPr lang="ru-RU" sz="2200" dirty="0"/>
          </a:p>
          <a:p>
            <a:pPr marL="0" indent="0">
              <a:buNone/>
            </a:pPr>
            <a:r>
              <a:rPr lang="ru-RU" sz="2200" b="1" dirty="0"/>
              <a:t>Л.Р. № 4 «Определение состава семян пшеницы»</a:t>
            </a:r>
            <a:endParaRPr lang="ru-RU" sz="2200" dirty="0"/>
          </a:p>
          <a:p>
            <a:pPr marL="0" indent="0">
              <a:buNone/>
            </a:pPr>
            <a:r>
              <a:rPr lang="ru-RU" sz="2200" b="1" dirty="0"/>
              <a:t> 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xmlns="" val="354670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6.ТЕМАТИЧЕСКОЕ </a:t>
            </a:r>
            <a:r>
              <a:rPr lang="ru-RU" b="1" i="1" dirty="0"/>
              <a:t>ПЛАНИРОВАНИЕ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68975246"/>
              </p:ext>
            </p:extLst>
          </p:nvPr>
        </p:nvGraphicFramePr>
        <p:xfrm>
          <a:off x="1477820" y="1270000"/>
          <a:ext cx="7148945" cy="57402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5634">
                  <a:extLst>
                    <a:ext uri="{9D8B030D-6E8A-4147-A177-3AD203B41FA5}">
                      <a16:colId xmlns:a16="http://schemas.microsoft.com/office/drawing/2014/main" xmlns="" val="4060976604"/>
                    </a:ext>
                  </a:extLst>
                </a:gridCol>
                <a:gridCol w="816827">
                  <a:extLst>
                    <a:ext uri="{9D8B030D-6E8A-4147-A177-3AD203B41FA5}">
                      <a16:colId xmlns:a16="http://schemas.microsoft.com/office/drawing/2014/main" xmlns="" val="733107110"/>
                    </a:ext>
                  </a:extLst>
                </a:gridCol>
                <a:gridCol w="3376484">
                  <a:extLst>
                    <a:ext uri="{9D8B030D-6E8A-4147-A177-3AD203B41FA5}">
                      <a16:colId xmlns:a16="http://schemas.microsoft.com/office/drawing/2014/main" xmlns="" val="2497729879"/>
                    </a:ext>
                  </a:extLst>
                </a:gridCol>
              </a:tblGrid>
              <a:tr h="77245">
                <a:tc rowSpan="2">
                  <a:txBody>
                    <a:bodyPr/>
                    <a:lstStyle/>
                    <a:p>
                      <a:pPr marR="267970" indent="45021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100" dirty="0">
                          <a:effectLst/>
                        </a:rPr>
                        <a:t>Наименование раздела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540" marR="11540" marT="0" marB="0"/>
                </a:tc>
                <a:tc rowSpan="2">
                  <a:txBody>
                    <a:bodyPr/>
                    <a:lstStyle/>
                    <a:p>
                      <a:pPr marR="33655" indent="45021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100" dirty="0" smtClean="0">
                          <a:effectLst/>
                        </a:rPr>
                        <a:t>Всего </a:t>
                      </a:r>
                      <a:r>
                        <a:rPr lang="ru-RU" sz="1100" dirty="0">
                          <a:effectLst/>
                        </a:rPr>
                        <a:t>часов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540" marR="1154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500">
                          <a:effectLst/>
                        </a:rPr>
                        <a:t>Из них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540" marR="11540" marT="0" marB="0"/>
                </a:tc>
                <a:extLst>
                  <a:ext uri="{0D108BD9-81ED-4DB2-BD59-A6C34878D82A}">
                    <a16:rowId xmlns:a16="http://schemas.microsoft.com/office/drawing/2014/main" xmlns="" val="590038616"/>
                  </a:ext>
                </a:extLst>
              </a:tr>
              <a:tr h="5863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426720" indent="45021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100">
                          <a:effectLst/>
                        </a:rPr>
                        <a:t>практические и лабораторные работы</a:t>
                      </a:r>
                    </a:p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1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540" marR="11540" marT="0" marB="0"/>
                </a:tc>
                <a:extLst>
                  <a:ext uri="{0D108BD9-81ED-4DB2-BD59-A6C34878D82A}">
                    <a16:rowId xmlns:a16="http://schemas.microsoft.com/office/drawing/2014/main" xmlns="" val="3999906975"/>
                  </a:ext>
                </a:extLst>
              </a:tr>
              <a:tr h="1631671">
                <a:tc>
                  <a:txBody>
                    <a:bodyPr/>
                    <a:lstStyle/>
                    <a:p>
                      <a:pPr marR="88265" indent="45021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100" dirty="0">
                          <a:effectLst/>
                        </a:rPr>
                        <a:t>Живой организм: </a:t>
                      </a:r>
                      <a:r>
                        <a:rPr lang="ru-RU" sz="1100" spc="-10" dirty="0">
                          <a:effectLst/>
                        </a:rPr>
                        <a:t>строение и изучение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540" marR="1154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100" dirty="0" smtClean="0">
                          <a:effectLst/>
                        </a:rPr>
                        <a:t>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540" marR="11540" marT="0" marB="0"/>
                </a:tc>
                <a:tc>
                  <a:txBody>
                    <a:bodyPr/>
                    <a:lstStyle/>
                    <a:p>
                      <a:pPr marR="24130" indent="45021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100" spc="-10" dirty="0">
                          <a:effectLst/>
                        </a:rPr>
                        <a:t>Лабораторная работа 1 «Знакомст­</a:t>
                      </a:r>
                      <a:r>
                        <a:rPr lang="ru-RU" sz="1100" dirty="0">
                          <a:effectLst/>
                        </a:rPr>
                        <a:t>во с оборудованием для научных исследований» (демонстрационная)</a:t>
                      </a:r>
                    </a:p>
                    <a:p>
                      <a:pPr marR="24130" indent="45021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100" dirty="0">
                          <a:effectLst/>
                        </a:rPr>
                        <a:t>Лабора­торная работа 2 </a:t>
                      </a:r>
                      <a:r>
                        <a:rPr lang="ru-RU" sz="1100" spc="-55" dirty="0">
                          <a:effectLst/>
                        </a:rPr>
                        <a:t>«Устройство ручной лупы, светового микроскопа»</a:t>
                      </a:r>
                      <a:endParaRPr lang="ru-RU" sz="1100" dirty="0">
                        <a:effectLst/>
                      </a:endParaRPr>
                    </a:p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100" dirty="0">
                          <a:effectLst/>
                        </a:rPr>
                        <a:t>Лабораторная работа № 3 «Строение клеток кожицы чешуи лука»</a:t>
                      </a:r>
                    </a:p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100" dirty="0">
                          <a:effectLst/>
                        </a:rPr>
                        <a:t>Л.Р. № 4 «Определение состава семян пшеницы»</a:t>
                      </a:r>
                    </a:p>
                    <a:p>
                      <a:pPr marR="152400" indent="45021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100" spc="-15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540" marR="11540" marT="0" marB="0"/>
                </a:tc>
                <a:extLst>
                  <a:ext uri="{0D108BD9-81ED-4DB2-BD59-A6C34878D82A}">
                    <a16:rowId xmlns:a16="http://schemas.microsoft.com/office/drawing/2014/main" xmlns="" val="803928556"/>
                  </a:ext>
                </a:extLst>
              </a:tr>
              <a:tr h="260296">
                <a:tc>
                  <a:txBody>
                    <a:bodyPr/>
                    <a:lstStyle/>
                    <a:p>
                      <a:pPr marR="8890" indent="45021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100" spc="-15">
                          <a:effectLst/>
                        </a:rPr>
                        <a:t>Многообразие живых </a:t>
                      </a:r>
                      <a:r>
                        <a:rPr lang="ru-RU" sz="1100">
                          <a:effectLst/>
                        </a:rPr>
                        <a:t>организмов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540" marR="1154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100" dirty="0" smtClean="0">
                          <a:effectLst/>
                        </a:rPr>
                        <a:t>14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540" marR="11540" marT="0" marB="0"/>
                </a:tc>
                <a:tc>
                  <a:txBody>
                    <a:bodyPr/>
                    <a:lstStyle/>
                    <a:p>
                      <a:pPr marR="125095" indent="45021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100" spc="-15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540" marR="11540" marT="0" marB="0"/>
                </a:tc>
                <a:extLst>
                  <a:ext uri="{0D108BD9-81ED-4DB2-BD59-A6C34878D82A}">
                    <a16:rowId xmlns:a16="http://schemas.microsoft.com/office/drawing/2014/main" xmlns="" val="1337538028"/>
                  </a:ext>
                </a:extLst>
              </a:tr>
              <a:tr h="810589">
                <a:tc>
                  <a:txBody>
                    <a:bodyPr/>
                    <a:lstStyle/>
                    <a:p>
                      <a:pPr marR="10668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100" spc="-15">
                          <a:effectLst/>
                        </a:rPr>
                        <a:t>Среда обитания жи­</a:t>
                      </a:r>
                      <a:r>
                        <a:rPr lang="ru-RU" sz="1100">
                          <a:effectLst/>
                        </a:rPr>
                        <a:t>вых организмов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540" marR="1154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100" dirty="0" smtClean="0">
                          <a:effectLst/>
                        </a:rPr>
                        <a:t>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540" marR="11540" marT="0" marB="0"/>
                </a:tc>
                <a:tc>
                  <a:txBody>
                    <a:bodyPr/>
                    <a:lstStyle/>
                    <a:p>
                      <a:pPr marR="52070" indent="45021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100" dirty="0">
                          <a:effectLst/>
                        </a:rPr>
                        <a:t>Лабора­торная работа 5 </a:t>
                      </a:r>
                      <a:r>
                        <a:rPr lang="ru-RU" sz="1100" spc="-60" dirty="0">
                          <a:effectLst/>
                        </a:rPr>
                        <a:t>«Опреде­</a:t>
                      </a:r>
                      <a:r>
                        <a:rPr lang="ru-RU" sz="1100" spc="-55" dirty="0">
                          <a:effectLst/>
                        </a:rPr>
                        <a:t>ление наи</a:t>
                      </a:r>
                      <a:r>
                        <a:rPr lang="ru-RU" sz="1100" spc="-50" dirty="0">
                          <a:effectLst/>
                        </a:rPr>
                        <a:t>более рас­</a:t>
                      </a:r>
                      <a:r>
                        <a:rPr lang="ru-RU" sz="1100" dirty="0">
                          <a:effectLst/>
                        </a:rPr>
                        <a:t>простра­нённых растений и живот­ных»</a:t>
                      </a:r>
                    </a:p>
                    <a:p>
                      <a:pPr marR="137160" indent="45021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100" dirty="0">
                          <a:effectLst/>
                        </a:rPr>
                        <a:t>Практиче­</a:t>
                      </a:r>
                      <a:r>
                        <a:rPr lang="ru-RU" sz="1100" spc="-100" dirty="0">
                          <a:effectLst/>
                        </a:rPr>
                        <a:t>ская работа 1 </a:t>
                      </a:r>
                      <a:r>
                        <a:rPr lang="ru-RU" sz="1100" spc="-80" dirty="0">
                          <a:effectLst/>
                        </a:rPr>
                        <a:t>«Исследо­</a:t>
                      </a:r>
                      <a:r>
                        <a:rPr lang="ru-RU" sz="1100" spc="-75" dirty="0">
                          <a:effectLst/>
                        </a:rPr>
                        <a:t>вание осо­</a:t>
                      </a:r>
                      <a:r>
                        <a:rPr lang="ru-RU" sz="1100" spc="-80" dirty="0">
                          <a:effectLst/>
                        </a:rPr>
                        <a:t>бенностей </a:t>
                      </a:r>
                      <a:r>
                        <a:rPr lang="ru-RU" sz="1100" dirty="0">
                          <a:effectLst/>
                        </a:rPr>
                        <a:t>строения растений </a:t>
                      </a:r>
                      <a:r>
                        <a:rPr lang="ru-RU" sz="1100" spc="-95" dirty="0">
                          <a:effectLst/>
                        </a:rPr>
                        <a:t>и животных, </a:t>
                      </a:r>
                      <a:r>
                        <a:rPr lang="ru-RU" sz="1100" spc="-75" dirty="0">
                          <a:effectLst/>
                        </a:rPr>
                        <a:t>связанных </a:t>
                      </a:r>
                      <a:r>
                        <a:rPr lang="ru-RU" sz="1100" dirty="0">
                          <a:effectLst/>
                        </a:rPr>
                        <a:t>со средой обитания</a:t>
                      </a:r>
                      <a:r>
                        <a:rPr lang="ru-RU" sz="1100" spc="-10" dirty="0">
                          <a:effectLst/>
                        </a:rPr>
                        <a:t> 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540" marR="11540" marT="0" marB="0"/>
                </a:tc>
                <a:extLst>
                  <a:ext uri="{0D108BD9-81ED-4DB2-BD59-A6C34878D82A}">
                    <a16:rowId xmlns:a16="http://schemas.microsoft.com/office/drawing/2014/main" xmlns="" val="671068451"/>
                  </a:ext>
                </a:extLst>
              </a:tr>
              <a:tr h="317940"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100" spc="-15">
                          <a:effectLst/>
                        </a:rPr>
                        <a:t>Человек на Земле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540" marR="1154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100" dirty="0" smtClean="0">
                          <a:effectLst/>
                        </a:rPr>
                        <a:t>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540" marR="11540" marT="0" marB="0"/>
                </a:tc>
                <a:tc>
                  <a:txBody>
                    <a:bodyPr/>
                    <a:lstStyle/>
                    <a:p>
                      <a:pPr marR="133985" indent="45021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100" dirty="0">
                          <a:effectLst/>
                        </a:rPr>
                        <a:t>Лабо­раторная работа 6 «Измере­</a:t>
                      </a:r>
                      <a:r>
                        <a:rPr lang="ru-RU" sz="1100" spc="-10" dirty="0">
                          <a:effectLst/>
                        </a:rPr>
                        <a:t>ние своего </a:t>
                      </a:r>
                      <a:r>
                        <a:rPr lang="ru-RU" sz="1100" dirty="0">
                          <a:effectLst/>
                        </a:rPr>
                        <a:t>роста и массы тела» </a:t>
                      </a:r>
                      <a:r>
                        <a:rPr lang="ru-RU" sz="1100" spc="-15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540" marR="11540" marT="0" marB="0"/>
                </a:tc>
                <a:extLst>
                  <a:ext uri="{0D108BD9-81ED-4DB2-BD59-A6C34878D82A}">
                    <a16:rowId xmlns:a16="http://schemas.microsoft.com/office/drawing/2014/main" xmlns="" val="4231972103"/>
                  </a:ext>
                </a:extLst>
              </a:tr>
              <a:tr h="1335842"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100">
                          <a:effectLst/>
                        </a:rPr>
                        <a:t>Резервное время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540" marR="115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100" dirty="0" smtClean="0">
                          <a:effectLst/>
                        </a:rPr>
                        <a:t>          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540" marR="115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Растительный и животный мир Татарстана.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Биология как наука о живом </a:t>
                      </a:r>
                      <a:r>
                        <a:rPr lang="ru-RU" sz="1100" dirty="0" smtClean="0">
                          <a:effectLst/>
                        </a:rPr>
                        <a:t>организме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540" marR="11540" marT="0" marB="0"/>
                </a:tc>
                <a:extLst>
                  <a:ext uri="{0D108BD9-81ED-4DB2-BD59-A6C34878D82A}">
                    <a16:rowId xmlns:a16="http://schemas.microsoft.com/office/drawing/2014/main" xmlns="" val="1768333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9222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7.Материально-техническое </a:t>
            </a:r>
            <a:r>
              <a:rPr lang="ru-RU" b="1" i="1" dirty="0"/>
              <a:t>обеспечение образовательного процесса.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1. Печатные пособия:</a:t>
            </a:r>
            <a:endParaRPr lang="ru-RU" dirty="0"/>
          </a:p>
          <a:p>
            <a:r>
              <a:rPr lang="ru-RU" b="1" dirty="0"/>
              <a:t>2. Цифровые и электронные образовательные </a:t>
            </a:r>
            <a:r>
              <a:rPr lang="ru-RU" b="1" dirty="0" err="1"/>
              <a:t>реурсы</a:t>
            </a:r>
            <a:r>
              <a:rPr lang="ru-RU" b="1" dirty="0"/>
              <a:t>:</a:t>
            </a:r>
            <a:endParaRPr lang="ru-RU" dirty="0"/>
          </a:p>
          <a:p>
            <a:r>
              <a:rPr lang="ru-RU" b="1" dirty="0" err="1"/>
              <a:t>З.Интернет</a:t>
            </a:r>
            <a:r>
              <a:rPr lang="ru-RU" b="1" dirty="0"/>
              <a:t>-ресурсы:</a:t>
            </a:r>
            <a:endParaRPr lang="ru-RU" dirty="0"/>
          </a:p>
          <a:p>
            <a:r>
              <a:rPr lang="ru-RU" b="1" dirty="0"/>
              <a:t>4.Натуральные </a:t>
            </a:r>
            <a:r>
              <a:rPr lang="ru-RU" b="1" dirty="0" smtClean="0"/>
              <a:t>объекты</a:t>
            </a:r>
          </a:p>
          <a:p>
            <a:r>
              <a:rPr lang="ru-RU" b="1" dirty="0"/>
              <a:t>5.Учебно-практическое и учебно-лабораторное оборудование: </a:t>
            </a:r>
            <a:endParaRPr lang="ru-RU" dirty="0"/>
          </a:p>
          <a:p>
            <a:r>
              <a:rPr lang="ru-RU" b="1" dirty="0"/>
              <a:t>6.Демонстрационные печатные пособия:</a:t>
            </a:r>
            <a:endParaRPr lang="ru-RU" dirty="0"/>
          </a:p>
          <a:p>
            <a:r>
              <a:rPr lang="ru-RU" b="1" dirty="0"/>
              <a:t>7. Технические средства обучения: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8231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Рекомендуемое  оформление календарно-тематического планирования по ФГОС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dirty="0"/>
              <a:t>Таблица </a:t>
            </a:r>
            <a:r>
              <a:rPr lang="ru-RU" b="1" dirty="0"/>
              <a:t>должна состоять</a:t>
            </a:r>
            <a:r>
              <a:rPr lang="ru-RU" dirty="0"/>
              <a:t>:</a:t>
            </a:r>
          </a:p>
          <a:p>
            <a:pPr fontAlgn="base"/>
            <a:r>
              <a:rPr lang="ru-RU" dirty="0"/>
              <a:t>из общего названия раздела, количества часов, выделяемых на его изучение;</a:t>
            </a:r>
          </a:p>
          <a:p>
            <a:pPr fontAlgn="base"/>
            <a:r>
              <a:rPr lang="ru-RU" dirty="0"/>
              <a:t>далее прописываются темы раздела. В случае, если тема изучается не один урок, также указывается количество часов.</a:t>
            </a:r>
          </a:p>
          <a:p>
            <a:pPr fontAlgn="base"/>
            <a:r>
              <a:rPr lang="ru-RU" dirty="0"/>
              <a:t>обязательно необходимо указать планируемые результаты. Раньше необходимо было прописывать их на каждую тему. В рабочих программах 2016-2017 года можно указывать результаты на весь блок.</a:t>
            </a:r>
          </a:p>
          <a:p>
            <a:pPr fontAlgn="base"/>
            <a:r>
              <a:rPr lang="ru-RU" dirty="0"/>
              <a:t>обязательно указание формы занятий на каждую тему. Это может быть беседа, практическое или теоретическое занятие, дискуссии.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5957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Локальный акт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1</a:t>
            </a:r>
            <a:r>
              <a:rPr lang="ru-RU" sz="2800" dirty="0" smtClean="0"/>
              <a:t>. Положение о рабочей </a:t>
            </a:r>
            <a:r>
              <a:rPr lang="ru-RU" sz="2800" dirty="0" smtClean="0"/>
              <a:t>программе </a:t>
            </a:r>
            <a:r>
              <a:rPr lang="ru-RU" sz="2800" dirty="0" smtClean="0"/>
              <a:t>по ГОС</a:t>
            </a:r>
          </a:p>
          <a:p>
            <a:r>
              <a:rPr lang="ru-RU" sz="2800" dirty="0" smtClean="0"/>
              <a:t>2.Положение о рабочей программе </a:t>
            </a:r>
            <a:r>
              <a:rPr lang="ru-RU" sz="2800" dirty="0" err="1" smtClean="0"/>
              <a:t>поФГОС</a:t>
            </a:r>
            <a:endParaRPr lang="ru-RU" sz="2800" dirty="0" smtClean="0"/>
          </a:p>
          <a:p>
            <a:r>
              <a:rPr lang="ru-RU" b="1" dirty="0"/>
              <a:t>1. Общие положения</a:t>
            </a:r>
            <a:endParaRPr lang="ru-RU" dirty="0"/>
          </a:p>
          <a:p>
            <a:r>
              <a:rPr lang="ru-RU" dirty="0"/>
              <a:t>1.1. Настоящее Положение разработано в соответствии с законом  «Об образовании в РФ», Типовым положением об общеобразовательном учреждении, Федеральными государственными образовательными стандартами начального общего образования и основного  общего образования и регламентирует порядок разработки и реализации рабочих программ.</a:t>
            </a:r>
          </a:p>
          <a:p>
            <a:r>
              <a:rPr lang="ru-RU" dirty="0"/>
              <a:t>1.2. Рабочая программа (далее - Программа) - нормативный документ, определяющий объем, порядок, содержание изучения и преподавания учебного предмета, курса, основывающийся на федеральном государственном образовательном стандарте.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09795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Рекомендуемое  оформление календарно-тематического планирования по ФГОС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43054646"/>
              </p:ext>
            </p:extLst>
          </p:nvPr>
        </p:nvGraphicFramePr>
        <p:xfrm>
          <a:off x="498766" y="3008471"/>
          <a:ext cx="9107052" cy="14541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0756">
                  <a:extLst>
                    <a:ext uri="{9D8B030D-6E8A-4147-A177-3AD203B41FA5}">
                      <a16:colId xmlns:a16="http://schemas.microsoft.com/office/drawing/2014/main" xmlns="" val="1427619793"/>
                    </a:ext>
                  </a:extLst>
                </a:gridCol>
                <a:gridCol w="1044671">
                  <a:extLst>
                    <a:ext uri="{9D8B030D-6E8A-4147-A177-3AD203B41FA5}">
                      <a16:colId xmlns:a16="http://schemas.microsoft.com/office/drawing/2014/main" xmlns="" val="3365048195"/>
                    </a:ext>
                  </a:extLst>
                </a:gridCol>
                <a:gridCol w="1326991">
                  <a:extLst>
                    <a:ext uri="{9D8B030D-6E8A-4147-A177-3AD203B41FA5}">
                      <a16:colId xmlns:a16="http://schemas.microsoft.com/office/drawing/2014/main" xmlns="" val="624007724"/>
                    </a:ext>
                  </a:extLst>
                </a:gridCol>
                <a:gridCol w="1655434">
                  <a:extLst>
                    <a:ext uri="{9D8B030D-6E8A-4147-A177-3AD203B41FA5}">
                      <a16:colId xmlns:a16="http://schemas.microsoft.com/office/drawing/2014/main" xmlns="" val="3870251434"/>
                    </a:ext>
                  </a:extLst>
                </a:gridCol>
                <a:gridCol w="1442956">
                  <a:extLst>
                    <a:ext uri="{9D8B030D-6E8A-4147-A177-3AD203B41FA5}">
                      <a16:colId xmlns:a16="http://schemas.microsoft.com/office/drawing/2014/main" xmlns="" val="3387652127"/>
                    </a:ext>
                  </a:extLst>
                </a:gridCol>
                <a:gridCol w="1179151">
                  <a:extLst>
                    <a:ext uri="{9D8B030D-6E8A-4147-A177-3AD203B41FA5}">
                      <a16:colId xmlns:a16="http://schemas.microsoft.com/office/drawing/2014/main" xmlns="" val="3755504077"/>
                    </a:ext>
                  </a:extLst>
                </a:gridCol>
                <a:gridCol w="832709">
                  <a:extLst>
                    <a:ext uri="{9D8B030D-6E8A-4147-A177-3AD203B41FA5}">
                      <a16:colId xmlns:a16="http://schemas.microsoft.com/office/drawing/2014/main" xmlns="" val="962329985"/>
                    </a:ext>
                  </a:extLst>
                </a:gridCol>
                <a:gridCol w="304384">
                  <a:extLst>
                    <a:ext uri="{9D8B030D-6E8A-4147-A177-3AD203B41FA5}">
                      <a16:colId xmlns:a16="http://schemas.microsoft.com/office/drawing/2014/main" xmlns="" val="1686921369"/>
                    </a:ext>
                  </a:extLst>
                </a:gridCol>
              </a:tblGrid>
              <a:tr h="356870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№ урока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Название раздела, темы урока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Элементы содержания. основные понятия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Планируемые предметные результаты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Дата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8812297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Личностные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Метапредметные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Предметные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 плану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Фактически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49180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681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b="1" dirty="0" smtClean="0"/>
              <a:t> Приложение №1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 smtClean="0"/>
              <a:t>Итоговая </a:t>
            </a:r>
            <a:r>
              <a:rPr lang="ru-RU" b="1" dirty="0"/>
              <a:t>контрольная работа по биологии 5 класс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Вариант </a:t>
            </a:r>
            <a:r>
              <a:rPr lang="ru-RU" b="1" dirty="0"/>
              <a:t>1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Часть 1. Выбери один правильный ответ.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А1</a:t>
            </a:r>
            <a:r>
              <a:rPr lang="ru-RU" dirty="0"/>
              <a:t>. Биология – это наука о:</a:t>
            </a:r>
          </a:p>
          <a:p>
            <a:pPr marL="0" indent="0">
              <a:buNone/>
            </a:pPr>
            <a:r>
              <a:rPr lang="ru-RU" dirty="0"/>
              <a:t>1) космосе   2) строении Земли; 3) живой природе; 4) веществах.</a:t>
            </a:r>
          </a:p>
          <a:p>
            <a:pPr marL="0" indent="0">
              <a:buNone/>
            </a:pPr>
            <a:r>
              <a:rPr lang="ru-RU" b="1" dirty="0"/>
              <a:t>А2</a:t>
            </a:r>
            <a:r>
              <a:rPr lang="ru-RU" dirty="0"/>
              <a:t>. Живые организмы, в отличие от тел неживой природы:</a:t>
            </a:r>
          </a:p>
          <a:p>
            <a:pPr marL="0" indent="0">
              <a:buNone/>
            </a:pPr>
            <a:r>
              <a:rPr lang="ru-RU" dirty="0"/>
              <a:t>1) неподвижны;2) имеют клеточное строение;3) состоят из химических </a:t>
            </a:r>
            <a:r>
              <a:rPr lang="ru-RU" dirty="0" smtClean="0"/>
              <a:t>элементов;</a:t>
            </a:r>
            <a:r>
              <a:rPr lang="en-US" dirty="0" smtClean="0"/>
              <a:t> </a:t>
            </a:r>
            <a:r>
              <a:rPr lang="ru-RU" dirty="0" smtClean="0"/>
              <a:t>4</a:t>
            </a:r>
            <a:r>
              <a:rPr lang="ru-RU" dirty="0"/>
              <a:t>) имеют цвет.</a:t>
            </a:r>
          </a:p>
          <a:p>
            <a:pPr marL="0" indent="0">
              <a:buNone/>
            </a:pPr>
            <a:r>
              <a:rPr lang="ru-RU" b="1" dirty="0"/>
              <a:t>А3.</a:t>
            </a:r>
            <a:r>
              <a:rPr lang="ru-RU" dirty="0"/>
              <a:t> Все живые организмы способны к:1) размножению;2) неограниченному росту;</a:t>
            </a:r>
          </a:p>
          <a:p>
            <a:pPr marL="0" indent="0">
              <a:buNone/>
            </a:pPr>
            <a:r>
              <a:rPr lang="ru-RU" dirty="0"/>
              <a:t>3) питанию готовыми органическими веществами 4) быстрым перемещениям.</a:t>
            </a:r>
          </a:p>
        </p:txBody>
      </p:sp>
    </p:spTree>
    <p:extLst>
      <p:ext uri="{BB962C8B-B14F-4D97-AF65-F5344CB8AC3E}">
        <p14:creationId xmlns:p14="http://schemas.microsoft.com/office/powerpoint/2010/main" xmlns="" val="14728206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664402" cy="1625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Приложение </a:t>
            </a:r>
            <a:r>
              <a:rPr lang="ru-RU" dirty="0" smtClean="0"/>
              <a:t>№2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Кимы для тестирования.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476412" y="2493819"/>
          <a:ext cx="8593697" cy="34636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19656">
                  <a:extLst>
                    <a:ext uri="{9D8B030D-6E8A-4147-A177-3AD203B41FA5}">
                      <a16:colId xmlns:a16="http://schemas.microsoft.com/office/drawing/2014/main" xmlns="" val="3999395810"/>
                    </a:ext>
                  </a:extLst>
                </a:gridCol>
                <a:gridCol w="1532930">
                  <a:extLst>
                    <a:ext uri="{9D8B030D-6E8A-4147-A177-3AD203B41FA5}">
                      <a16:colId xmlns:a16="http://schemas.microsoft.com/office/drawing/2014/main" xmlns="" val="4018146795"/>
                    </a:ext>
                  </a:extLst>
                </a:gridCol>
                <a:gridCol w="1615051">
                  <a:extLst>
                    <a:ext uri="{9D8B030D-6E8A-4147-A177-3AD203B41FA5}">
                      <a16:colId xmlns:a16="http://schemas.microsoft.com/office/drawing/2014/main" xmlns="" val="1455176495"/>
                    </a:ext>
                  </a:extLst>
                </a:gridCol>
                <a:gridCol w="1615051">
                  <a:extLst>
                    <a:ext uri="{9D8B030D-6E8A-4147-A177-3AD203B41FA5}">
                      <a16:colId xmlns:a16="http://schemas.microsoft.com/office/drawing/2014/main" xmlns="" val="1615292553"/>
                    </a:ext>
                  </a:extLst>
                </a:gridCol>
                <a:gridCol w="1411009">
                  <a:extLst>
                    <a:ext uri="{9D8B030D-6E8A-4147-A177-3AD203B41FA5}">
                      <a16:colId xmlns:a16="http://schemas.microsoft.com/office/drawing/2014/main" xmlns="" val="1540740324"/>
                    </a:ext>
                  </a:extLst>
                </a:gridCol>
              </a:tblGrid>
              <a:tr h="366390">
                <a:tc rowSpan="2">
                  <a:txBody>
                    <a:bodyPr/>
                    <a:lstStyle/>
                    <a:p>
                      <a:pPr marL="24130">
                        <a:lnSpc>
                          <a:spcPts val="1295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Число</a:t>
                      </a:r>
                      <a:endParaRPr lang="ru-RU" sz="1100">
                        <a:effectLst/>
                      </a:endParaRPr>
                    </a:p>
                    <a:p>
                      <a:pPr marL="24130">
                        <a:lnSpc>
                          <a:spcPts val="1295"/>
                        </a:lnSpc>
                        <a:spcAft>
                          <a:spcPts val="1000"/>
                        </a:spcAft>
                      </a:pPr>
                      <a:r>
                        <a:rPr lang="ru-RU" sz="1400" spc="-25">
                          <a:effectLst/>
                        </a:rPr>
                        <a:t>заданий</a:t>
                      </a:r>
                      <a:endParaRPr lang="ru-RU" sz="1100">
                        <a:effectLst/>
                      </a:endParaRPr>
                    </a:p>
                    <a:p>
                      <a:pPr marL="24130">
                        <a:lnSpc>
                          <a:spcPts val="1295"/>
                        </a:lnSpc>
                        <a:spcAft>
                          <a:spcPts val="1000"/>
                        </a:spcAft>
                      </a:pPr>
                      <a:r>
                        <a:rPr lang="ru-RU" sz="1400" spc="-10">
                          <a:effectLst/>
                        </a:rPr>
                        <a:t>в тесте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marL="6921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Оценка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2640383265"/>
                  </a:ext>
                </a:extLst>
              </a:tr>
              <a:tr h="8989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«2»</a:t>
                      </a:r>
                      <a:endParaRPr lang="ru-RU" sz="1100">
                        <a:effectLst/>
                      </a:endParaRPr>
                    </a:p>
                    <a:p>
                      <a:pPr marL="2470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«2»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3111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«3»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3384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«4»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«5»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709458848"/>
                  </a:ext>
                </a:extLst>
              </a:tr>
              <a:tr h="366390">
                <a:tc>
                  <a:txBody>
                    <a:bodyPr/>
                    <a:lstStyle/>
                    <a:p>
                      <a:pPr marL="23749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6413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-5">
                          <a:effectLst/>
                        </a:rPr>
                        <a:t>5 и менее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3810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3384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7,8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2472229160"/>
                  </a:ext>
                </a:extLst>
              </a:tr>
              <a:tr h="366390">
                <a:tc>
                  <a:txBody>
                    <a:bodyPr/>
                    <a:lstStyle/>
                    <a:p>
                      <a:pPr marL="2222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-10">
                          <a:effectLst/>
                        </a:rPr>
                        <a:t>7 и менее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3873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3048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9,10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11,12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2610083005"/>
                  </a:ext>
                </a:extLst>
              </a:tr>
              <a:tr h="366390">
                <a:tc>
                  <a:txBody>
                    <a:bodyPr/>
                    <a:lstStyle/>
                    <a:p>
                      <a:pPr marL="12509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15-16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6413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-5">
                          <a:effectLst/>
                        </a:rPr>
                        <a:t>9 и менее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35687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17653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11, 12, 13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14,15,(16)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550822362"/>
                  </a:ext>
                </a:extLst>
              </a:tr>
              <a:tr h="366390">
                <a:tc>
                  <a:txBody>
                    <a:bodyPr/>
                    <a:lstStyle/>
                    <a:p>
                      <a:pPr marL="21971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18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-20">
                          <a:effectLst/>
                        </a:rPr>
                        <a:t>11 и менее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25590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12,13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17653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14, 15, 16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17, 18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3784814203"/>
                  </a:ext>
                </a:extLst>
              </a:tr>
              <a:tr h="366390">
                <a:tc>
                  <a:txBody>
                    <a:bodyPr/>
                    <a:lstStyle/>
                    <a:p>
                      <a:pPr marL="20701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-20">
                          <a:effectLst/>
                        </a:rPr>
                        <a:t>15 и менее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16, 17, 18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19,20,21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-5">
                          <a:effectLst/>
                        </a:rPr>
                        <a:t>22, 23, 24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26700682"/>
                  </a:ext>
                </a:extLst>
              </a:tr>
              <a:tr h="366390">
                <a:tc>
                  <a:txBody>
                    <a:bodyPr/>
                    <a:lstStyle/>
                    <a:p>
                      <a:pPr marL="20129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30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-10">
                          <a:effectLst/>
                        </a:rPr>
                        <a:t>19 и менее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2730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20,21,22,23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R="54610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-5">
                          <a:effectLst/>
                        </a:rPr>
                        <a:t>24, 25, 26, 27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28, 29, 30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3742875706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43934"/>
            <a:ext cx="476412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88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590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Приложение </a:t>
            </a:r>
            <a:r>
              <a:rPr lang="ru-RU" dirty="0" smtClean="0"/>
              <a:t>№3 </a:t>
            </a:r>
            <a:r>
              <a:rPr lang="ru-RU" dirty="0" smtClean="0"/>
              <a:t>Темы </a:t>
            </a:r>
            <a:r>
              <a:rPr lang="ru-RU" dirty="0"/>
              <a:t>проектов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1.Грибы</a:t>
            </a:r>
            <a:endParaRPr lang="ru-RU" dirty="0"/>
          </a:p>
          <a:p>
            <a:r>
              <a:rPr lang="ru-RU" dirty="0"/>
              <a:t>2.Покрытосеменные </a:t>
            </a:r>
            <a:r>
              <a:rPr lang="ru-RU" dirty="0" smtClean="0"/>
              <a:t>растения</a:t>
            </a:r>
            <a:endParaRPr lang="ru-RU" dirty="0"/>
          </a:p>
          <a:p>
            <a:r>
              <a:rPr lang="ru-RU" dirty="0"/>
              <a:t>3. Позвоночные животные</a:t>
            </a:r>
          </a:p>
          <a:p>
            <a:r>
              <a:rPr lang="ru-RU" dirty="0"/>
              <a:t>4. Как человек изменил Землю</a:t>
            </a:r>
          </a:p>
          <a:p>
            <a:r>
              <a:rPr lang="ru-RU" dirty="0"/>
              <a:t>5. Жизнь под угрозой</a:t>
            </a:r>
          </a:p>
          <a:p>
            <a:r>
              <a:rPr lang="ru-RU" dirty="0"/>
              <a:t>6. Растительный и животный мир Татарстана</a:t>
            </a:r>
          </a:p>
        </p:txBody>
      </p:sp>
    </p:spTree>
    <p:extLst>
      <p:ext uri="{BB962C8B-B14F-4D97-AF65-F5344CB8AC3E}">
        <p14:creationId xmlns:p14="http://schemas.microsoft.com/office/powerpoint/2010/main" xmlns="" val="301599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defTabSz="914400" eaLnBrk="0" fontAlgn="base" hangingPunct="0">
              <a:spcAft>
                <a:spcPct val="0"/>
              </a:spcAft>
            </a:pPr>
            <a:r>
              <a:rPr lang="ru-RU" altLang="ru-RU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Приложение </a:t>
            </a:r>
            <a:r>
              <a:rPr lang="ru-RU" altLang="ru-RU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№4</a:t>
            </a:r>
            <a:r>
              <a:rPr lang="ru-RU" altLang="ru-RU" sz="3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ru-RU" altLang="ru-RU" sz="3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altLang="ru-RU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Лист внесения изменений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40690035"/>
              </p:ext>
            </p:extLst>
          </p:nvPr>
        </p:nvGraphicFramePr>
        <p:xfrm>
          <a:off x="988291" y="2170545"/>
          <a:ext cx="8155709" cy="201756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542736">
                  <a:extLst>
                    <a:ext uri="{9D8B030D-6E8A-4147-A177-3AD203B41FA5}">
                      <a16:colId xmlns:a16="http://schemas.microsoft.com/office/drawing/2014/main" xmlns="" val="3454932877"/>
                    </a:ext>
                  </a:extLst>
                </a:gridCol>
                <a:gridCol w="1569622">
                  <a:extLst>
                    <a:ext uri="{9D8B030D-6E8A-4147-A177-3AD203B41FA5}">
                      <a16:colId xmlns:a16="http://schemas.microsoft.com/office/drawing/2014/main" xmlns="" val="1520184879"/>
                    </a:ext>
                  </a:extLst>
                </a:gridCol>
                <a:gridCol w="1812380">
                  <a:extLst>
                    <a:ext uri="{9D8B030D-6E8A-4147-A177-3AD203B41FA5}">
                      <a16:colId xmlns:a16="http://schemas.microsoft.com/office/drawing/2014/main" xmlns="" val="3337639359"/>
                    </a:ext>
                  </a:extLst>
                </a:gridCol>
                <a:gridCol w="1138668">
                  <a:extLst>
                    <a:ext uri="{9D8B030D-6E8A-4147-A177-3AD203B41FA5}">
                      <a16:colId xmlns:a16="http://schemas.microsoft.com/office/drawing/2014/main" xmlns="" val="902478259"/>
                    </a:ext>
                  </a:extLst>
                </a:gridCol>
                <a:gridCol w="2092303">
                  <a:extLst>
                    <a:ext uri="{9D8B030D-6E8A-4147-A177-3AD203B41FA5}">
                      <a16:colId xmlns:a16="http://schemas.microsoft.com/office/drawing/2014/main" xmlns="" val="1746416564"/>
                    </a:ext>
                  </a:extLst>
                </a:gridCol>
              </a:tblGrid>
              <a:tr h="2017566"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Дата  внесения</a:t>
                      </a:r>
                    </a:p>
                    <a:p>
                      <a:pPr eaLnBrk="0" fontAlgn="base" hangingPunct="0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изменений</a:t>
                      </a:r>
                    </a:p>
                    <a:p>
                      <a:pPr eaLnBrk="0" fontAlgn="base" hangingPunct="0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Раздел, тема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Содержание изменений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Подпись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Согласовано с зам. директора  по УВР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714571284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15980" y="228940"/>
            <a:ext cx="1047602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62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6063" y="2296207"/>
            <a:ext cx="7672388" cy="1785937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800" b="1" dirty="0" smtClean="0"/>
              <a:t>Один </a:t>
            </a:r>
            <a:r>
              <a:rPr lang="ru-RU" sz="2800" b="1" dirty="0"/>
              <a:t>экземпляр учебных программ является  частью ООП и находятся у администрации </a:t>
            </a:r>
            <a:r>
              <a:rPr lang="ru-RU" sz="2800" b="1" dirty="0" smtClean="0"/>
              <a:t>.</a:t>
            </a:r>
            <a:br>
              <a:rPr lang="ru-RU" sz="2800" b="1" dirty="0" smtClean="0"/>
            </a:br>
            <a:r>
              <a:rPr lang="ru-RU" sz="2800" b="1" dirty="0" smtClean="0"/>
              <a:t>Второй </a:t>
            </a:r>
            <a:r>
              <a:rPr lang="ru-RU" sz="2800" b="1" dirty="0"/>
              <a:t>экземпляр у педагога</a:t>
            </a:r>
            <a:r>
              <a:rPr lang="ru-RU" sz="2800" b="1" dirty="0" smtClean="0"/>
              <a:t>.</a:t>
            </a:r>
            <a:br>
              <a:rPr lang="ru-RU" sz="2800" b="1" dirty="0" smtClean="0"/>
            </a:br>
            <a:r>
              <a:rPr lang="ru-RU" sz="4400" b="1" dirty="0" smtClean="0"/>
              <a:t>Спасибо за внимание!</a:t>
            </a:r>
            <a:br>
              <a:rPr lang="ru-RU" sz="4400" b="1" dirty="0" smtClean="0"/>
            </a:b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xmlns="" val="9412519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Новые требования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Приказами </a:t>
            </a:r>
            <a:r>
              <a:rPr lang="ru-RU" dirty="0" err="1"/>
              <a:t>Минобрнауки</a:t>
            </a:r>
            <a:r>
              <a:rPr lang="ru-RU" dirty="0"/>
              <a:t> России от 31.12.2015 г. были установлены новые требования к рабочим программам на 2016-2017 учебный год. Они заключаются в упрощении структуры, по которой составляется рабочая программа по стандартам второго поколения</a:t>
            </a:r>
            <a:r>
              <a:rPr lang="ru-RU" dirty="0" smtClean="0"/>
              <a:t>.</a:t>
            </a:r>
          </a:p>
          <a:p>
            <a:pPr fontAlgn="base"/>
            <a:r>
              <a:rPr lang="ru-RU" b="1" dirty="0"/>
              <a:t>Изменения</a:t>
            </a:r>
          </a:p>
          <a:p>
            <a:pPr marL="0" indent="0" fontAlgn="base">
              <a:buNone/>
            </a:pPr>
            <a:r>
              <a:rPr lang="ru-RU" dirty="0"/>
              <a:t>Если раньше структура программы состояла из восьми пунктов, теперь осталось только три:</a:t>
            </a:r>
          </a:p>
          <a:p>
            <a:pPr fontAlgn="base"/>
            <a:r>
              <a:rPr lang="ru-RU" dirty="0"/>
              <a:t>планируемые результаты освоения учебного предмета, курса;</a:t>
            </a:r>
          </a:p>
          <a:p>
            <a:pPr fontAlgn="base"/>
            <a:r>
              <a:rPr lang="ru-RU" dirty="0"/>
              <a:t>содержание учебного предмета, курса;</a:t>
            </a:r>
          </a:p>
          <a:p>
            <a:pPr fontAlgn="base"/>
            <a:r>
              <a:rPr lang="ru-RU" dirty="0"/>
              <a:t>тематическое планирование с указанием количества часов на освоение каждой темы.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5902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Титульный лист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dirty="0" smtClean="0"/>
              <a:t>На </a:t>
            </a:r>
            <a:r>
              <a:rPr lang="ru-RU" dirty="0"/>
              <a:t>нем указывается:</a:t>
            </a:r>
          </a:p>
          <a:p>
            <a:pPr fontAlgn="base"/>
            <a:r>
              <a:rPr lang="ru-RU" dirty="0"/>
              <a:t>полное наименование учебного заведения;</a:t>
            </a:r>
          </a:p>
          <a:p>
            <a:pPr fontAlgn="base"/>
            <a:r>
              <a:rPr lang="ru-RU" dirty="0"/>
              <a:t>название учебного предмета с указанием класса, для которого создана программа;</a:t>
            </a:r>
          </a:p>
          <a:p>
            <a:pPr fontAlgn="base"/>
            <a:r>
              <a:rPr lang="ru-RU" dirty="0"/>
              <a:t>автор программы, с указанием должности и при наличии категории;</a:t>
            </a:r>
          </a:p>
          <a:p>
            <a:pPr fontAlgn="base"/>
            <a:r>
              <a:rPr lang="ru-RU" dirty="0"/>
              <a:t>срок, на который она утверждается.</a:t>
            </a:r>
          </a:p>
        </p:txBody>
      </p:sp>
    </p:spTree>
    <p:extLst>
      <p:ext uri="{BB962C8B-B14F-4D97-AF65-F5344CB8AC3E}">
        <p14:creationId xmlns:p14="http://schemas.microsoft.com/office/powerpoint/2010/main" xmlns="" val="332957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Титульный лист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57272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«Рассмотрено»                                  «Согласовано»                                «Утверждено»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ШМО                          Заместитель                             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МБОУ</a:t>
            </a:r>
          </a:p>
          <a:p>
            <a:pPr marL="0" indent="0" algn="ct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_____/_______________/              руководителя по УР                          «СОШ №79»</a:t>
            </a:r>
          </a:p>
          <a:p>
            <a:pPr marL="0" indent="0" algn="ct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ФИО                              МБОУ «СОШ № 79»                  ______/  Сорокина В.Г./</a:t>
            </a:r>
          </a:p>
          <a:p>
            <a:pPr marL="0" indent="0" algn="ct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 №_____от                      ______/________________/                                    ФИО  </a:t>
            </a:r>
          </a:p>
          <a:p>
            <a:pPr marL="0" indent="0" algn="ct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«____»__________2016г.                                   ФИО                                Приказ № ________ от</a:t>
            </a:r>
          </a:p>
          <a:p>
            <a:pPr marL="0" indent="0" algn="ct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«_____»___________2016г.           «_____»__________2016_г.</a:t>
            </a:r>
          </a:p>
          <a:p>
            <a:pPr marL="0" indent="0" algn="ctr"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ctr">
              <a:buNone/>
            </a:pPr>
            <a:r>
              <a:rPr lang="ru-RU" sz="5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</a:t>
            </a:r>
            <a:r>
              <a:rPr lang="ru-RU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</a:t>
            </a:r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предмета, курса, дисциплины (модуля)</a:t>
            </a:r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«Средняя общеобразовательная школа № 79»</a:t>
            </a:r>
          </a:p>
          <a:p>
            <a:pPr marL="0" indent="0" algn="ctr"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Минизановой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Фариды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Махмутовны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биологии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класс</a:t>
            </a:r>
          </a:p>
          <a:p>
            <a:pPr marL="0" indent="0" algn="ctr"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2016-2017 учебный год</a:t>
            </a:r>
          </a:p>
          <a:p>
            <a:pPr marL="0" indent="0" algn="r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Рассмотрено на заседании</a:t>
            </a:r>
          </a:p>
          <a:p>
            <a:pPr marL="0" indent="0" algn="r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педагогического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совета</a:t>
            </a:r>
          </a:p>
          <a:p>
            <a:pPr marL="0" indent="0" algn="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 № _______  от</a:t>
            </a:r>
          </a:p>
          <a:p>
            <a:pPr marL="0" indent="0" algn="r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«_____»_____________2016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165128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97476"/>
            <a:ext cx="8596668" cy="1320800"/>
          </a:xfrm>
        </p:spPr>
        <p:txBody>
          <a:bodyPr/>
          <a:lstStyle/>
          <a:p>
            <a:r>
              <a:rPr lang="ru-RU" dirty="0" smtClean="0"/>
              <a:t>1.Пояснительная записка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0572" y="1053005"/>
            <a:ext cx="8596668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 smtClean="0"/>
              <a:t>Необходимо </a:t>
            </a:r>
            <a:r>
              <a:rPr lang="ru-RU" sz="1400" dirty="0"/>
              <a:t>указать:</a:t>
            </a:r>
          </a:p>
          <a:p>
            <a:r>
              <a:rPr lang="ru-RU" sz="1400" dirty="0"/>
              <a:t>- нормативную основу составления программы -  ФГОС НОО или  ООО, примерную программу по предмету.</a:t>
            </a:r>
          </a:p>
          <a:p>
            <a:r>
              <a:rPr lang="ru-RU" sz="1400" dirty="0"/>
              <a:t>-общие цели </a:t>
            </a:r>
            <a:r>
              <a:rPr lang="ru-RU" sz="1400" dirty="0" smtClean="0"/>
              <a:t>основного </a:t>
            </a:r>
            <a:r>
              <a:rPr lang="ru-RU" sz="1400" dirty="0"/>
              <a:t>общего образования с учётом специфики учебного предмета</a:t>
            </a:r>
            <a:r>
              <a:rPr lang="ru-RU" sz="1400" dirty="0" smtClean="0"/>
              <a:t>;</a:t>
            </a:r>
          </a:p>
          <a:p>
            <a:pPr marL="0" indent="0">
              <a:buNone/>
            </a:pPr>
            <a:r>
              <a:rPr lang="ru-RU" sz="1400" dirty="0" smtClean="0"/>
              <a:t>Рабочая </a:t>
            </a:r>
            <a:r>
              <a:rPr lang="ru-RU" sz="1400" dirty="0"/>
              <a:t>программа составлена на основе 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/>
              <a:t>-</a:t>
            </a:r>
            <a:r>
              <a:rPr lang="ru-RU" sz="1400" dirty="0" smtClean="0"/>
              <a:t>Федерального </a:t>
            </a:r>
            <a:r>
              <a:rPr lang="ru-RU" sz="1400" dirty="0"/>
              <a:t>государственного образовательного стандарта основного общего образования, 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/>
              <a:t>-</a:t>
            </a:r>
            <a:r>
              <a:rPr lang="ru-RU" sz="1400" dirty="0" smtClean="0"/>
              <a:t>примерной </a:t>
            </a:r>
            <a:r>
              <a:rPr lang="ru-RU" sz="1400" dirty="0"/>
              <a:t>программы основного общего образования по </a:t>
            </a:r>
            <a:r>
              <a:rPr lang="ru-RU" sz="1400" dirty="0" smtClean="0"/>
              <a:t>биологии</a:t>
            </a: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-</a:t>
            </a:r>
            <a:r>
              <a:rPr lang="ru-RU" sz="1400" dirty="0" smtClean="0"/>
              <a:t>образовательной программы основного общего образования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/>
              <a:t>-</a:t>
            </a:r>
            <a:r>
              <a:rPr lang="ru-RU" sz="1400" dirty="0" smtClean="0"/>
              <a:t>федерального </a:t>
            </a:r>
            <a:r>
              <a:rPr lang="ru-RU" sz="1400" dirty="0"/>
              <a:t>перечня </a:t>
            </a:r>
            <a:r>
              <a:rPr lang="ru-RU" sz="1400" dirty="0" smtClean="0"/>
              <a:t>учебников</a:t>
            </a:r>
            <a:endParaRPr lang="en-US" sz="1400" dirty="0" smtClean="0"/>
          </a:p>
          <a:p>
            <a:pPr marL="0" indent="0">
              <a:buNone/>
            </a:pPr>
            <a:r>
              <a:rPr lang="ru-RU" sz="1400" dirty="0" smtClean="0"/>
              <a:t>-базисного </a:t>
            </a:r>
            <a:r>
              <a:rPr lang="ru-RU" sz="1400" dirty="0"/>
              <a:t>учебного </a:t>
            </a:r>
            <a:r>
              <a:rPr lang="ru-RU" sz="1400" dirty="0" smtClean="0"/>
              <a:t>плана,</a:t>
            </a:r>
            <a:endParaRPr lang="en-US" sz="1400" dirty="0" smtClean="0"/>
          </a:p>
          <a:p>
            <a:pPr marL="0" indent="0">
              <a:buNone/>
            </a:pPr>
            <a:r>
              <a:rPr lang="ru-RU" sz="1400" dirty="0" smtClean="0"/>
              <a:t>-авторской </a:t>
            </a:r>
            <a:r>
              <a:rPr lang="ru-RU" sz="1400" dirty="0"/>
              <a:t>учебной программы Н.И. Сонина, В.Б. Захарова (Биология. 5-9 классы. М.: Дрофа). Данная рабочая программа ориентирована на использование учебника Н.И. Сонина, А.А. Плешакова (концентрический курс) (М.: Дрофа, 2015). </a:t>
            </a:r>
          </a:p>
          <a:p>
            <a:pPr marL="0" indent="0">
              <a:buNone/>
            </a:pPr>
            <a:r>
              <a:rPr lang="ru-RU" sz="1400" b="1" dirty="0"/>
              <a:t> </a:t>
            </a:r>
            <a:r>
              <a:rPr lang="ru-RU" sz="1400" dirty="0" smtClean="0"/>
              <a:t>Концентрический </a:t>
            </a:r>
            <a:r>
              <a:rPr lang="ru-RU" sz="1400" dirty="0"/>
              <a:t>курс:</a:t>
            </a:r>
          </a:p>
          <a:p>
            <a:pPr lvl="0"/>
            <a:r>
              <a:rPr lang="ru-RU" sz="1400" i="1" dirty="0"/>
              <a:t>Сонин, Н. И. </a:t>
            </a:r>
            <a:r>
              <a:rPr lang="ru-RU" sz="1400" dirty="0"/>
              <a:t>Биология. Введение в биологию. 5 класс: учебник для общеобразовательных уч­реждений / Н. И. Сонин, А. А. Плешаков. - М.: Дрофа, 2015. - (УМК «Сфера жизни»).</a:t>
            </a:r>
          </a:p>
          <a:p>
            <a:r>
              <a:rPr lang="ru-RU" sz="1400" i="1" dirty="0"/>
              <a:t>Сонин, Н. И. </a:t>
            </a:r>
            <a:r>
              <a:rPr lang="ru-RU" sz="1400" dirty="0"/>
              <a:t>Биология. Введение в биологию. 5 класс : рабочая тетрадь к учебнику Н. И. Со­нина, А. А. Плешакова / Н. И. Сонин. - М.: Дрофа, 2015. - (УМК «Сфера жизни»).</a:t>
            </a:r>
          </a:p>
        </p:txBody>
      </p:sp>
    </p:spTree>
    <p:extLst>
      <p:ext uri="{BB962C8B-B14F-4D97-AF65-F5344CB8AC3E}">
        <p14:creationId xmlns:p14="http://schemas.microsoft.com/office/powerpoint/2010/main" xmlns="" val="425616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skidke.com/shop/image/0-3c6e0b8a9caHR0cDovL2JhYmFkdS5ydS91cGxvYWQvaWJsb2NrLzA2YS9rb3AxMl9lY3Ntb18zMTUuanB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202" y="1037946"/>
            <a:ext cx="3868436" cy="4835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oya-kniga.ru/upload/iblock/e18/e18e0d0968966a7dbfa71806fcf038f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49506" y="1098997"/>
            <a:ext cx="3342868" cy="471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9448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system-books.ru/wp-content/uploads/2016/08/zaharov-v-b-sonin-n-i-biologiya-7-kla-411x6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31137" y="609600"/>
            <a:ext cx="3742515" cy="546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5749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70963"/>
            <a:ext cx="8596668" cy="1320800"/>
          </a:xfrm>
        </p:spPr>
        <p:txBody>
          <a:bodyPr/>
          <a:lstStyle/>
          <a:p>
            <a:r>
              <a:rPr lang="ru-RU" b="1" dirty="0" smtClean="0"/>
              <a:t>Цель </a:t>
            </a:r>
            <a:r>
              <a:rPr lang="ru-RU" b="1" dirty="0"/>
              <a:t>обучения: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23494" y="2216397"/>
            <a:ext cx="806419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Целью изучения биологии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является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осознание  единства и целостности окружающего мира, возможности его познаваемости и объяснимости  </a:t>
            </a:r>
            <a:r>
              <a:rPr lang="ru-RU" sz="2400" b="1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наоснове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     достижений науки для формирования   осознанного отношения к  сохранению окружающей среды и ценности здоровья человека.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131305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140</TotalTime>
  <Words>1212</Words>
  <Application>Microsoft Office PowerPoint</Application>
  <PresentationFormat>Произвольный</PresentationFormat>
  <Paragraphs>247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Грань</vt:lpstr>
      <vt:lpstr>Особенности конструирования рабочей программы по биологии в условиях перехода на новые образовательные стандарты</vt:lpstr>
      <vt:lpstr>                 Локальный акт</vt:lpstr>
      <vt:lpstr>Новые требования</vt:lpstr>
      <vt:lpstr>Титульный лист</vt:lpstr>
      <vt:lpstr>Титульный лист</vt:lpstr>
      <vt:lpstr>1.Пояснительная записка</vt:lpstr>
      <vt:lpstr>Слайд 7</vt:lpstr>
      <vt:lpstr>Слайд 8</vt:lpstr>
      <vt:lpstr>Цель обучения: </vt:lpstr>
      <vt:lpstr>Задачи обучения: </vt:lpstr>
      <vt:lpstr>2.Место биологии в учебном плане</vt:lpstr>
      <vt:lpstr>3.Общая характеристика учебного предмета, курса </vt:lpstr>
      <vt:lpstr>4.Планируемые результаты изучения учебного предмета</vt:lpstr>
      <vt:lpstr>Слайд 14</vt:lpstr>
      <vt:lpstr>5.Содержание учебного курса </vt:lpstr>
      <vt:lpstr>Содержание учебного предмета ( 34 часа, 1  час в неделю)</vt:lpstr>
      <vt:lpstr>6.ТЕМАТИЧЕСКОЕ ПЛАНИРОВАНИЕ</vt:lpstr>
      <vt:lpstr>7.Материально-техническое обеспечение образовательного процесса. </vt:lpstr>
      <vt:lpstr>Рекомендуемое  оформление календарно-тематического планирования по ФГОС</vt:lpstr>
      <vt:lpstr>Рекомендуемое  оформление календарно-тематического планирования по ФГОС</vt:lpstr>
      <vt:lpstr>  Приложение №1  Итоговая контрольная работа по биологии 5 класс</vt:lpstr>
      <vt:lpstr> Приложение №2 Кимы для тестирования.</vt:lpstr>
      <vt:lpstr>Приложение №3 Темы проектов</vt:lpstr>
      <vt:lpstr>Приложение №4 Лист внесения изменений</vt:lpstr>
      <vt:lpstr>  Один экземпляр учебных программ является  частью ООП и находятся у администрации . Второй экземпляр у педагога. Спасибо за внимание!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Дом</cp:lastModifiedBy>
  <cp:revision>21</cp:revision>
  <dcterms:created xsi:type="dcterms:W3CDTF">2017-04-19T15:49:04Z</dcterms:created>
  <dcterms:modified xsi:type="dcterms:W3CDTF">2017-08-20T16:55:21Z</dcterms:modified>
</cp:coreProperties>
</file>