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3" r:id="rId37"/>
    <p:sldId id="291" r:id="rId38"/>
    <p:sldId id="29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5.xml"/><Relationship Id="rId7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7" Type="http://schemas.openxmlformats.org/officeDocument/2006/relationships/slide" Target="slide38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37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2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slide" Target="slide32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246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Палеозойская эра -570-230млн л.н.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ea typeface="Times New Roman" pitchFamily="18" charset="0"/>
                <a:cs typeface="Arial" pitchFamily="34" charset="0"/>
              </a:rPr>
              <a:t>-</a:t>
            </a:r>
            <a:r>
              <a:rPr lang="ru-RU" sz="3600" dirty="0" smtClean="0">
                <a:ea typeface="Times New Roman" pitchFamily="18" charset="0"/>
                <a:cs typeface="Arial" pitchFamily="34" charset="0"/>
              </a:rPr>
              <a:t>появление полового размножения</a:t>
            </a:r>
            <a:endParaRPr lang="ru-RU" sz="3600" dirty="0" smtClean="0">
              <a:cs typeface="Arial" pitchFamily="34" charset="0"/>
            </a:endParaRPr>
          </a:p>
          <a:p>
            <a:pPr marL="0" lvl="0" indent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ea typeface="Times New Roman" pitchFamily="18" charset="0"/>
                <a:cs typeface="Arial" pitchFamily="34" charset="0"/>
                <a:hlinkClick r:id="rId2" action="ppaction://hlinksldjump"/>
              </a:rPr>
              <a:t>-изменение условий </a:t>
            </a:r>
            <a:r>
              <a:rPr lang="ru-RU" sz="3600" dirty="0" smtClean="0">
                <a:ea typeface="Times New Roman" pitchFamily="18" charset="0"/>
                <a:cs typeface="Arial" pitchFamily="34" charset="0"/>
                <a:hlinkClick r:id="rId2" action="ppaction://hlinksldjump"/>
              </a:rPr>
              <a:t>среды</a:t>
            </a:r>
            <a:endParaRPr lang="ru-RU" sz="3600" dirty="0" smtClean="0">
              <a:cs typeface="Arial" pitchFamily="34" charset="0"/>
            </a:endParaRPr>
          </a:p>
          <a:p>
            <a:pPr marL="0" lvl="0" indent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ea typeface="Times New Roman" pitchFamily="18" charset="0"/>
                <a:cs typeface="Arial" pitchFamily="34" charset="0"/>
              </a:rPr>
              <a:t>-формирование условий для жизни на суше</a:t>
            </a:r>
            <a:endParaRPr lang="ru-RU" sz="3600" dirty="0" smtClean="0">
              <a:cs typeface="Arial" pitchFamily="34" charset="0"/>
            </a:endParaRPr>
          </a:p>
          <a:p>
            <a:pPr marL="0" lvl="0" indent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ea typeface="Times New Roman" pitchFamily="18" charset="0"/>
                <a:cs typeface="Arial" pitchFamily="34" charset="0"/>
              </a:rPr>
              <a:t>-наличие мутагенных факторов</a:t>
            </a:r>
            <a:endParaRPr lang="ru-RU" sz="3600" dirty="0" smtClean="0"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43914" cy="6643710"/>
          </a:xfrm>
        </p:spPr>
        <p:txBody>
          <a:bodyPr>
            <a:normAutofit fontScale="85000" lnSpcReduction="10000"/>
          </a:bodyPr>
          <a:lstStyle/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Условия </a:t>
            </a: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среды как фактор эволюции в палеозое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-кембрий –оледенение,  наступление моря.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ru-RU" sz="3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ордовик</a:t>
            </a: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– горообразовательные процессы, освобождение участков суши от воды.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-силур -  горообразование, теплый влажный климат.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-девон – колебания климата, освобождение от моря больших участков суши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-каменноугольный – распространение болот, теплый и влажный климат сменяется  оледенением 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-пермский – резкая зональность климата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rot="11114103">
            <a:off x="7786710" y="500042"/>
            <a:ext cx="928694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/>
              <a:t>Расположите по порядку  этапы эволюции растений</a:t>
            </a:r>
            <a:br>
              <a:rPr lang="ru-RU" sz="3100" b="1" i="1" dirty="0" smtClean="0"/>
            </a:br>
            <a:r>
              <a:rPr lang="ru-RU" sz="3100" b="1" i="1" dirty="0" smtClean="0"/>
              <a:t>Определите периоды их возникновения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214290"/>
            <a:ext cx="8229600" cy="66437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hlinkClick r:id="rId2" action="ppaction://hlinksldjump"/>
              </a:rPr>
              <a:t>-</a:t>
            </a:r>
            <a:r>
              <a:rPr lang="ru-RU" sz="2000" dirty="0" smtClean="0">
                <a:hlinkClick r:id="rId2" action="ppaction://hlinksldjump"/>
              </a:rPr>
              <a:t>хвойные</a:t>
            </a: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hlinkClick r:id="rId3" action="ppaction://hlinksldjump"/>
              </a:rPr>
              <a:t>-семенные </a:t>
            </a:r>
            <a:r>
              <a:rPr lang="ru-RU" sz="2000" dirty="0" smtClean="0">
                <a:hlinkClick r:id="rId3" action="ppaction://hlinksldjump"/>
              </a:rPr>
              <a:t>папоротники</a:t>
            </a: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hlinkClick r:id="rId4" action="ppaction://hlinksldjump"/>
              </a:rPr>
              <a:t>-многоклеточные </a:t>
            </a:r>
            <a:r>
              <a:rPr lang="ru-RU" sz="2000" dirty="0" smtClean="0">
                <a:hlinkClick r:id="rId4" action="ppaction://hlinksldjump"/>
              </a:rPr>
              <a:t>водоросли</a:t>
            </a: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hlinkClick r:id="rId5" action="ppaction://hlinksldjump"/>
              </a:rPr>
              <a:t>-споровые </a:t>
            </a:r>
            <a:r>
              <a:rPr lang="ru-RU" sz="2000" dirty="0" smtClean="0">
                <a:hlinkClick r:id="rId5" action="ppaction://hlinksldjump"/>
              </a:rPr>
              <a:t>папоротники</a:t>
            </a: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hlinkClick r:id="rId6" action="ppaction://hlinksldjump"/>
              </a:rPr>
              <a:t>- </a:t>
            </a:r>
            <a:r>
              <a:rPr lang="ru-RU" sz="2000" dirty="0" smtClean="0">
                <a:hlinkClick r:id="rId6" action="ppaction://hlinksldjump"/>
              </a:rPr>
              <a:t>псилофиты</a:t>
            </a: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hlinkClick r:id="rId7" action="ppaction://hlinksldjump"/>
              </a:rPr>
              <a:t>-споровые хвощи, </a:t>
            </a:r>
            <a:r>
              <a:rPr lang="ru-RU" sz="2000" dirty="0" smtClean="0">
                <a:hlinkClick r:id="rId7" action="ppaction://hlinksldjump"/>
              </a:rPr>
              <a:t>плауны</a:t>
            </a:r>
            <a:r>
              <a:rPr lang="ru-RU" sz="2000" dirty="0" smtClean="0"/>
              <a:t> </a:t>
            </a:r>
            <a:r>
              <a:rPr lang="ru-RU" sz="2000" b="1" dirty="0" smtClean="0">
                <a:hlinkClick r:id="rId8" action="ppaction://hlinksldjump"/>
              </a:rPr>
              <a:t>(подробнее)</a:t>
            </a:r>
            <a:endParaRPr lang="ru-RU" sz="2000" b="1" dirty="0" smtClean="0"/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92410">
            <a:off x="6643702" y="357166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Периоды палеозоя(крупно-мелко)</a:t>
            </a:r>
            <a:br>
              <a:rPr lang="ru-RU" sz="3600" b="1" i="1" dirty="0" smtClean="0"/>
            </a:br>
            <a:endParaRPr lang="ru-RU" sz="3600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hlinkClick r:id="rId2" action="ppaction://hlinksldjump"/>
              </a:rPr>
              <a:t>-кембрийский</a:t>
            </a:r>
            <a:endParaRPr lang="ru-RU" sz="3600" dirty="0" smtClean="0"/>
          </a:p>
          <a:p>
            <a:r>
              <a:rPr lang="ru-RU" sz="3600" dirty="0" smtClean="0">
                <a:hlinkClick r:id="rId3" action="ppaction://hlinksldjump"/>
              </a:rPr>
              <a:t>-ордовикский </a:t>
            </a:r>
            <a:endParaRPr lang="ru-RU" sz="3600" dirty="0" smtClean="0"/>
          </a:p>
          <a:p>
            <a:r>
              <a:rPr lang="ru-RU" sz="3600" dirty="0" smtClean="0">
                <a:hlinkClick r:id="rId4" action="ppaction://hlinksldjump"/>
              </a:rPr>
              <a:t>-</a:t>
            </a:r>
            <a:r>
              <a:rPr lang="ru-RU" sz="3600" dirty="0" smtClean="0">
                <a:hlinkClick r:id="rId4" action="ppaction://hlinksldjump"/>
              </a:rPr>
              <a:t>силурийский</a:t>
            </a:r>
            <a:endParaRPr lang="ru-RU" sz="3600" dirty="0" smtClean="0"/>
          </a:p>
          <a:p>
            <a:r>
              <a:rPr lang="ru-RU" sz="3600" dirty="0" smtClean="0">
                <a:hlinkClick r:id="rId5" action="ppaction://hlinksldjump"/>
              </a:rPr>
              <a:t>-</a:t>
            </a:r>
            <a:r>
              <a:rPr lang="ru-RU" sz="3600" dirty="0" smtClean="0">
                <a:hlinkClick r:id="rId5" action="ppaction://hlinksldjump"/>
              </a:rPr>
              <a:t>девонский</a:t>
            </a:r>
            <a:endParaRPr lang="ru-RU" sz="3600" dirty="0" smtClean="0"/>
          </a:p>
          <a:p>
            <a:r>
              <a:rPr lang="ru-RU" sz="3600" dirty="0" smtClean="0">
                <a:hlinkClick r:id="rId6" action="ppaction://hlinksldjump"/>
              </a:rPr>
              <a:t>-</a:t>
            </a:r>
            <a:r>
              <a:rPr lang="ru-RU" sz="3600" dirty="0" smtClean="0">
                <a:hlinkClick r:id="rId6" action="ppaction://hlinksldjump"/>
              </a:rPr>
              <a:t>каменноугольный</a:t>
            </a:r>
            <a:endParaRPr lang="ru-RU" sz="3600" dirty="0" smtClean="0"/>
          </a:p>
          <a:p>
            <a:r>
              <a:rPr lang="ru-RU" sz="3600" dirty="0" smtClean="0">
                <a:hlinkClick r:id="rId7" action="ppaction://hlinksldjump"/>
              </a:rPr>
              <a:t>-</a:t>
            </a:r>
            <a:r>
              <a:rPr lang="ru-RU" sz="3600" dirty="0" smtClean="0">
                <a:hlinkClick r:id="rId7" action="ppaction://hlinksldjump"/>
              </a:rPr>
              <a:t>пермский</a:t>
            </a:r>
            <a:endParaRPr lang="ru-RU" sz="36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ru-RU" sz="3600" dirty="0" smtClean="0"/>
              <a:t>Многоклеточные водоросли(кембрий), псилофиты(силур), споровые хвощи, плауны, папоротники(девон), семенные папоротники(девон), хвойные(</a:t>
            </a:r>
            <a:r>
              <a:rPr lang="ru-RU" sz="3600" dirty="0" err="1" smtClean="0"/>
              <a:t>пермь</a:t>
            </a:r>
            <a:r>
              <a:rPr lang="ru-RU" sz="3600" dirty="0" smtClean="0"/>
              <a:t>).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Расположите ароморфозы растений в эволюционном порядке.</a:t>
            </a:r>
            <a:br>
              <a:rPr lang="ru-RU" sz="3600" b="1" i="1" dirty="0" smtClean="0"/>
            </a:br>
            <a:r>
              <a:rPr lang="ru-RU" sz="3600" b="1" i="1" dirty="0" smtClean="0"/>
              <a:t>Определите их значение и  принадлежность.</a:t>
            </a: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endParaRPr lang="ru-RU" sz="3600" b="1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-корневая система</a:t>
            </a:r>
          </a:p>
          <a:p>
            <a:r>
              <a:rPr lang="ru-RU" dirty="0" smtClean="0"/>
              <a:t>-семенное размножение</a:t>
            </a:r>
          </a:p>
          <a:p>
            <a:r>
              <a:rPr lang="ru-RU" dirty="0" smtClean="0"/>
              <a:t>- стебель</a:t>
            </a:r>
          </a:p>
          <a:p>
            <a:r>
              <a:rPr lang="ru-RU" dirty="0" smtClean="0"/>
              <a:t>-лист простой</a:t>
            </a:r>
          </a:p>
          <a:p>
            <a:r>
              <a:rPr lang="ru-RU" dirty="0" smtClean="0"/>
              <a:t>-ткани</a:t>
            </a:r>
          </a:p>
          <a:p>
            <a:r>
              <a:rPr lang="ru-RU" dirty="0" smtClean="0">
                <a:hlinkClick r:id="rId2" action="ppaction://hlinksldjump"/>
              </a:rPr>
              <a:t>-споровое </a:t>
            </a:r>
            <a:r>
              <a:rPr lang="ru-RU" dirty="0" smtClean="0">
                <a:hlinkClick r:id="rId2" action="ppaction://hlinksldjump"/>
              </a:rPr>
              <a:t>размножение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hlinkClick r:id="rId2" action="ppaction://hlinksldjump"/>
              </a:rPr>
              <a:t>Споры (</a:t>
            </a:r>
            <a:r>
              <a:rPr lang="ru-RU" sz="4000" dirty="0" smtClean="0">
                <a:hlinkClick r:id="rId2" action="ppaction://hlinksldjump"/>
              </a:rPr>
              <a:t>водоросли)</a:t>
            </a:r>
            <a:endParaRPr lang="ru-RU" sz="4000" dirty="0" smtClean="0"/>
          </a:p>
          <a:p>
            <a:pPr>
              <a:lnSpc>
                <a:spcPct val="150000"/>
              </a:lnSpc>
            </a:pPr>
            <a:r>
              <a:rPr lang="ru-RU" sz="4000" dirty="0" smtClean="0">
                <a:hlinkClick r:id="rId3" action="ppaction://hlinksldjump"/>
              </a:rPr>
              <a:t>ткани ,стебли</a:t>
            </a:r>
            <a:r>
              <a:rPr lang="ru-RU" sz="4000" dirty="0" smtClean="0">
                <a:hlinkClick r:id="rId3" action="ppaction://hlinksldjump"/>
              </a:rPr>
              <a:t>, (псилофиты</a:t>
            </a:r>
            <a:r>
              <a:rPr lang="ru-RU" sz="4000" dirty="0" smtClean="0">
                <a:hlinkClick r:id="rId3" action="ppaction://hlinksldjump"/>
              </a:rPr>
              <a:t>),</a:t>
            </a:r>
            <a:endParaRPr lang="ru-RU" sz="4000" dirty="0" smtClean="0"/>
          </a:p>
          <a:p>
            <a:pPr>
              <a:lnSpc>
                <a:spcPct val="150000"/>
              </a:lnSpc>
            </a:pPr>
            <a:r>
              <a:rPr lang="ru-RU" sz="4000" dirty="0" smtClean="0">
                <a:hlinkClick r:id="rId4" action="ppaction://hlinksldjump"/>
              </a:rPr>
              <a:t> </a:t>
            </a:r>
            <a:r>
              <a:rPr lang="ru-RU" sz="4000" dirty="0" smtClean="0">
                <a:hlinkClick r:id="rId4" action="ppaction://hlinksldjump"/>
              </a:rPr>
              <a:t>листья</a:t>
            </a:r>
            <a:r>
              <a:rPr lang="ru-RU" sz="4000" dirty="0" smtClean="0">
                <a:hlinkClick r:id="rId4" action="ppaction://hlinksldjump"/>
              </a:rPr>
              <a:t>, корни</a:t>
            </a:r>
            <a:r>
              <a:rPr lang="ru-RU" sz="4000" dirty="0" smtClean="0">
                <a:hlinkClick r:id="rId4" action="ppaction://hlinksldjump"/>
              </a:rPr>
              <a:t>, (споровые папоротники</a:t>
            </a:r>
            <a:r>
              <a:rPr lang="ru-RU" sz="4000" dirty="0" smtClean="0">
                <a:hlinkClick r:id="rId4" action="ppaction://hlinksldjump"/>
              </a:rPr>
              <a:t>), </a:t>
            </a:r>
            <a:endParaRPr lang="ru-RU" sz="4000" dirty="0" smtClean="0"/>
          </a:p>
          <a:p>
            <a:pPr>
              <a:lnSpc>
                <a:spcPct val="150000"/>
              </a:lnSpc>
            </a:pPr>
            <a:r>
              <a:rPr lang="ru-RU" sz="4000" dirty="0" smtClean="0">
                <a:hlinkClick r:id="rId5" action="ppaction://hlinksldjump"/>
              </a:rPr>
              <a:t>семена </a:t>
            </a:r>
            <a:r>
              <a:rPr lang="ru-RU" sz="4000" dirty="0" smtClean="0">
                <a:hlinkClick r:id="rId5" action="ppaction://hlinksldjump"/>
              </a:rPr>
              <a:t>(семенные </a:t>
            </a:r>
            <a:r>
              <a:rPr lang="ru-RU" sz="4000" dirty="0" smtClean="0">
                <a:hlinkClick r:id="rId5" action="ppaction://hlinksldjump"/>
              </a:rPr>
              <a:t>папоротники</a:t>
            </a:r>
            <a:endParaRPr lang="ru-RU" sz="4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Споры - одноклеточные образования, покрытые плотной </a:t>
            </a:r>
            <a:r>
              <a:rPr lang="ru-RU" dirty="0" smtClean="0"/>
              <a:t>двухслойной </a:t>
            </a:r>
            <a:r>
              <a:rPr lang="ru-RU" dirty="0" smtClean="0"/>
              <a:t>оболочкой.</a:t>
            </a:r>
          </a:p>
          <a:p>
            <a:r>
              <a:rPr lang="ru-RU" dirty="0" smtClean="0"/>
              <a:t>Образуются в </a:t>
            </a:r>
            <a:r>
              <a:rPr lang="ru-RU" dirty="0" smtClean="0"/>
              <a:t>спорангиях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Функции</a:t>
            </a:r>
            <a:endParaRPr lang="ru-RU" dirty="0" smtClean="0"/>
          </a:p>
          <a:p>
            <a:pPr algn="just"/>
            <a:r>
              <a:rPr lang="ru-RU" dirty="0" smtClean="0"/>
              <a:t> - размножение</a:t>
            </a:r>
          </a:p>
          <a:p>
            <a:pPr algn="just"/>
            <a:r>
              <a:rPr lang="ru-RU" dirty="0" smtClean="0"/>
              <a:t> -сохранение на протяжении геологических эпох</a:t>
            </a:r>
          </a:p>
          <a:p>
            <a:endParaRPr lang="ru-RU" dirty="0"/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1357298"/>
            <a:ext cx="2357454" cy="3051527"/>
          </a:xfrm>
          <a:prstGeom prst="rect">
            <a:avLst/>
          </a:prstGeom>
        </p:spPr>
      </p:pic>
      <p:pic>
        <p:nvPicPr>
          <p:cNvPr id="9" name="Рисунок 8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857364"/>
            <a:ext cx="1785950" cy="2618040"/>
          </a:xfrm>
          <a:prstGeom prst="rect">
            <a:avLst/>
          </a:prstGeom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 rot="11161714">
            <a:off x="7715272" y="21429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Ткань – группа клеток одинакового строения, выполняющих одинаковую функцию.</a:t>
            </a:r>
          </a:p>
          <a:p>
            <a:r>
              <a:rPr lang="ru-RU" sz="2800" dirty="0" smtClean="0"/>
              <a:t>Покровная ткань – кожица и </a:t>
            </a:r>
            <a:r>
              <a:rPr lang="ru-RU" sz="2800" dirty="0" smtClean="0"/>
              <a:t>пробка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Механическая ткань – древесные и лубяные волокна</a:t>
            </a:r>
          </a:p>
          <a:p>
            <a:r>
              <a:rPr lang="ru-RU" sz="2800" dirty="0" smtClean="0"/>
              <a:t>Проводящая ткань – ксилема и флоэма</a:t>
            </a:r>
          </a:p>
          <a:p>
            <a:r>
              <a:rPr lang="ru-RU" sz="2800" dirty="0" smtClean="0"/>
              <a:t>Стебель - обеспечивает опору, транспорт веществ</a:t>
            </a:r>
          </a:p>
          <a:p>
            <a:endParaRPr lang="ru-RU" sz="2800" dirty="0"/>
          </a:p>
        </p:txBody>
      </p:sp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1857364"/>
            <a:ext cx="2857520" cy="2054326"/>
          </a:xfrm>
          <a:prstGeom prst="rect">
            <a:avLst/>
          </a:prstGeom>
        </p:spPr>
      </p:pic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 rot="11161714">
            <a:off x="7715272" y="21429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Листья – простые и сложные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Функция- фотосинтезирующая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Корни – придаточные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Функция - поглощение воды и солей, опора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8" name="Рисунок 7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643314"/>
            <a:ext cx="3071834" cy="2847709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3571876"/>
            <a:ext cx="2143140" cy="3000396"/>
          </a:xfrm>
          <a:prstGeom prst="rect">
            <a:avLst/>
          </a:prstGeom>
        </p:spPr>
      </p:pic>
      <p:pic>
        <p:nvPicPr>
          <p:cNvPr id="11" name="Рисунок 10" descr="Папоротник-щитовник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9" y="206976"/>
            <a:ext cx="1857388" cy="2793396"/>
          </a:xfrm>
          <a:prstGeom prst="rect">
            <a:avLst/>
          </a:prstGeom>
        </p:spPr>
      </p:pic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 rot="11161714">
            <a:off x="7715272" y="21429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Семя – содержит многоклеточный зародыш, эндосперм, семенную кожуру.</a:t>
            </a:r>
          </a:p>
          <a:p>
            <a:r>
              <a:rPr lang="ru-RU" dirty="0" smtClean="0"/>
              <a:t>Функции – половое </a:t>
            </a:r>
            <a:r>
              <a:rPr lang="ru-RU" dirty="0" smtClean="0"/>
              <a:t>размножение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214554"/>
            <a:ext cx="1295400" cy="3533775"/>
          </a:xfrm>
          <a:prstGeom prst="rect">
            <a:avLst/>
          </a:prstGeom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571876"/>
            <a:ext cx="4215232" cy="2805046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1857364"/>
            <a:ext cx="1571636" cy="4039380"/>
          </a:xfrm>
          <a:prstGeom prst="rect">
            <a:avLst/>
          </a:prstGeom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rot="11161714">
            <a:off x="7715272" y="21429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/>
              <a:t>Расположите по порядку этапы эволюции животных</a:t>
            </a:r>
            <a:br>
              <a:rPr lang="ru-RU" sz="4000" b="1" i="1" dirty="0" smtClean="0"/>
            </a:br>
            <a:r>
              <a:rPr lang="ru-RU" sz="4000" b="1" i="1" dirty="0" smtClean="0"/>
              <a:t>Определите период их возникновения.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-</a:t>
            </a:r>
            <a:r>
              <a:rPr lang="ru-RU" sz="1600" dirty="0" smtClean="0"/>
              <a:t>бесчелюстные</a:t>
            </a:r>
            <a:endParaRPr lang="ru-RU" sz="16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1600" dirty="0" smtClean="0"/>
              <a:t>рептилии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>
              <a:hlinkClick r:id="rId2" action="ppaction://hlinksldjump"/>
            </a:endParaRPr>
          </a:p>
          <a:p>
            <a:pPr>
              <a:buNone/>
            </a:pPr>
            <a:r>
              <a:rPr lang="ru-RU" sz="1600" dirty="0" smtClean="0">
                <a:hlinkClick r:id="rId2" action="ppaction://hlinksldjump"/>
              </a:rPr>
              <a:t>-</a:t>
            </a:r>
            <a:r>
              <a:rPr lang="ru-RU" sz="1600" dirty="0" smtClean="0">
                <a:hlinkClick r:id="rId2" action="ppaction://hlinksldjump"/>
              </a:rPr>
              <a:t>наземные </a:t>
            </a:r>
            <a:r>
              <a:rPr lang="ru-RU" sz="1600" dirty="0" smtClean="0">
                <a:hlinkClick r:id="rId2" action="ppaction://hlinksldjump"/>
              </a:rPr>
              <a:t>членистоногие</a:t>
            </a:r>
            <a:endParaRPr lang="ru-RU" sz="1600" dirty="0" smtClean="0"/>
          </a:p>
          <a:p>
            <a:endParaRPr lang="ru-RU" sz="2400" dirty="0"/>
          </a:p>
        </p:txBody>
      </p:sp>
      <p:pic>
        <p:nvPicPr>
          <p:cNvPr id="6" name="Рисунок 5" descr="265px-Proterogyrinus_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21696">
            <a:off x="5685331" y="37322"/>
            <a:ext cx="1482566" cy="16495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7620" y="642918"/>
            <a:ext cx="1614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земноводные</a:t>
            </a:r>
            <a:endParaRPr lang="ru-RU" dirty="0" smtClean="0"/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000240"/>
            <a:ext cx="2619375" cy="17430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43438" y="4000504"/>
            <a:ext cx="253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-господство трилобитов</a:t>
            </a:r>
            <a:endParaRPr lang="ru-RU" dirty="0"/>
          </a:p>
        </p:txBody>
      </p:sp>
      <p:pic>
        <p:nvPicPr>
          <p:cNvPr id="10" name="Рисунок 9" descr="images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4643446"/>
            <a:ext cx="2895600" cy="1581150"/>
          </a:xfrm>
          <a:prstGeom prst="rect">
            <a:avLst/>
          </a:prstGeom>
        </p:spPr>
      </p:pic>
      <p:pic>
        <p:nvPicPr>
          <p:cNvPr id="11" name="Рисунок 10" descr="images (3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166" y="2214554"/>
            <a:ext cx="2257423" cy="1597952"/>
          </a:xfrm>
          <a:prstGeom prst="rect">
            <a:avLst/>
          </a:prstGeom>
        </p:spPr>
      </p:pic>
      <p:pic>
        <p:nvPicPr>
          <p:cNvPr id="12" name="Рисунок 11" descr="images (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4500570"/>
            <a:ext cx="1928826" cy="1444758"/>
          </a:xfrm>
          <a:prstGeom prst="rect">
            <a:avLst/>
          </a:prstGeom>
        </p:spPr>
      </p:pic>
      <p:pic>
        <p:nvPicPr>
          <p:cNvPr id="15" name="Рисунок 14" descr="image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72" y="428604"/>
            <a:ext cx="1955709" cy="153828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286512" y="6286520"/>
            <a:ext cx="80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рыбы</a:t>
            </a: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Трилобиты(кембрий), бесчелюстные(</a:t>
            </a:r>
            <a:r>
              <a:rPr lang="ru-RU" sz="3600" b="1" i="1" dirty="0" err="1" smtClean="0"/>
              <a:t>ордовик</a:t>
            </a:r>
            <a:r>
              <a:rPr lang="ru-RU" sz="3600" b="1" i="1" dirty="0" smtClean="0"/>
              <a:t>), рыбы(силур), наземные членистоногие, земноводные-стегоцефалы(девон), рептилии(каменноугольный</a:t>
            </a:r>
            <a:r>
              <a:rPr lang="ru-RU" sz="3600" b="1" i="1" dirty="0" smtClean="0"/>
              <a:t>)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i="1" dirty="0" smtClean="0"/>
              <a:t>Расположите ароморфозы животных в эволюционном порядке.</a:t>
            </a:r>
            <a:br>
              <a:rPr lang="ru-RU" sz="4000" b="1" i="1" dirty="0" smtClean="0"/>
            </a:br>
            <a:r>
              <a:rPr lang="ru-RU" sz="4000" b="1" i="1" dirty="0" smtClean="0"/>
              <a:t>Определите их значение и принадлежность.</a:t>
            </a:r>
            <a:br>
              <a:rPr lang="ru-RU" sz="4000" b="1" i="1" dirty="0" smtClean="0"/>
            </a:br>
            <a:endParaRPr lang="ru-RU" sz="4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143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-внутреннее оплодотворение</a:t>
            </a:r>
          </a:p>
          <a:p>
            <a:pPr algn="ctr">
              <a:buNone/>
            </a:pPr>
            <a:r>
              <a:rPr lang="ru-RU" sz="3600" dirty="0" smtClean="0"/>
              <a:t>-легочное дыхание</a:t>
            </a:r>
          </a:p>
          <a:p>
            <a:pPr algn="ctr">
              <a:buNone/>
            </a:pPr>
            <a:r>
              <a:rPr lang="ru-RU" sz="3600" dirty="0" smtClean="0"/>
              <a:t>-яйца с запасом желтка</a:t>
            </a:r>
          </a:p>
          <a:p>
            <a:pPr algn="ctr">
              <a:buNone/>
            </a:pPr>
            <a:r>
              <a:rPr lang="ru-RU" sz="3600" dirty="0" smtClean="0"/>
              <a:t>-хорда</a:t>
            </a:r>
          </a:p>
          <a:p>
            <a:pPr algn="ctr">
              <a:buNone/>
            </a:pPr>
            <a:r>
              <a:rPr lang="ru-RU" sz="3600" dirty="0" smtClean="0"/>
              <a:t>-пятипалые конечности</a:t>
            </a:r>
          </a:p>
          <a:p>
            <a:pPr algn="ctr">
              <a:buNone/>
            </a:pPr>
            <a:r>
              <a:rPr lang="ru-RU" sz="3600" dirty="0" smtClean="0"/>
              <a:t>-роговой покров</a:t>
            </a:r>
          </a:p>
          <a:p>
            <a:pPr algn="ctr">
              <a:buNone/>
            </a:pPr>
            <a:r>
              <a:rPr lang="ru-RU" sz="3600" dirty="0" smtClean="0"/>
              <a:t>-суставные конечности</a:t>
            </a:r>
          </a:p>
          <a:p>
            <a:pPr algn="ctr">
              <a:buNone/>
            </a:pPr>
            <a:r>
              <a:rPr lang="ru-RU" sz="3600" dirty="0" smtClean="0"/>
              <a:t>-нервная трубка</a:t>
            </a:r>
          </a:p>
          <a:p>
            <a:pPr algn="ctr">
              <a:buNone/>
            </a:pPr>
            <a:r>
              <a:rPr lang="ru-RU" sz="3600" dirty="0" smtClean="0">
                <a:hlinkClick r:id="rId2" action="ppaction://hlinksldjump"/>
              </a:rPr>
              <a:t>-челюсти </a:t>
            </a:r>
            <a:endParaRPr lang="ru-RU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4043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dirty="0" smtClean="0">
                <a:hlinkClick r:id="rId2" action="ppaction://hlinksldjump"/>
              </a:rPr>
              <a:t>Внутреннее оплодотворение</a:t>
            </a: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hlinkClick r:id="rId3" action="ppaction://hlinksldjump"/>
              </a:rPr>
              <a:t>Хорда, нервная трубка</a:t>
            </a: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hlinkClick r:id="rId4" action="ppaction://hlinksldjump"/>
              </a:rPr>
              <a:t>Челюсти</a:t>
            </a: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hlinkClick r:id="rId5" action="ppaction://hlinksldjump"/>
              </a:rPr>
              <a:t>Суставные конечности</a:t>
            </a: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hlinkClick r:id="rId6" action="ppaction://hlinksldjump"/>
              </a:rPr>
              <a:t>  Пятипалые конечности, легочное дыхание</a:t>
            </a:r>
            <a:endParaRPr lang="ru-RU" sz="3600" dirty="0" smtClean="0"/>
          </a:p>
          <a:p>
            <a:pPr algn="ctr">
              <a:buNone/>
            </a:pPr>
            <a:endParaRPr lang="ru-RU" sz="3600" dirty="0" smtClean="0">
              <a:hlinkClick r:id="rId7" action="ppaction://hlinksldjump"/>
            </a:endParaRPr>
          </a:p>
          <a:p>
            <a:pPr algn="ctr">
              <a:buNone/>
            </a:pPr>
            <a:r>
              <a:rPr lang="ru-RU" sz="3600" dirty="0" smtClean="0">
                <a:hlinkClick r:id="rId7" action="ppaction://hlinksldjump"/>
              </a:rPr>
              <a:t>Роговой покров, крупные яйца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472518" cy="600079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dirty="0" smtClean="0"/>
              <a:t>Слияние сперматозоида и яйцеклетки внутри организма</a:t>
            </a:r>
          </a:p>
          <a:p>
            <a:pPr algn="just">
              <a:buNone/>
            </a:pPr>
            <a:r>
              <a:rPr lang="ru-RU" dirty="0" smtClean="0"/>
              <a:t>(Членистоногие и позвоночные)</a:t>
            </a:r>
          </a:p>
          <a:p>
            <a:pPr algn="just">
              <a:buNone/>
            </a:pPr>
            <a:r>
              <a:rPr lang="ru-RU" dirty="0" smtClean="0"/>
              <a:t>Преимущества внутреннего </a:t>
            </a:r>
            <a:r>
              <a:rPr lang="ru-RU" dirty="0" smtClean="0"/>
              <a:t>оплодотворения:</a:t>
            </a:r>
          </a:p>
          <a:p>
            <a:pPr algn="just"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71472" y="3429000"/>
            <a:ext cx="792961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dirty="0" smtClean="0">
                <a:solidFill>
                  <a:schemeClr val="accent1"/>
                </a:solidFill>
              </a:rPr>
              <a:t>   </a:t>
            </a:r>
            <a:r>
              <a:rPr lang="ru-RU" sz="2400" b="1" i="1" dirty="0" smtClean="0">
                <a:solidFill>
                  <a:schemeClr val="bg1"/>
                </a:solidFill>
              </a:rPr>
              <a:t>уменьшается </a:t>
            </a:r>
            <a:r>
              <a:rPr lang="ru-RU" sz="2400" b="1" i="1" dirty="0" smtClean="0">
                <a:solidFill>
                  <a:schemeClr val="bg1"/>
                </a:solidFill>
              </a:rPr>
              <a:t>вероятность гибели сперматозоидов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                      зигота </a:t>
            </a:r>
            <a:r>
              <a:rPr lang="ru-RU" sz="2400" b="1" i="1" dirty="0" smtClean="0">
                <a:solidFill>
                  <a:schemeClr val="bg1"/>
                </a:solidFill>
              </a:rPr>
              <a:t>защищена организмом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Хорда – эластичный хрящ(хордовые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dirty="0" smtClean="0"/>
              <a:t>Внутренний осевой  скелет примитивных </a:t>
            </a:r>
            <a:r>
              <a:rPr lang="ru-RU" dirty="0" smtClean="0"/>
              <a:t>хордовых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/>
              <a:t>Нервная трубка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Обеспечила развитие головного и спинного мозга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1714488"/>
            <a:ext cx="1838325" cy="2486025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000636"/>
            <a:ext cx="2905125" cy="1571625"/>
          </a:xfrm>
          <a:prstGeom prst="rect">
            <a:avLst/>
          </a:prstGeom>
        </p:spPr>
      </p:pic>
      <p:pic>
        <p:nvPicPr>
          <p:cNvPr id="8" name="Рисунок 7" descr="images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571612"/>
            <a:ext cx="1714500" cy="2657475"/>
          </a:xfrm>
          <a:prstGeom prst="rect">
            <a:avLst/>
          </a:prstGeom>
        </p:spPr>
      </p:pic>
      <p:sp>
        <p:nvSpPr>
          <p:cNvPr id="9" name="Стрелка вправо 8">
            <a:hlinkClick r:id="rId5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/>
              <a:t>Челюсти – образовались из жаберной дуги</a:t>
            </a:r>
          </a:p>
          <a:p>
            <a:pPr algn="ctr">
              <a:buNone/>
            </a:pPr>
            <a:r>
              <a:rPr lang="ru-RU" sz="2800" b="1" i="1" dirty="0" smtClean="0"/>
              <a:t>(рыбы)</a:t>
            </a:r>
          </a:p>
          <a:p>
            <a:pPr algn="ctr">
              <a:buNone/>
            </a:pPr>
            <a:r>
              <a:rPr lang="ru-RU" sz="2800" dirty="0" smtClean="0"/>
              <a:t>-</a:t>
            </a:r>
            <a:r>
              <a:rPr lang="ru-RU" sz="2800" dirty="0" smtClean="0"/>
              <a:t>возможность активного поиска пищи</a:t>
            </a:r>
          </a:p>
          <a:p>
            <a:pPr algn="ctr">
              <a:buNone/>
            </a:pPr>
            <a:r>
              <a:rPr lang="ru-RU" sz="2800" dirty="0" smtClean="0"/>
              <a:t>- развитие органов движения и ориентации</a:t>
            </a:r>
          </a:p>
          <a:p>
            <a:endParaRPr lang="ru-RU" dirty="0"/>
          </a:p>
        </p:txBody>
      </p:sp>
      <p:pic>
        <p:nvPicPr>
          <p:cNvPr id="7" name="Рисунок 6" descr="220px-Megalodon_jaws_on_display_at_the_National_Baltimore_Aquari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43182"/>
            <a:ext cx="2929444" cy="1957401"/>
          </a:xfrm>
          <a:prstGeom prst="rect">
            <a:avLst/>
          </a:prstGeom>
        </p:spPr>
      </p:pic>
      <p:pic>
        <p:nvPicPr>
          <p:cNvPr id="9" name="Рисунок 8" descr="220px-Megalodon_tee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500570"/>
            <a:ext cx="2794000" cy="2095500"/>
          </a:xfrm>
          <a:prstGeom prst="rect">
            <a:avLst/>
          </a:prstGeom>
        </p:spPr>
      </p:pic>
      <p:pic>
        <p:nvPicPr>
          <p:cNvPr id="10" name="Рисунок 9" descr="250px-Osteolepis_macrolepidotu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14" y="2714620"/>
            <a:ext cx="3357586" cy="1692223"/>
          </a:xfrm>
          <a:prstGeom prst="rect">
            <a:avLst/>
          </a:prstGeom>
        </p:spPr>
      </p:pic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Пятипалые конечности - имеют опору на 4-5 пальцев</a:t>
            </a:r>
          </a:p>
          <a:p>
            <a:r>
              <a:rPr lang="ru-RU" sz="2000" b="1" i="1" dirty="0" smtClean="0"/>
              <a:t>(наземные позвоночные)</a:t>
            </a:r>
          </a:p>
          <a:p>
            <a:r>
              <a:rPr lang="ru-RU" sz="2000" dirty="0" smtClean="0"/>
              <a:t>-</a:t>
            </a:r>
            <a:r>
              <a:rPr lang="ru-RU" sz="2000" dirty="0" smtClean="0"/>
              <a:t>приспособление к разным условиям движения</a:t>
            </a:r>
          </a:p>
          <a:p>
            <a:r>
              <a:rPr lang="ru-RU" sz="2000" b="1" i="1" dirty="0" smtClean="0"/>
              <a:t>Легкие – органы воздушного дыхания</a:t>
            </a:r>
          </a:p>
          <a:p>
            <a:r>
              <a:rPr lang="ru-RU" sz="2000" dirty="0" smtClean="0"/>
              <a:t>-обеспечивают газообмен между воздухом и кровью</a:t>
            </a:r>
          </a:p>
          <a:p>
            <a:endParaRPr lang="ru-RU" dirty="0"/>
          </a:p>
        </p:txBody>
      </p:sp>
      <p:pic>
        <p:nvPicPr>
          <p:cNvPr id="7" name="Рисунок 6" descr="10069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214554"/>
            <a:ext cx="3835584" cy="3857628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496"/>
            <a:ext cx="3556010" cy="3571885"/>
          </a:xfrm>
          <a:prstGeom prst="rect">
            <a:avLst/>
          </a:prstGeom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/>
              <a:t>Суставные конечности – система рычагов, разделенных суставами</a:t>
            </a:r>
          </a:p>
          <a:p>
            <a:pPr algn="just"/>
            <a:r>
              <a:rPr lang="ru-RU" sz="2400" b="1" i="1" dirty="0" smtClean="0"/>
              <a:t>(наземные членистоногие, позвоночные)</a:t>
            </a:r>
          </a:p>
          <a:p>
            <a:pPr algn="just"/>
            <a:r>
              <a:rPr lang="ru-RU" sz="2400" dirty="0" smtClean="0"/>
              <a:t>-</a:t>
            </a:r>
            <a:r>
              <a:rPr lang="ru-RU" sz="2400" dirty="0" smtClean="0"/>
              <a:t>Обеспечивают наибольшую подвижность </a:t>
            </a:r>
          </a:p>
          <a:p>
            <a:pPr algn="just"/>
            <a:r>
              <a:rPr lang="ru-RU" sz="2400" dirty="0" smtClean="0"/>
              <a:t>-Связано с сегментацией </a:t>
            </a:r>
            <a:r>
              <a:rPr lang="ru-RU" sz="2400" dirty="0" smtClean="0"/>
              <a:t>мышц</a:t>
            </a:r>
          </a:p>
          <a:p>
            <a:pPr algn="just"/>
            <a:endParaRPr lang="ru-RU" sz="2400" dirty="0"/>
          </a:p>
        </p:txBody>
      </p:sp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3380"/>
            <a:ext cx="3086100" cy="1485900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857496"/>
            <a:ext cx="1790700" cy="2552700"/>
          </a:xfrm>
          <a:prstGeom prst="rect">
            <a:avLst/>
          </a:prstGeom>
        </p:spPr>
      </p:pic>
      <p:pic>
        <p:nvPicPr>
          <p:cNvPr id="10" name="Рисунок 9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1428736"/>
            <a:ext cx="2286000" cy="2000250"/>
          </a:xfrm>
          <a:prstGeom prst="rect">
            <a:avLst/>
          </a:prstGeom>
        </p:spPr>
      </p:pic>
      <p:pic>
        <p:nvPicPr>
          <p:cNvPr id="13" name="Рисунок 12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4429132"/>
            <a:ext cx="2676525" cy="1704975"/>
          </a:xfrm>
          <a:prstGeom prst="rect">
            <a:avLst/>
          </a:prstGeom>
        </p:spPr>
      </p:pic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43710"/>
          </a:xfrm>
        </p:spPr>
        <p:txBody>
          <a:bodyPr/>
          <a:lstStyle/>
          <a:p>
            <a:r>
              <a:rPr lang="ru-RU" sz="2000" b="1" i="1" dirty="0" smtClean="0"/>
              <a:t>Роговой покров - образован чешуями или щитками</a:t>
            </a:r>
          </a:p>
          <a:p>
            <a:r>
              <a:rPr lang="ru-RU" sz="2000" dirty="0" smtClean="0"/>
              <a:t>-</a:t>
            </a:r>
            <a:r>
              <a:rPr lang="ru-RU" sz="2000" dirty="0" smtClean="0"/>
              <a:t>защита кожи от повреждений</a:t>
            </a:r>
          </a:p>
          <a:p>
            <a:r>
              <a:rPr lang="ru-RU" sz="2000" dirty="0" smtClean="0"/>
              <a:t>-защита от потери воды</a:t>
            </a:r>
          </a:p>
          <a:p>
            <a:r>
              <a:rPr lang="ru-RU" sz="2000" b="1" i="1" dirty="0" smtClean="0"/>
              <a:t>Крупные яйца с запасом желтка</a:t>
            </a:r>
          </a:p>
          <a:p>
            <a:r>
              <a:rPr lang="ru-RU" sz="2000" dirty="0" smtClean="0"/>
              <a:t>- </a:t>
            </a:r>
            <a:r>
              <a:rPr lang="ru-RU" sz="2000" dirty="0" smtClean="0"/>
              <a:t>энергия для зародыша</a:t>
            </a:r>
          </a:p>
          <a:p>
            <a:r>
              <a:rPr lang="ru-RU" sz="2000" dirty="0" smtClean="0"/>
              <a:t>- защита скорлупой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2466975" cy="1847850"/>
          </a:xfrm>
          <a:prstGeom prst="rect">
            <a:avLst/>
          </a:prstGeom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143104"/>
            <a:ext cx="2857520" cy="2143140"/>
          </a:xfrm>
          <a:prstGeom prst="rect">
            <a:avLst/>
          </a:prstGeom>
        </p:spPr>
      </p:pic>
      <p:pic>
        <p:nvPicPr>
          <p:cNvPr id="8" name="Рисунок 7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428604"/>
            <a:ext cx="2676525" cy="1704975"/>
          </a:xfrm>
          <a:prstGeom prst="rect">
            <a:avLst/>
          </a:prstGeom>
        </p:spPr>
      </p:pic>
      <p:pic>
        <p:nvPicPr>
          <p:cNvPr id="9" name="Рисунок 8" descr="загруженное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4500570"/>
            <a:ext cx="3174734" cy="1971677"/>
          </a:xfrm>
          <a:prstGeom prst="rect">
            <a:avLst/>
          </a:prstGeom>
        </p:spPr>
      </p:pic>
      <p:pic>
        <p:nvPicPr>
          <p:cNvPr id="10" name="Рисунок 9" descr="загруженно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4429132"/>
            <a:ext cx="2857520" cy="2004529"/>
          </a:xfrm>
          <a:prstGeom prst="rect">
            <a:avLst/>
          </a:prstGeom>
        </p:spPr>
      </p:pic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 rot="11381616">
            <a:off x="6786578" y="214290"/>
            <a:ext cx="128588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1037996">
            <a:off x="7000892" y="357166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ea typeface="Times New Roman" pitchFamily="18" charset="0"/>
                <a:cs typeface="Arial" pitchFamily="34" charset="0"/>
              </a:rPr>
              <a:t>Что способствовало увеличению темпов эволюции</a:t>
            </a:r>
            <a:r>
              <a:rPr lang="ru-RU" sz="3600" b="1" i="1" dirty="0" smtClean="0">
                <a:ea typeface="Times New Roman" pitchFamily="18" charset="0"/>
                <a:cs typeface="Arial" pitchFamily="34" charset="0"/>
              </a:rPr>
              <a:t>?</a:t>
            </a:r>
            <a:endParaRPr lang="ru-RU" sz="3600" b="1" i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513</Words>
  <PresentationFormat>Экран (4:3)</PresentationFormat>
  <Paragraphs>141</Paragraphs>
  <Slides>38</Slides>
  <Notes>0</Notes>
  <HiddenSlides>25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Палеозойская эра -570-230млн л.н.</vt:lpstr>
      <vt:lpstr>Периоды палеозоя(крупно-мелко) </vt:lpstr>
      <vt:lpstr>Слайд 3</vt:lpstr>
      <vt:lpstr>Слайд 4</vt:lpstr>
      <vt:lpstr>Слайд 5</vt:lpstr>
      <vt:lpstr>Слайд 6</vt:lpstr>
      <vt:lpstr>Слайд 7</vt:lpstr>
      <vt:lpstr>Слайд 8</vt:lpstr>
      <vt:lpstr>Что способствовало увеличению темпов эволюции?</vt:lpstr>
      <vt:lpstr>Слайд 10</vt:lpstr>
      <vt:lpstr>Слайд 11</vt:lpstr>
      <vt:lpstr>Расположите по порядку  этапы эволюции растений Определите периоды их возникновения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Расположите ароморфозы растений в эволюционном порядке. Определите их значение и  принадлежность. </vt:lpstr>
      <vt:lpstr>Слайд 22</vt:lpstr>
      <vt:lpstr>Слайд 23</vt:lpstr>
      <vt:lpstr>Слайд 24</vt:lpstr>
      <vt:lpstr>Слайд 25</vt:lpstr>
      <vt:lpstr>Слайд 26</vt:lpstr>
      <vt:lpstr>Расположите по порядку этапы эволюции животных Определите период их возникновения. </vt:lpstr>
      <vt:lpstr>Слайд 28</vt:lpstr>
      <vt:lpstr>Трилобиты(кембрий), бесчелюстные(ордовик), рыбы(силур), наземные членистоногие, земноводные-стегоцефалы(девон), рептилии(каменноугольный) </vt:lpstr>
      <vt:lpstr> Расположите ароморфозы животных в эволюционном порядке. Определите их значение и принадлежность. 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Палеозойская эра -570-230млн л.н.</dc:title>
  <dc:creator>Артур</dc:creator>
  <cp:lastModifiedBy>Артур</cp:lastModifiedBy>
  <cp:revision>13</cp:revision>
  <dcterms:created xsi:type="dcterms:W3CDTF">2012-03-15T07:19:46Z</dcterms:created>
  <dcterms:modified xsi:type="dcterms:W3CDTF">2012-03-15T09:20:46Z</dcterms:modified>
</cp:coreProperties>
</file>