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80" r:id="rId13"/>
    <p:sldId id="27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46277"/>
    <a:srgbClr val="FF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15" autoAdjust="0"/>
    <p:restoredTop sz="98472" autoAdjust="0"/>
  </p:normalViewPr>
  <p:slideViewPr>
    <p:cSldViewPr>
      <p:cViewPr>
        <p:scale>
          <a:sx n="119" d="100"/>
          <a:sy n="119" d="100"/>
        </p:scale>
        <p:origin x="54" y="20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E909A3-FEE1-489F-B9EB-6A4413552493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29211E-C69D-46F5-9B44-474DA8E096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96003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9211E-C69D-46F5-9B44-474DA8E09604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8901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885AA-564D-449C-9DF3-6DE629D26F2C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53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12" Type="http://schemas.openxmlformats.org/officeDocument/2006/relationships/image" Target="../media/image52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png"/><Relationship Id="rId11" Type="http://schemas.openxmlformats.org/officeDocument/2006/relationships/image" Target="../media/image51.png"/><Relationship Id="rId5" Type="http://schemas.openxmlformats.org/officeDocument/2006/relationships/image" Target="../media/image45.png"/><Relationship Id="rId15" Type="http://schemas.openxmlformats.org/officeDocument/2006/relationships/image" Target="../media/image55.png"/><Relationship Id="rId10" Type="http://schemas.openxmlformats.org/officeDocument/2006/relationships/image" Target="../media/image50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Relationship Id="rId14" Type="http://schemas.openxmlformats.org/officeDocument/2006/relationships/image" Target="../media/image5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jpe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png"/><Relationship Id="rId7" Type="http://schemas.openxmlformats.org/officeDocument/2006/relationships/image" Target="../media/image20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4.png"/><Relationship Id="rId7" Type="http://schemas.openxmlformats.org/officeDocument/2006/relationships/image" Target="../media/image27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11" Type="http://schemas.openxmlformats.org/officeDocument/2006/relationships/image" Target="../media/image31.jpe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microsoft.com/office/2007/relationships/hdphoto" Target="../media/hdphoto1.wdp"/><Relationship Id="rId9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99592" y="2060848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/>
              <a:t>Представление</a:t>
            </a:r>
            <a:br>
              <a:rPr lang="ru-RU" dirty="0" smtClean="0"/>
            </a:br>
            <a:r>
              <a:rPr lang="ru-RU" dirty="0" smtClean="0"/>
              <a:t> о десятичных дробях.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6" descr="https://im0-tub-ru.yandex.net/i?id=35aec207e09ba6420851c808364ac353&amp;n=33&amp;h=215&amp;w=3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4133" y="4810124"/>
            <a:ext cx="3009900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 txBox="1">
            <a:spLocks noGrp="1"/>
          </p:cNvSpPr>
          <p:nvPr>
            <p:ph type="title"/>
          </p:nvPr>
        </p:nvSpPr>
        <p:spPr>
          <a:xfrm>
            <a:off x="467544" y="18864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Запишите в виде десятичной дроби: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Заголовок 2"/>
              <p:cNvSpPr txBox="1">
                <a:spLocks/>
              </p:cNvSpPr>
              <p:nvPr/>
            </p:nvSpPr>
            <p:spPr>
              <a:xfrm>
                <a:off x="-13969" y="927949"/>
                <a:ext cx="1887103" cy="789062"/>
              </a:xfrm>
              <a:prstGeom prst="rect">
                <a:avLst/>
              </a:prstGeom>
              <a:noFill/>
            </p:spPr>
            <p:txBody>
              <a:bodyPr vert="horz" wrap="square" lIns="91440" tIns="45720" rIns="91440" bIns="45720" rtlCol="0" anchor="ctr">
                <a:sp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ru-RU" sz="3200" dirty="0" smtClean="0">
                    <a:latin typeface="Times New Roman" pitchFamily="18" charset="0"/>
                    <a:cs typeface="Times New Roman" pitchFamily="18" charset="0"/>
                  </a:rPr>
                  <a:t>1) 5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dirty="0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3200" b="0" i="1" dirty="0" smtClean="0">
                            <a:latin typeface="Cambria Math"/>
                            <a:cs typeface="Times New Roman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200" b="0" i="1" dirty="0" smtClean="0">
                            <a:latin typeface="Cambria Math"/>
                            <a:cs typeface="Times New Roman" pitchFamily="18" charset="0"/>
                          </a:rPr>
                          <m:t>10</m:t>
                        </m:r>
                      </m:den>
                    </m:f>
                  </m:oMath>
                </a14:m>
                <a:endParaRPr lang="ru-RU" sz="3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4" name="Заголовок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3969" y="927949"/>
                <a:ext cx="1887103" cy="789062"/>
              </a:xfrm>
              <a:prstGeom prst="rect">
                <a:avLst/>
              </a:prstGeom>
              <a:blipFill rotWithShape="1">
                <a:blip r:embed="rId3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0" name="Заголовок 2"/>
              <p:cNvSpPr txBox="1">
                <a:spLocks/>
              </p:cNvSpPr>
              <p:nvPr/>
            </p:nvSpPr>
            <p:spPr>
              <a:xfrm>
                <a:off x="146159" y="1888372"/>
                <a:ext cx="1778378" cy="791820"/>
              </a:xfrm>
              <a:prstGeom prst="rect">
                <a:avLst/>
              </a:prstGeom>
              <a:noFill/>
            </p:spPr>
            <p:txBody>
              <a:bodyPr vert="horz" wrap="square" lIns="91440" tIns="45720" rIns="91440" bIns="45720" rtlCol="0" anchor="ctr">
                <a:sp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ru-RU" sz="32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ru-RU" sz="3200" dirty="0" smtClean="0">
                    <a:latin typeface="Times New Roman" pitchFamily="18" charset="0"/>
                    <a:cs typeface="Times New Roman" pitchFamily="18" charset="0"/>
                  </a:rPr>
                  <a:t>) 6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dirty="0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3200" b="0" i="1" dirty="0" smtClean="0">
                            <a:latin typeface="Cambria Math"/>
                            <a:cs typeface="Times New Roman" pitchFamily="18" charset="0"/>
                          </a:rPr>
                          <m:t>13</m:t>
                        </m:r>
                      </m:num>
                      <m:den>
                        <m:r>
                          <a:rPr lang="ru-RU" sz="3200" b="0" i="1" dirty="0" smtClean="0">
                            <a:latin typeface="Cambria Math"/>
                            <a:cs typeface="Times New Roman" pitchFamily="18" charset="0"/>
                          </a:rPr>
                          <m:t>100</m:t>
                        </m:r>
                      </m:den>
                    </m:f>
                  </m:oMath>
                </a14:m>
                <a:endParaRPr lang="ru-RU" sz="3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30" name="Заголовок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159" y="1888372"/>
                <a:ext cx="1778378" cy="791820"/>
              </a:xfrm>
              <a:prstGeom prst="rect">
                <a:avLst/>
              </a:prstGeom>
              <a:blipFill rotWithShape="1">
                <a:blip r:embed="rId4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1" name="Заголовок 2"/>
              <p:cNvSpPr txBox="1">
                <a:spLocks/>
              </p:cNvSpPr>
              <p:nvPr/>
            </p:nvSpPr>
            <p:spPr>
              <a:xfrm>
                <a:off x="251520" y="2911960"/>
                <a:ext cx="1817549" cy="798873"/>
              </a:xfrm>
              <a:prstGeom prst="rect">
                <a:avLst/>
              </a:prstGeom>
              <a:noFill/>
            </p:spPr>
            <p:txBody>
              <a:bodyPr vert="horz" wrap="square" lIns="91440" tIns="45720" rIns="91440" bIns="45720" rtlCol="0" anchor="ctr">
                <a:sp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ru-RU" sz="3200" dirty="0" smtClean="0">
                    <a:latin typeface="Times New Roman" pitchFamily="18" charset="0"/>
                    <a:cs typeface="Times New Roman" pitchFamily="18" charset="0"/>
                  </a:rPr>
                  <a:t>3) 9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dirty="0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3200" b="0" i="1" dirty="0" smtClean="0">
                            <a:latin typeface="Cambria Math"/>
                            <a:cs typeface="Times New Roman" pitchFamily="18" charset="0"/>
                          </a:rPr>
                          <m:t>325</m:t>
                        </m:r>
                      </m:num>
                      <m:den>
                        <m:r>
                          <a:rPr lang="ru-RU" sz="3200" b="0" i="1" dirty="0" smtClean="0">
                            <a:latin typeface="Cambria Math"/>
                            <a:cs typeface="Times New Roman" pitchFamily="18" charset="0"/>
                          </a:rPr>
                          <m:t>1 000</m:t>
                        </m:r>
                      </m:den>
                    </m:f>
                  </m:oMath>
                </a14:m>
                <a:endParaRPr lang="ru-RU" sz="3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31" name="Заголовок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2911960"/>
                <a:ext cx="1817549" cy="798873"/>
              </a:xfrm>
              <a:prstGeom prst="rect">
                <a:avLst/>
              </a:prstGeom>
              <a:blipFill rotWithShape="1">
                <a:blip r:embed="rId5"/>
                <a:stretch>
                  <a:fillRect l="-4698" b="-992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2" name="Заголовок 2"/>
              <p:cNvSpPr txBox="1">
                <a:spLocks/>
              </p:cNvSpPr>
              <p:nvPr/>
            </p:nvSpPr>
            <p:spPr>
              <a:xfrm>
                <a:off x="131103" y="3885625"/>
                <a:ext cx="1567657" cy="791820"/>
              </a:xfrm>
              <a:prstGeom prst="rect">
                <a:avLst/>
              </a:prstGeom>
              <a:noFill/>
            </p:spPr>
            <p:txBody>
              <a:bodyPr vert="horz" wrap="square" lIns="91440" tIns="45720" rIns="91440" bIns="45720" rtlCol="0" anchor="ctr">
                <a:sp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ru-RU" sz="3200" dirty="0" smtClean="0">
                    <a:latin typeface="Times New Roman" pitchFamily="18" charset="0"/>
                    <a:cs typeface="Times New Roman" pitchFamily="18" charset="0"/>
                  </a:rPr>
                  <a:t>4)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dirty="0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3200" b="0" i="1" dirty="0" smtClean="0">
                            <a:latin typeface="Cambria Math"/>
                            <a:cs typeface="Times New Roman" pitchFamily="18" charset="0"/>
                          </a:rPr>
                          <m:t>9</m:t>
                        </m:r>
                      </m:num>
                      <m:den>
                        <m:r>
                          <a:rPr lang="ru-RU" sz="3200" b="0" i="1" dirty="0" smtClean="0">
                            <a:latin typeface="Cambria Math"/>
                            <a:cs typeface="Times New Roman" pitchFamily="18" charset="0"/>
                          </a:rPr>
                          <m:t>10</m:t>
                        </m:r>
                      </m:den>
                    </m:f>
                  </m:oMath>
                </a14:m>
                <a:endParaRPr lang="ru-RU" sz="3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32" name="Заголовок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103" y="3885625"/>
                <a:ext cx="1567657" cy="791820"/>
              </a:xfrm>
              <a:prstGeom prst="rect">
                <a:avLst/>
              </a:prstGeom>
              <a:blipFill rotWithShape="1">
                <a:blip r:embed="rId6"/>
                <a:stretch>
                  <a:fillRect b="-107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3" name="Заголовок 2"/>
              <p:cNvSpPr txBox="1">
                <a:spLocks/>
              </p:cNvSpPr>
              <p:nvPr/>
            </p:nvSpPr>
            <p:spPr>
              <a:xfrm>
                <a:off x="2836566" y="904255"/>
                <a:ext cx="1215752" cy="798873"/>
              </a:xfrm>
              <a:prstGeom prst="rect">
                <a:avLst/>
              </a:prstGeom>
              <a:noFill/>
            </p:spPr>
            <p:txBody>
              <a:bodyPr vert="horz" wrap="square" lIns="91440" tIns="45720" rIns="91440" bIns="45720" rtlCol="0" anchor="ctr">
                <a:sp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ru-RU" sz="3200" dirty="0" smtClean="0">
                    <a:latin typeface="Times New Roman" pitchFamily="18" charset="0"/>
                    <a:cs typeface="Times New Roman" pitchFamily="18" charset="0"/>
                  </a:rPr>
                  <a:t>5)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dirty="0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3200" b="0" i="1" dirty="0" smtClean="0">
                            <a:latin typeface="Cambria Math"/>
                            <a:cs typeface="Times New Roman" pitchFamily="18" charset="0"/>
                          </a:rPr>
                          <m:t>15</m:t>
                        </m:r>
                      </m:num>
                      <m:den>
                        <m:r>
                          <a:rPr lang="ru-RU" sz="3200" b="0" i="1" dirty="0" smtClean="0">
                            <a:latin typeface="Cambria Math"/>
                            <a:cs typeface="Times New Roman" pitchFamily="18" charset="0"/>
                          </a:rPr>
                          <m:t>100</m:t>
                        </m:r>
                      </m:den>
                    </m:f>
                  </m:oMath>
                </a14:m>
                <a:endParaRPr lang="ru-RU" sz="3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33" name="Заголовок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6566" y="904255"/>
                <a:ext cx="1215752" cy="798873"/>
              </a:xfrm>
              <a:prstGeom prst="rect">
                <a:avLst/>
              </a:prstGeom>
              <a:blipFill rotWithShape="1">
                <a:blip r:embed="rId7"/>
                <a:stretch>
                  <a:fillRect l="-9500" b="-106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4" name="Заголовок 2"/>
              <p:cNvSpPr txBox="1">
                <a:spLocks/>
              </p:cNvSpPr>
              <p:nvPr/>
            </p:nvSpPr>
            <p:spPr>
              <a:xfrm>
                <a:off x="2694133" y="1862604"/>
                <a:ext cx="1689003" cy="791820"/>
              </a:xfrm>
              <a:prstGeom prst="rect">
                <a:avLst/>
              </a:prstGeom>
              <a:noFill/>
            </p:spPr>
            <p:txBody>
              <a:bodyPr vert="horz" wrap="square" lIns="91440" tIns="45720" rIns="91440" bIns="45720" rtlCol="0" anchor="ctr">
                <a:sp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ru-RU" sz="3200" dirty="0" smtClean="0">
                    <a:latin typeface="Times New Roman" pitchFamily="18" charset="0"/>
                    <a:cs typeface="Times New Roman" pitchFamily="18" charset="0"/>
                  </a:rPr>
                  <a:t>6)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dirty="0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3200" b="0" i="1" dirty="0" smtClean="0">
                            <a:latin typeface="Cambria Math"/>
                            <a:cs typeface="Times New Roman" pitchFamily="18" charset="0"/>
                          </a:rPr>
                          <m:t>629</m:t>
                        </m:r>
                      </m:num>
                      <m:den>
                        <m:r>
                          <a:rPr lang="ru-RU" sz="3200" b="0" i="1" dirty="0" smtClean="0">
                            <a:latin typeface="Cambria Math"/>
                            <a:cs typeface="Times New Roman" pitchFamily="18" charset="0"/>
                          </a:rPr>
                          <m:t>1 000</m:t>
                        </m:r>
                      </m:den>
                    </m:f>
                  </m:oMath>
                </a14:m>
                <a:endParaRPr lang="ru-RU" sz="3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34" name="Заголовок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4133" y="1862604"/>
                <a:ext cx="1689003" cy="791820"/>
              </a:xfrm>
              <a:prstGeom prst="rect">
                <a:avLst/>
              </a:prstGeom>
              <a:blipFill rotWithShape="1">
                <a:blip r:embed="rId8"/>
                <a:stretch>
                  <a:fillRect b="-1085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5" name="Заголовок 2"/>
              <p:cNvSpPr txBox="1">
                <a:spLocks/>
              </p:cNvSpPr>
              <p:nvPr/>
            </p:nvSpPr>
            <p:spPr>
              <a:xfrm>
                <a:off x="2796659" y="2852936"/>
                <a:ext cx="1689003" cy="791820"/>
              </a:xfrm>
              <a:prstGeom prst="rect">
                <a:avLst/>
              </a:prstGeom>
              <a:noFill/>
            </p:spPr>
            <p:txBody>
              <a:bodyPr vert="horz" wrap="square" lIns="91440" tIns="45720" rIns="91440" bIns="45720" rtlCol="0" anchor="ctr">
                <a:sp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ru-RU" sz="3200" dirty="0" smtClean="0">
                    <a:latin typeface="Times New Roman" pitchFamily="18" charset="0"/>
                    <a:cs typeface="Times New Roman" pitchFamily="18" charset="0"/>
                  </a:rPr>
                  <a:t>7) 4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dirty="0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3200" b="0" i="1" dirty="0" smtClean="0">
                            <a:latin typeface="Cambria Math"/>
                            <a:cs typeface="Times New Roman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dirty="0" smtClean="0">
                            <a:latin typeface="Cambria Math"/>
                            <a:cs typeface="Times New Roman" pitchFamily="18" charset="0"/>
                          </a:rPr>
                          <m:t>100</m:t>
                        </m:r>
                      </m:den>
                    </m:f>
                  </m:oMath>
                </a14:m>
                <a:endParaRPr lang="ru-RU" sz="3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35" name="Заголовок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6659" y="2852936"/>
                <a:ext cx="1689003" cy="791820"/>
              </a:xfrm>
              <a:prstGeom prst="rect">
                <a:avLst/>
              </a:prstGeom>
              <a:blipFill rotWithShape="1">
                <a:blip r:embed="rId9"/>
                <a:stretch>
                  <a:fillRect l="-2166" b="-107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6" name="Заголовок 2"/>
              <p:cNvSpPr txBox="1">
                <a:spLocks/>
              </p:cNvSpPr>
              <p:nvPr/>
            </p:nvSpPr>
            <p:spPr>
              <a:xfrm>
                <a:off x="2987824" y="3796071"/>
                <a:ext cx="1689003" cy="798873"/>
              </a:xfrm>
              <a:prstGeom prst="rect">
                <a:avLst/>
              </a:prstGeom>
              <a:noFill/>
            </p:spPr>
            <p:txBody>
              <a:bodyPr vert="horz" wrap="square" lIns="91440" tIns="45720" rIns="91440" bIns="45720" rtlCol="0" anchor="ctr">
                <a:sp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ru-RU" sz="3200" dirty="0" smtClean="0">
                    <a:latin typeface="Times New Roman" pitchFamily="18" charset="0"/>
                    <a:cs typeface="Times New Roman" pitchFamily="18" charset="0"/>
                  </a:rPr>
                  <a:t>8) 8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dirty="0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3200" b="0" i="1" dirty="0" smtClean="0">
                            <a:latin typeface="Cambria Math"/>
                            <a:cs typeface="Times New Roman" pitchFamily="18" charset="0"/>
                          </a:rPr>
                          <m:t>35</m:t>
                        </m:r>
                      </m:num>
                      <m:den>
                        <m:r>
                          <a:rPr lang="ru-RU" sz="3200" b="0" i="1" dirty="0" smtClean="0">
                            <a:latin typeface="Cambria Math"/>
                            <a:cs typeface="Times New Roman" pitchFamily="18" charset="0"/>
                          </a:rPr>
                          <m:t>1 000</m:t>
                        </m:r>
                      </m:den>
                    </m:f>
                  </m:oMath>
                </a14:m>
                <a:endParaRPr lang="ru-RU" sz="3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36" name="Заголовок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824" y="3796071"/>
                <a:ext cx="1689003" cy="798873"/>
              </a:xfrm>
              <a:prstGeom prst="rect">
                <a:avLst/>
              </a:prstGeom>
              <a:blipFill rotWithShape="1">
                <a:blip r:embed="rId10"/>
                <a:stretch>
                  <a:fillRect l="-8664" b="-992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7" name="Заголовок 2"/>
              <p:cNvSpPr txBox="1">
                <a:spLocks/>
              </p:cNvSpPr>
              <p:nvPr/>
            </p:nvSpPr>
            <p:spPr>
              <a:xfrm>
                <a:off x="5364088" y="904255"/>
                <a:ext cx="2376264" cy="791820"/>
              </a:xfrm>
              <a:prstGeom prst="rect">
                <a:avLst/>
              </a:prstGeom>
              <a:noFill/>
            </p:spPr>
            <p:txBody>
              <a:bodyPr vert="horz" wrap="square" lIns="91440" tIns="45720" rIns="91440" bIns="45720" rtlCol="0" anchor="ctr">
                <a:sp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ru-RU" sz="3200" dirty="0" smtClean="0">
                    <a:latin typeface="Times New Roman" pitchFamily="18" charset="0"/>
                    <a:cs typeface="Times New Roman" pitchFamily="18" charset="0"/>
                  </a:rPr>
                  <a:t>9) 19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dirty="0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3200" b="0" i="1" dirty="0" smtClean="0">
                            <a:latin typeface="Cambria Math"/>
                            <a:cs typeface="Times New Roman" pitchFamily="18" charset="0"/>
                          </a:rPr>
                          <m:t>38</m:t>
                        </m:r>
                      </m:num>
                      <m:den>
                        <m:r>
                          <a:rPr lang="ru-RU" sz="3200" b="0" i="1" dirty="0" smtClean="0">
                            <a:latin typeface="Cambria Math"/>
                            <a:cs typeface="Times New Roman" pitchFamily="18" charset="0"/>
                          </a:rPr>
                          <m:t>10 000</m:t>
                        </m:r>
                      </m:den>
                    </m:f>
                  </m:oMath>
                </a14:m>
                <a:endParaRPr lang="ru-RU" sz="3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37" name="Заголовок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088" y="904255"/>
                <a:ext cx="2376264" cy="791820"/>
              </a:xfrm>
              <a:prstGeom prst="rect">
                <a:avLst/>
              </a:prstGeom>
              <a:blipFill rotWithShape="1">
                <a:blip r:embed="rId11"/>
                <a:stretch>
                  <a:fillRect b="-107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8" name="Заголовок 2"/>
              <p:cNvSpPr txBox="1">
                <a:spLocks/>
              </p:cNvSpPr>
              <p:nvPr/>
            </p:nvSpPr>
            <p:spPr>
              <a:xfrm>
                <a:off x="5508104" y="2926811"/>
                <a:ext cx="1689003" cy="790794"/>
              </a:xfrm>
              <a:prstGeom prst="rect">
                <a:avLst/>
              </a:prstGeom>
              <a:noFill/>
            </p:spPr>
            <p:txBody>
              <a:bodyPr vert="horz" wrap="square" lIns="91440" tIns="45720" rIns="91440" bIns="45720" rtlCol="0" anchor="ctr">
                <a:sp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ru-RU" sz="3200" dirty="0" smtClean="0">
                    <a:latin typeface="Times New Roman" pitchFamily="18" charset="0"/>
                    <a:cs typeface="Times New Roman" pitchFamily="18" charset="0"/>
                  </a:rPr>
                  <a:t>11)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dirty="0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3200" b="0" i="1" dirty="0" smtClean="0">
                            <a:latin typeface="Cambria Math"/>
                            <a:cs typeface="Times New Roman" pitchFamily="18" charset="0"/>
                          </a:rPr>
                          <m:t>17</m:t>
                        </m:r>
                      </m:num>
                      <m:den>
                        <m:r>
                          <a:rPr lang="ru-RU" sz="3200" b="0" i="1" dirty="0" smtClean="0">
                            <a:latin typeface="Cambria Math"/>
                            <a:cs typeface="Times New Roman" pitchFamily="18" charset="0"/>
                          </a:rPr>
                          <m:t>1 000</m:t>
                        </m:r>
                      </m:den>
                    </m:f>
                  </m:oMath>
                </a14:m>
                <a:endParaRPr lang="ru-RU" sz="3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38" name="Заголовок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104" y="2926811"/>
                <a:ext cx="1689003" cy="790794"/>
              </a:xfrm>
              <a:prstGeom prst="rect">
                <a:avLst/>
              </a:prstGeom>
              <a:blipFill rotWithShape="1">
                <a:blip r:embed="rId12"/>
                <a:stretch>
                  <a:fillRect l="-5776" b="-1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9" name="Заголовок 2"/>
              <p:cNvSpPr txBox="1">
                <a:spLocks/>
              </p:cNvSpPr>
              <p:nvPr/>
            </p:nvSpPr>
            <p:spPr>
              <a:xfrm>
                <a:off x="5364088" y="1896313"/>
                <a:ext cx="1689003" cy="791820"/>
              </a:xfrm>
              <a:prstGeom prst="rect">
                <a:avLst/>
              </a:prstGeom>
              <a:noFill/>
            </p:spPr>
            <p:txBody>
              <a:bodyPr vert="horz" wrap="square" lIns="91440" tIns="45720" rIns="91440" bIns="45720" rtlCol="0" anchor="ctr">
                <a:sp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ru-RU" sz="3200" dirty="0" smtClean="0">
                    <a:latin typeface="Times New Roman" pitchFamily="18" charset="0"/>
                    <a:cs typeface="Times New Roman" pitchFamily="18" charset="0"/>
                  </a:rPr>
                  <a:t>10)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dirty="0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3200" b="0" i="1" dirty="0" smtClean="0">
                            <a:latin typeface="Cambria Math"/>
                            <a:cs typeface="Times New Roman" pitchFamily="18" charset="0"/>
                          </a:rPr>
                          <m:t>9</m:t>
                        </m:r>
                      </m:num>
                      <m:den>
                        <m:r>
                          <a:rPr lang="ru-RU" sz="3200" b="0" i="1" dirty="0" smtClean="0">
                            <a:latin typeface="Cambria Math"/>
                            <a:cs typeface="Times New Roman" pitchFamily="18" charset="0"/>
                          </a:rPr>
                          <m:t>100</m:t>
                        </m:r>
                      </m:den>
                    </m:f>
                  </m:oMath>
                </a14:m>
                <a:endParaRPr lang="ru-RU" sz="3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39" name="Заголовок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088" y="1896313"/>
                <a:ext cx="1689003" cy="791820"/>
              </a:xfrm>
              <a:prstGeom prst="rect">
                <a:avLst/>
              </a:prstGeom>
              <a:blipFill rotWithShape="1">
                <a:blip r:embed="rId13"/>
                <a:stretch>
                  <a:fillRect b="-107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40" name="Заголовок 2"/>
              <p:cNvSpPr txBox="1">
                <a:spLocks/>
              </p:cNvSpPr>
              <p:nvPr/>
            </p:nvSpPr>
            <p:spPr>
              <a:xfrm>
                <a:off x="5366726" y="3878572"/>
                <a:ext cx="2090150" cy="798873"/>
              </a:xfrm>
              <a:prstGeom prst="rect">
                <a:avLst/>
              </a:prstGeom>
              <a:noFill/>
            </p:spPr>
            <p:txBody>
              <a:bodyPr vert="horz" wrap="square" lIns="91440" tIns="45720" rIns="91440" bIns="45720" rtlCol="0" anchor="ctr">
                <a:sp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ru-RU" sz="3200" dirty="0" smtClean="0">
                    <a:latin typeface="Times New Roman" pitchFamily="18" charset="0"/>
                    <a:cs typeface="Times New Roman" pitchFamily="18" charset="0"/>
                  </a:rPr>
                  <a:t>12)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dirty="0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3200" b="0" i="1" dirty="0" smtClean="0">
                            <a:latin typeface="Cambria Math"/>
                            <a:cs typeface="Times New Roman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200" b="0" i="1" dirty="0" smtClean="0">
                            <a:latin typeface="Cambria Math"/>
                            <a:cs typeface="Times New Roman" pitchFamily="18" charset="0"/>
                          </a:rPr>
                          <m:t>10 000</m:t>
                        </m:r>
                      </m:den>
                    </m:f>
                  </m:oMath>
                </a14:m>
                <a:endParaRPr lang="ru-RU" sz="3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40" name="Заголовок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6726" y="3878572"/>
                <a:ext cx="2090150" cy="798873"/>
              </a:xfrm>
              <a:prstGeom prst="rect">
                <a:avLst/>
              </a:prstGeom>
              <a:blipFill rotWithShape="1">
                <a:blip r:embed="rId14"/>
                <a:stretch>
                  <a:fillRect b="-106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8" name="Picture 4" descr="http://mamietitine.m.a.pic.centerblog.net/3397851.png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10382" y="4588048"/>
            <a:ext cx="1485418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m0-tub-ru.yandex.net/i?id=35aec207e09ba6420851c808364ac353&amp;n=33&amp;h=215&amp;w=3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2076" y="4810124"/>
            <a:ext cx="3009900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75665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54968"/>
          </a:xfrm>
        </p:spPr>
        <p:txBody>
          <a:bodyPr>
            <a:normAutofit/>
          </a:bodyPr>
          <a:lstStyle/>
          <a:p>
            <a:r>
              <a:rPr lang="ru-RU" sz="48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Проверка!!!</a:t>
            </a:r>
            <a:endParaRPr lang="ru-RU" sz="4800" b="1" u="sng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13604" y="1030092"/>
            <a:ext cx="1455055" cy="58477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1) 5,7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68209" y="1700808"/>
            <a:ext cx="1635583" cy="58477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2) 6,13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68210" y="2352041"/>
            <a:ext cx="1798240" cy="58477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3) 9,325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0" y="3077671"/>
            <a:ext cx="1605247" cy="58477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4) 0,9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2"/>
          <p:cNvSpPr txBox="1">
            <a:spLocks/>
          </p:cNvSpPr>
          <p:nvPr/>
        </p:nvSpPr>
        <p:spPr>
          <a:xfrm>
            <a:off x="0" y="3858226"/>
            <a:ext cx="1887103" cy="58477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5) 0,15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107504" y="4569524"/>
            <a:ext cx="1887103" cy="58477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6) 0,629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4067944" y="1010315"/>
            <a:ext cx="1887103" cy="58477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7) 4,03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Заголовок 2"/>
          <p:cNvSpPr txBox="1">
            <a:spLocks/>
          </p:cNvSpPr>
          <p:nvPr/>
        </p:nvSpPr>
        <p:spPr>
          <a:xfrm>
            <a:off x="4179499" y="1616533"/>
            <a:ext cx="1887103" cy="58477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8) 8,035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Заголовок 2"/>
          <p:cNvSpPr txBox="1">
            <a:spLocks/>
          </p:cNvSpPr>
          <p:nvPr/>
        </p:nvSpPr>
        <p:spPr>
          <a:xfrm>
            <a:off x="4137083" y="2352040"/>
            <a:ext cx="2376264" cy="58477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9) 19,0038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Заголовок 2"/>
          <p:cNvSpPr txBox="1">
            <a:spLocks/>
          </p:cNvSpPr>
          <p:nvPr/>
        </p:nvSpPr>
        <p:spPr>
          <a:xfrm>
            <a:off x="3995936" y="3115064"/>
            <a:ext cx="1887103" cy="58477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10) 0,09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Заголовок 2"/>
          <p:cNvSpPr txBox="1">
            <a:spLocks/>
          </p:cNvSpPr>
          <p:nvPr/>
        </p:nvSpPr>
        <p:spPr>
          <a:xfrm>
            <a:off x="4086366" y="4557255"/>
            <a:ext cx="2131684" cy="58477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12) 0,0005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Заголовок 2"/>
          <p:cNvSpPr txBox="1">
            <a:spLocks/>
          </p:cNvSpPr>
          <p:nvPr/>
        </p:nvSpPr>
        <p:spPr>
          <a:xfrm>
            <a:off x="4103299" y="3858226"/>
            <a:ext cx="1887103" cy="58477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11) 0,017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Picture 2" descr="http://wdesk.ru/_ph/80/2/35578176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1055" y="4725144"/>
            <a:ext cx="6477177" cy="2431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967522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36187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Проанализируйте свои ответы на уроке.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692696"/>
            <a:ext cx="3168352" cy="7361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уроке я: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18815" y="1340768"/>
            <a:ext cx="8295397" cy="4481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отвечал(а) по просьбе учителя, но дал(а) неверный ответ;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18815" y="1916832"/>
            <a:ext cx="7776864" cy="2880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б) отвечал(а) по просьбе учителя, дал(а) верный ответ;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18815" y="2364985"/>
            <a:ext cx="8511421" cy="3680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в) отвечал(а) по своей инициативе, но дал(а) неверный ответ;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60328" y="2750509"/>
            <a:ext cx="8065723" cy="534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г) отвечал(а) по своей инициативе, дал(а) верный ответ;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69076" y="3352946"/>
            <a:ext cx="3096344" cy="3303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д) не отвечал(а).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http://900igr.net/datas/pedagogika/Universalnye-uchebnye-dejstvija/0010-010-Formirovanie-UUD-eto-nadezhnyj-put-kardinalnogo-povyshenija-kachestv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21944" b="80278" l="2500" r="4385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2"/>
          <a:stretch/>
        </p:blipFill>
        <p:spPr bwMode="auto">
          <a:xfrm flipH="1">
            <a:off x="4716009" y="3774837"/>
            <a:ext cx="3179670" cy="2876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nachalo4ka.ru/wp-content/uploads/2014/08/uchitel-0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9828" y="3817557"/>
            <a:ext cx="3946685" cy="304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29134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936104"/>
          </a:xfrm>
        </p:spPr>
        <p:txBody>
          <a:bodyPr>
            <a:normAutofit/>
          </a:bodyPr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endParaRPr lang="ru-RU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931475" y="980728"/>
            <a:ext cx="691276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§ 30, № 799 (9-16),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801 (4-6), 803(5-8), 805.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images.clipartof.com/small/32917-Clipart-Illustration-Of-A-Cat-Watching-A-Little-Blond-Girl-Do-Her-Homework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51520" y="2852936"/>
            <a:ext cx="3312368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dom-zadanie2012.narod.ru/images/6f156b452768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flipH="1">
            <a:off x="3780573" y="2531864"/>
            <a:ext cx="4258546" cy="3252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81374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7666" y="214025"/>
            <a:ext cx="7499176" cy="64807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урока: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0368" y="836712"/>
            <a:ext cx="74168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Предметные: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понятие десятичной дроби, закрепить навыки учащихся читать и записывать десятичные дроби, представлять десятичную дробь в виде обыкновенной и обыкновенную дробь в виде десятичной.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0238" y="2775704"/>
            <a:ext cx="77681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Личностные: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готовность к самообразованию и решению творческих задач.  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9994" y="3789040"/>
            <a:ext cx="7416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Метапредметные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умение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корректировать свои действия в соответствии с изменяющийся ситуацией.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55281237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otvet.imgsmail.ru/download/875a8375f91de049494d6073098e8a2f_b72c91979daa1c144096b2ba530a2ad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22862"/>
            <a:ext cx="3301054" cy="3635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0"/>
            <a:ext cx="4114800" cy="1143000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 с. 207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-153568" y="980728"/>
            <a:ext cx="4341168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1 см меньше 1м;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55776" y="-31754"/>
            <a:ext cx="396524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сколько раз: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96184" y="1457018"/>
            <a:ext cx="3492464" cy="664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10 г меньше 1 кг;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24924" y="1879434"/>
            <a:ext cx="3234984" cy="768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9 м больше 9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-176884" y="2492896"/>
            <a:ext cx="4515296" cy="5848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4 ц больше 20 кг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6" name="Picture 12" descr="http://cs5.a5.ru/media/9e/80/96/650_9e8096c99d0882221d43a72af5ec0b0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543190"/>
            <a:ext cx="3816424" cy="3194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Заголовок 1"/>
          <p:cNvSpPr txBox="1">
            <a:spLocks/>
          </p:cNvSpPr>
          <p:nvPr/>
        </p:nvSpPr>
        <p:spPr>
          <a:xfrm>
            <a:off x="3631184" y="999084"/>
            <a:ext cx="4341168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100 раз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3618732" y="1503368"/>
            <a:ext cx="4341168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100 раз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3536164" y="1978048"/>
            <a:ext cx="4341168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10 раз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3536164" y="2498916"/>
            <a:ext cx="4341168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 раз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20689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14" grpId="0"/>
      <p:bldP spid="15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9724" y="188640"/>
            <a:ext cx="6444208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 в виде десятичной дроби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21916" y="1886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797 (9-16)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TextBox 5"/>
              <p:cNvSpPr txBox="1"/>
              <p:nvPr/>
            </p:nvSpPr>
            <p:spPr>
              <a:xfrm>
                <a:off x="2218376" y="1350577"/>
                <a:ext cx="2376264" cy="7033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9) 5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2800" b="0" i="1" smtClean="0">
                            <a:latin typeface="Cambria Math"/>
                          </a:rPr>
                          <m:t>1 000</m:t>
                        </m:r>
                      </m:den>
                    </m:f>
                  </m:oMath>
                </a14:m>
                <a:endParaRPr lang="ru-RU" sz="2800" u="sng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8376" y="1350577"/>
                <a:ext cx="2376264" cy="703398"/>
              </a:xfrm>
              <a:prstGeom prst="rect">
                <a:avLst/>
              </a:prstGeom>
              <a:blipFill rotWithShape="1">
                <a:blip r:embed="rId2"/>
                <a:stretch>
                  <a:fillRect l="-5385" b="-1043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7" name="TextBox 6"/>
              <p:cNvSpPr txBox="1"/>
              <p:nvPr/>
            </p:nvSpPr>
            <p:spPr>
              <a:xfrm>
                <a:off x="1872365" y="2168450"/>
                <a:ext cx="2206476" cy="7042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10) 63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/>
                          </a:rPr>
                          <m:t>19</m:t>
                        </m:r>
                      </m:num>
                      <m:den>
                        <m:r>
                          <a:rPr lang="ru-RU" sz="2800" b="0" i="1" smtClean="0">
                            <a:latin typeface="Cambria Math"/>
                          </a:rPr>
                          <m:t>100 000</m:t>
                        </m:r>
                      </m:den>
                    </m:f>
                  </m:oMath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2365" y="2168450"/>
                <a:ext cx="2206476" cy="704295"/>
              </a:xfrm>
              <a:prstGeom prst="rect">
                <a:avLst/>
              </a:prstGeom>
              <a:blipFill rotWithShape="1">
                <a:blip r:embed="rId3"/>
                <a:stretch>
                  <a:fillRect l="-5525" b="-1043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8" name="TextBox 7"/>
              <p:cNvSpPr txBox="1"/>
              <p:nvPr/>
            </p:nvSpPr>
            <p:spPr>
              <a:xfrm>
                <a:off x="270198" y="3401186"/>
                <a:ext cx="2206476" cy="7042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11)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/>
                          </a:rPr>
                          <m:t>32</m:t>
                        </m:r>
                      </m:num>
                      <m:den>
                        <m:r>
                          <a:rPr lang="ru-RU" sz="2800" b="0" i="1" smtClean="0">
                            <a:latin typeface="Cambria Math"/>
                          </a:rPr>
                          <m:t>10 000</m:t>
                        </m:r>
                      </m:den>
                    </m:f>
                  </m:oMath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198" y="3401186"/>
                <a:ext cx="2206476" cy="704295"/>
              </a:xfrm>
              <a:prstGeom prst="rect">
                <a:avLst/>
              </a:prstGeom>
              <a:blipFill rotWithShape="1">
                <a:blip r:embed="rId4"/>
                <a:stretch>
                  <a:fillRect l="-5525" b="-1043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9" name="TextBox 8"/>
              <p:cNvSpPr txBox="1"/>
              <p:nvPr/>
            </p:nvSpPr>
            <p:spPr>
              <a:xfrm>
                <a:off x="270198" y="4277311"/>
                <a:ext cx="2206476" cy="7025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ru-RU" sz="2800" b="0" i="1" smtClean="0">
                            <a:latin typeface="Cambria Math"/>
                          </a:rPr>
                          <m:t>1 000</m:t>
                        </m:r>
                      </m:den>
                    </m:f>
                  </m:oMath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198" y="4277311"/>
                <a:ext cx="2206476" cy="702500"/>
              </a:xfrm>
              <a:prstGeom prst="rect">
                <a:avLst/>
              </a:prstGeom>
              <a:blipFill rotWithShape="1">
                <a:blip r:embed="rId5"/>
                <a:stretch>
                  <a:fillRect l="-5525" b="-956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0" name="TextBox 9"/>
              <p:cNvSpPr txBox="1"/>
              <p:nvPr/>
            </p:nvSpPr>
            <p:spPr>
              <a:xfrm>
                <a:off x="257992" y="5212406"/>
                <a:ext cx="2206476" cy="7042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ru-RU" sz="2800" b="0" i="1" smtClean="0">
                            <a:latin typeface="Cambria Math"/>
                          </a:rPr>
                          <m:t>1000 000</m:t>
                        </m:r>
                      </m:den>
                    </m:f>
                  </m:oMath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992" y="5212406"/>
                <a:ext cx="2206476" cy="704295"/>
              </a:xfrm>
              <a:prstGeom prst="rect">
                <a:avLst/>
              </a:prstGeom>
              <a:blipFill rotWithShape="1">
                <a:blip r:embed="rId6"/>
                <a:stretch>
                  <a:fillRect l="-5525" b="-948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1" name="TextBox 10"/>
              <p:cNvSpPr txBox="1"/>
              <p:nvPr/>
            </p:nvSpPr>
            <p:spPr>
              <a:xfrm>
                <a:off x="270198" y="6032581"/>
                <a:ext cx="2206476" cy="7042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14) 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/>
                          </a:rPr>
                          <m:t>15</m:t>
                        </m:r>
                      </m:num>
                      <m:den>
                        <m:r>
                          <a:rPr lang="ru-RU" sz="2800" b="0" i="1" smtClean="0">
                            <a:latin typeface="Cambria Math"/>
                          </a:rPr>
                          <m:t>100</m:t>
                        </m:r>
                      </m:den>
                    </m:f>
                  </m:oMath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198" y="6032581"/>
                <a:ext cx="2206476" cy="704295"/>
              </a:xfrm>
              <a:prstGeom prst="rect">
                <a:avLst/>
              </a:prstGeom>
              <a:blipFill rotWithShape="1">
                <a:blip r:embed="rId7"/>
                <a:stretch>
                  <a:fillRect l="-5525" b="-113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2" name="TextBox 11"/>
              <p:cNvSpPr txBox="1"/>
              <p:nvPr/>
            </p:nvSpPr>
            <p:spPr>
              <a:xfrm>
                <a:off x="4037654" y="2830894"/>
                <a:ext cx="2206476" cy="7042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15) 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/>
                          </a:rPr>
                          <m:t>15</m:t>
                        </m:r>
                      </m:num>
                      <m:den>
                        <m:r>
                          <a:rPr lang="ru-RU" sz="2800" b="0" i="1" smtClean="0">
                            <a:latin typeface="Cambria Math"/>
                          </a:rPr>
                          <m:t>1 000</m:t>
                        </m:r>
                      </m:den>
                    </m:f>
                  </m:oMath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7654" y="2830894"/>
                <a:ext cx="2206476" cy="704295"/>
              </a:xfrm>
              <a:prstGeom prst="rect">
                <a:avLst/>
              </a:prstGeom>
              <a:blipFill rotWithShape="1">
                <a:blip r:embed="rId8"/>
                <a:stretch>
                  <a:fillRect l="-5525" b="-1034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3" name="TextBox 12"/>
              <p:cNvSpPr txBox="1"/>
              <p:nvPr/>
            </p:nvSpPr>
            <p:spPr>
              <a:xfrm>
                <a:off x="4037654" y="3568509"/>
                <a:ext cx="2206476" cy="7042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16) 3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/>
                          </a:rPr>
                          <m:t>15</m:t>
                        </m:r>
                      </m:num>
                      <m:den>
                        <m:r>
                          <a:rPr lang="ru-RU" sz="2800" b="0" i="1" smtClean="0">
                            <a:latin typeface="Cambria Math"/>
                          </a:rPr>
                          <m:t>10 000</m:t>
                        </m:r>
                      </m:den>
                    </m:f>
                  </m:oMath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7654" y="3568509"/>
                <a:ext cx="2206476" cy="704295"/>
              </a:xfrm>
              <a:prstGeom prst="rect">
                <a:avLst/>
              </a:prstGeom>
              <a:blipFill rotWithShape="1">
                <a:blip r:embed="rId9"/>
                <a:stretch>
                  <a:fillRect l="-5525" b="-1034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http://deti.cbs-angarsk.ru/images/stories/kids/birthday/neznaika/neznaika3.jpe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90605" y="4349020"/>
            <a:ext cx="4326474" cy="2487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650297" y="1353680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5,001</a:t>
            </a:r>
            <a:endParaRPr lang="ru-RU" sz="3600" baseline="-2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52069" y="2168450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63,00019</a:t>
            </a:r>
            <a:endParaRPr lang="ru-RU" sz="3600" baseline="-2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43437" y="4349020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0,004 </a:t>
            </a:r>
            <a:endParaRPr lang="ru-RU" sz="3600" baseline="-2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72095" y="5333720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0,000003</a:t>
            </a:r>
            <a:endParaRPr lang="ru-RU" sz="3600" baseline="-2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43437" y="6153897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3,15 </a:t>
            </a:r>
            <a:endParaRPr lang="ru-RU" sz="3600" baseline="-2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96136" y="3697190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3,0015</a:t>
            </a:r>
            <a:endParaRPr lang="ru-RU" sz="3600" baseline="-2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684195" y="2939521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3,015</a:t>
            </a:r>
            <a:endParaRPr lang="ru-RU" sz="3600" baseline="-2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870963" y="3482274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0,0032</a:t>
            </a:r>
            <a:endParaRPr lang="ru-RU" sz="3600" baseline="-2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://risovach.ru/upload/2014/12/generator/znayka_68045037_orig_.pn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7" y="15592"/>
            <a:ext cx="2121934" cy="3264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03748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800 (4-6)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23528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Выделите целую и дробную части числа и запишите данное число в виде десятичной дроби: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TextBox 3"/>
              <p:cNvSpPr txBox="1"/>
              <p:nvPr/>
            </p:nvSpPr>
            <p:spPr>
              <a:xfrm>
                <a:off x="323528" y="1393612"/>
                <a:ext cx="1800200" cy="7918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3 636</m:t>
                        </m:r>
                      </m:num>
                      <m:den>
                        <m:r>
                          <a:rPr lang="ru-RU" sz="32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100</m:t>
                        </m:r>
                      </m:den>
                    </m:f>
                  </m:oMath>
                </a14:m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393612"/>
                <a:ext cx="1800200" cy="791820"/>
              </a:xfrm>
              <a:prstGeom prst="rect">
                <a:avLst/>
              </a:prstGeom>
              <a:blipFill rotWithShape="1">
                <a:blip r:embed="rId2"/>
                <a:stretch>
                  <a:fillRect l="-8475" b="-1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TextBox 4"/>
              <p:cNvSpPr txBox="1"/>
              <p:nvPr/>
            </p:nvSpPr>
            <p:spPr>
              <a:xfrm>
                <a:off x="309967" y="2420888"/>
                <a:ext cx="1525729" cy="7918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9 132</m:t>
                        </m:r>
                      </m:num>
                      <m:den>
                        <m:r>
                          <a:rPr lang="ru-RU" sz="32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1 000</m:t>
                        </m:r>
                      </m:den>
                    </m:f>
                  </m:oMath>
                </a14:m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967" y="2420888"/>
                <a:ext cx="1525729" cy="791820"/>
              </a:xfrm>
              <a:prstGeom prst="rect">
                <a:avLst/>
              </a:prstGeom>
              <a:blipFill rotWithShape="1">
                <a:blip r:embed="rId3"/>
                <a:stretch>
                  <a:fillRect l="-10400" b="-1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TextBox 5"/>
              <p:cNvSpPr txBox="1"/>
              <p:nvPr/>
            </p:nvSpPr>
            <p:spPr>
              <a:xfrm>
                <a:off x="358311" y="3356992"/>
                <a:ext cx="1909433" cy="7988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</a:t>
                </a:r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654 321</m:t>
                        </m:r>
                      </m:num>
                      <m:den>
                        <m:r>
                          <a:rPr lang="ru-RU" sz="32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10 000</m:t>
                        </m:r>
                      </m:den>
                    </m:f>
                  </m:oMath>
                </a14:m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311" y="3356992"/>
                <a:ext cx="1909433" cy="798873"/>
              </a:xfrm>
              <a:prstGeom prst="rect">
                <a:avLst/>
              </a:prstGeom>
              <a:blipFill rotWithShape="1">
                <a:blip r:embed="rId4"/>
                <a:stretch>
                  <a:fillRect l="-8307" b="-992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7" name="TextBox 6"/>
              <p:cNvSpPr txBox="1"/>
              <p:nvPr/>
            </p:nvSpPr>
            <p:spPr>
              <a:xfrm>
                <a:off x="1691680" y="1342084"/>
                <a:ext cx="2088232" cy="879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=36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b="0" i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36</m:t>
                        </m:r>
                      </m:num>
                      <m:den>
                        <m:r>
                          <a:rPr lang="ru-RU" sz="3600" b="0" i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100</m:t>
                        </m:r>
                      </m:den>
                    </m:f>
                  </m:oMath>
                </a14:m>
                <a:endParaRPr lang="ru-RU" sz="4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1342084"/>
                <a:ext cx="2088232" cy="879215"/>
              </a:xfrm>
              <a:prstGeom prst="rect">
                <a:avLst/>
              </a:prstGeom>
              <a:blipFill rotWithShape="1">
                <a:blip r:embed="rId5"/>
                <a:stretch>
                  <a:fillRect l="-9064" b="-111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3275856" y="1458525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36,36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9" name="TextBox 8"/>
              <p:cNvSpPr txBox="1"/>
              <p:nvPr/>
            </p:nvSpPr>
            <p:spPr>
              <a:xfrm>
                <a:off x="1725929" y="2411605"/>
                <a:ext cx="2088232" cy="8781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9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b="0" i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132</m:t>
                        </m:r>
                      </m:num>
                      <m:den>
                        <m:r>
                          <a:rPr lang="ru-RU" sz="3600" b="0" i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1 000</m:t>
                        </m:r>
                      </m:den>
                    </m:f>
                  </m:oMath>
                </a14:m>
                <a:endParaRPr lang="ru-RU" sz="4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5929" y="2411605"/>
                <a:ext cx="2088232" cy="878126"/>
              </a:xfrm>
              <a:prstGeom prst="rect">
                <a:avLst/>
              </a:prstGeom>
              <a:blipFill rotWithShape="1">
                <a:blip r:embed="rId6"/>
                <a:stretch>
                  <a:fillRect l="-8746" b="-111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3428256" y="2493632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9,132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://img10.proshkolu.ru/content/media/pic/std/4000000/3077000/3076246-72faed74d3b12e1f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32962" y="4437112"/>
            <a:ext cx="6851406" cy="2230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ne-kurim.ru/forum/attachments/22ec3b6b9566ec6a2b98ffb0a8b6725b-jpg.262030/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894284"/>
            <a:ext cx="2664296" cy="184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13" name="TextBox 12"/>
              <p:cNvSpPr txBox="1"/>
              <p:nvPr/>
            </p:nvSpPr>
            <p:spPr>
              <a:xfrm>
                <a:off x="1979712" y="3356992"/>
                <a:ext cx="2340260" cy="879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65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b="0" i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4321</m:t>
                        </m:r>
                      </m:num>
                      <m:den>
                        <m:r>
                          <a:rPr lang="ru-RU" sz="3600" b="0" i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10 000</m:t>
                        </m:r>
                      </m:den>
                    </m:f>
                  </m:oMath>
                </a14:m>
                <a:endParaRPr lang="ru-RU" sz="4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9712" y="3356992"/>
                <a:ext cx="2340260" cy="879215"/>
              </a:xfrm>
              <a:prstGeom prst="rect">
                <a:avLst/>
              </a:prstGeom>
              <a:blipFill rotWithShape="1">
                <a:blip r:embed="rId9"/>
                <a:stretch>
                  <a:fillRect l="-8073" b="-111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4067944" y="3433262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65,4321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7439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 animBg="1"/>
      <p:bldP spid="6" grpId="0" animBg="1"/>
      <p:bldP spid="7" grpId="0" animBg="1"/>
      <p:bldP spid="8" grpId="0"/>
      <p:bldP spid="9" grpId="0" animBg="1"/>
      <p:bldP spid="10" grpId="0"/>
      <p:bldP spid="13" grpId="0" animBg="1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37846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802(7-12)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4" name="Picture 6" descr="http://videoroi.ru/upload/video/thumbs/medium/2015/12/12/fiksiki-televizor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7766" y="3501008"/>
            <a:ext cx="5169570" cy="2907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podabajurom.ru/wp-content/uploads/2013/10/shag5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2286" b="100000" l="9135" r="8990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268471"/>
            <a:ext cx="1910659" cy="160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77252" y="1221115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anose="02020603050405020304" pitchFamily="18" charset="0"/>
              </a:rPr>
              <a:t>7) 0,04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77252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Запишите число в виде обыкновенной дроби или смешанного числа: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31840" y="1217644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anose="02020603050405020304" pitchFamily="18" charset="0"/>
              </a:rPr>
              <a:t>8</a:t>
            </a:r>
            <a:r>
              <a:rPr lang="ru-RU" sz="2800" dirty="0" smtClean="0">
                <a:latin typeface="Times New Roman" pitchFamily="18" charset="0"/>
                <a:cs typeface="Times New Roman" panose="02020603050405020304" pitchFamily="18" charset="0"/>
              </a:rPr>
              <a:t>) 0,30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6176" y="1896552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anose="02020603050405020304" pitchFamily="18" charset="0"/>
              </a:rPr>
              <a:t>9</a:t>
            </a:r>
            <a:r>
              <a:rPr lang="ru-RU" sz="2800" dirty="0" smtClean="0">
                <a:latin typeface="Times New Roman" pitchFamily="18" charset="0"/>
                <a:cs typeface="Times New Roman" panose="02020603050405020304" pitchFamily="18" charset="0"/>
              </a:rPr>
              <a:t>) 0,68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31840" y="1921971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anose="02020603050405020304" pitchFamily="18" charset="0"/>
              </a:rPr>
              <a:t>10) 0,001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6176" y="2648848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anose="02020603050405020304" pitchFamily="18" charset="0"/>
              </a:rPr>
              <a:t>11) 0,072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31840" y="2648848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anose="02020603050405020304" pitchFamily="18" charset="0"/>
              </a:rPr>
              <a:t>12) 0,234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5" name="TextBox 14"/>
              <p:cNvSpPr txBox="1"/>
              <p:nvPr/>
            </p:nvSpPr>
            <p:spPr>
              <a:xfrm>
                <a:off x="1406170" y="1131475"/>
                <a:ext cx="2088232" cy="7025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100</m:t>
                        </m:r>
                      </m:den>
                    </m:f>
                  </m:oMath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6170" y="1131475"/>
                <a:ext cx="2088232" cy="702500"/>
              </a:xfrm>
              <a:prstGeom prst="rect">
                <a:avLst/>
              </a:prstGeom>
              <a:blipFill rotWithShape="1">
                <a:blip r:embed="rId5"/>
                <a:stretch>
                  <a:fillRect l="-6140" b="-113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6" name="TextBox 15"/>
              <p:cNvSpPr txBox="1"/>
              <p:nvPr/>
            </p:nvSpPr>
            <p:spPr>
              <a:xfrm>
                <a:off x="1352654" y="1806912"/>
                <a:ext cx="2088232" cy="7042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68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100</m:t>
                        </m:r>
                      </m:den>
                    </m:f>
                  </m:oMath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2654" y="1806912"/>
                <a:ext cx="2088232" cy="704295"/>
              </a:xfrm>
              <a:prstGeom prst="rect">
                <a:avLst/>
              </a:prstGeom>
              <a:blipFill rotWithShape="1">
                <a:blip r:embed="rId6"/>
                <a:stretch>
                  <a:fillRect l="-6140" b="-112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7" name="TextBox 16"/>
              <p:cNvSpPr txBox="1"/>
              <p:nvPr/>
            </p:nvSpPr>
            <p:spPr>
              <a:xfrm>
                <a:off x="4355976" y="1128004"/>
                <a:ext cx="2088232" cy="7025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30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100</m:t>
                        </m:r>
                      </m:den>
                    </m:f>
                  </m:oMath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5976" y="1128004"/>
                <a:ext cx="2088232" cy="702500"/>
              </a:xfrm>
              <a:prstGeom prst="rect">
                <a:avLst/>
              </a:prstGeom>
              <a:blipFill rotWithShape="1">
                <a:blip r:embed="rId7"/>
                <a:stretch>
                  <a:fillRect l="-6140" b="-121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8" name="TextBox 17"/>
              <p:cNvSpPr txBox="1"/>
              <p:nvPr/>
            </p:nvSpPr>
            <p:spPr>
              <a:xfrm>
                <a:off x="1773522" y="2564007"/>
                <a:ext cx="2088232" cy="7018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72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1 000</m:t>
                        </m:r>
                      </m:den>
                    </m:f>
                  </m:oMath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3522" y="2564007"/>
                <a:ext cx="2088232" cy="701859"/>
              </a:xfrm>
              <a:prstGeom prst="rect">
                <a:avLst/>
              </a:prstGeom>
              <a:blipFill rotWithShape="1">
                <a:blip r:embed="rId8"/>
                <a:stretch>
                  <a:fillRect l="-6140" b="-121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9" name="TextBox 18"/>
              <p:cNvSpPr txBox="1"/>
              <p:nvPr/>
            </p:nvSpPr>
            <p:spPr>
              <a:xfrm>
                <a:off x="4676011" y="1806912"/>
                <a:ext cx="2088232" cy="7033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1 000</m:t>
                        </m:r>
                      </m:den>
                    </m:f>
                  </m:oMath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6011" y="1806912"/>
                <a:ext cx="2088232" cy="703398"/>
              </a:xfrm>
              <a:prstGeom prst="rect">
                <a:avLst/>
              </a:prstGeom>
              <a:blipFill rotWithShape="1">
                <a:blip r:embed="rId9"/>
                <a:stretch>
                  <a:fillRect l="-5831" b="-112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0" name="TextBox 19"/>
              <p:cNvSpPr txBox="1"/>
              <p:nvPr/>
            </p:nvSpPr>
            <p:spPr>
              <a:xfrm>
                <a:off x="4682462" y="2559208"/>
                <a:ext cx="2088232" cy="7042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ru-RU" sz="28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34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1 000</m:t>
                        </m:r>
                      </m:den>
                    </m:f>
                  </m:oMath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2462" y="2559208"/>
                <a:ext cx="2088232" cy="704295"/>
              </a:xfrm>
              <a:prstGeom prst="rect">
                <a:avLst/>
              </a:prstGeom>
              <a:blipFill rotWithShape="1">
                <a:blip r:embed="rId10"/>
                <a:stretch>
                  <a:fillRect l="-5831" b="-121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6" name="Picture 8" descr="http://graphnet.ru/images/1585963_fiksiki-masya-risunok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17274" y="3263503"/>
            <a:ext cx="2033537" cy="3333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966719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0872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№804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https://im0-tub-ru.yandex.net/i?id=9ca7ae9cd00db1bf18d13b1a5c37dcb3&amp;n=33&amp;h=215&amp;w=38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4104" y="924868"/>
            <a:ext cx="3551034" cy="2264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11560" y="124236"/>
            <a:ext cx="8229600" cy="90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Запишите в виде десятичной дроби число, в котором: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79912" y="1052718"/>
            <a:ext cx="471435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1) три единицы, четыре десятых, пять сотых;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50155" y="1951123"/>
            <a:ext cx="435525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ва десятка, восемь единиц, одна сотая, девять тысячных;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4" y="3153089"/>
            <a:ext cx="754818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3) восемь сотен, девять единиц, семь десятых, шесть тысячных;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085" y="4024433"/>
            <a:ext cx="639723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) одна тысяча, одна десятитысячная.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gigafilm.net/uploads/posts/2014-04/kadr-1_barboskiny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50325" y="3924837"/>
            <a:ext cx="2669313" cy="2840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48864" y="4516876"/>
            <a:ext cx="165884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1) 3,45</a:t>
            </a:r>
            <a:endParaRPr lang="ru-RU" sz="2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4130" y="5098835"/>
            <a:ext cx="163357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2)28,019</a:t>
            </a:r>
            <a:endParaRPr lang="ru-RU" sz="2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8864" y="5663566"/>
            <a:ext cx="192420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3) 809,706</a:t>
            </a:r>
            <a:endParaRPr lang="ru-RU" sz="2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9864" y="6165304"/>
            <a:ext cx="186595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4)1000,0001</a:t>
            </a:r>
            <a:endParaRPr lang="ru-RU" sz="2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07068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3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688"/>
            <a:ext cx="8229600" cy="7249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№ 815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2" name="Picture 6" descr="http://dafre.ru/uploads/images/k/r/o/krosha_iz_smesharikov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552416"/>
            <a:ext cx="3766124" cy="2982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Заголовок 1"/>
              <p:cNvSpPr txBox="1">
                <a:spLocks/>
              </p:cNvSpPr>
              <p:nvPr/>
            </p:nvSpPr>
            <p:spPr>
              <a:xfrm>
                <a:off x="265867" y="-6133"/>
                <a:ext cx="8503285" cy="1202885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ru-RU" sz="3200" dirty="0" smtClean="0">
                    <a:latin typeface="Times New Roman" pitchFamily="18" charset="0"/>
                    <a:cs typeface="Times New Roman" pitchFamily="18" charset="0"/>
                  </a:rPr>
                  <a:t>Во сколько раз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/>
                            <a:cs typeface="Times New Roman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200" b="0" i="1" smtClean="0">
                            <a:latin typeface="Cambria Math"/>
                            <a:cs typeface="Times New Roman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3200" dirty="0" smtClean="0">
                    <a:latin typeface="Times New Roman" pitchFamily="18" charset="0"/>
                    <a:cs typeface="Times New Roman" pitchFamily="18" charset="0"/>
                  </a:rPr>
                  <a:t> мин меньше, чем 4 мин 10с </a:t>
                </a:r>
                <a:r>
                  <a:rPr lang="en-US" sz="3200" dirty="0" smtClean="0">
                    <a:latin typeface="Times New Roman" pitchFamily="18" charset="0"/>
                    <a:cs typeface="Times New Roman" pitchFamily="18" charset="0"/>
                  </a:rPr>
                  <a:t>?</a:t>
                </a:r>
                <a:r>
                  <a:rPr lang="ru-RU" sz="3200" dirty="0" smtClean="0">
                    <a:latin typeface="Times New Roman" pitchFamily="18" charset="0"/>
                    <a:cs typeface="Times New Roman" pitchFamily="18" charset="0"/>
                  </a:rPr>
                  <a:t/>
                </a:r>
                <a:endParaRPr lang="ru-RU" sz="3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5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867" y="-6133"/>
                <a:ext cx="8503285" cy="120288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4" descr="http://foneyes.ru/img/picture/Nov/17/9da119a6308fc5ad5ec89717f1fc89b9/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751" y="853411"/>
            <a:ext cx="259228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771800" y="1240073"/>
            <a:ext cx="4968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Переведем в секунды: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8" name="TextBox 7"/>
              <p:cNvSpPr txBox="1"/>
              <p:nvPr/>
            </p:nvSpPr>
            <p:spPr>
              <a:xfrm>
                <a:off x="2695970" y="1916832"/>
                <a:ext cx="7548189" cy="7104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800" b="0" i="0" smtClean="0">
                            <a:latin typeface="Cambria Math"/>
                            <a:cs typeface="Times New Roman" pitchFamily="18" charset="0"/>
                          </a:rPr>
                          <m:t>5</m:t>
                        </m:r>
                      </m:num>
                      <m:den>
                        <m:r>
                          <a:rPr lang="ru-RU" sz="2800" b="0" i="0" smtClean="0">
                            <a:latin typeface="Cambria Math"/>
                            <a:cs typeface="Times New Roman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 мин = 50 с</a:t>
                </a:r>
                <a:endParaRPr lang="ru-RU" sz="2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5970" y="1916832"/>
                <a:ext cx="7548189" cy="710451"/>
              </a:xfrm>
              <a:prstGeom prst="rect">
                <a:avLst/>
              </a:prstGeom>
              <a:blipFill rotWithShape="1">
                <a:blip r:embed="rId5"/>
                <a:stretch>
                  <a:fillRect b="-940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2483768" y="2710401"/>
            <a:ext cx="29396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 мин 10с = 250 с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6872" y="3441590"/>
            <a:ext cx="75481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250:50 = в 5 раз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1" name="TextBox 10"/>
              <p:cNvSpPr txBox="1"/>
              <p:nvPr/>
            </p:nvSpPr>
            <p:spPr>
              <a:xfrm>
                <a:off x="265867" y="4293096"/>
                <a:ext cx="3914924" cy="1141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b="1" dirty="0" smtClean="0">
                    <a:latin typeface="Times New Roman" pitchFamily="18" charset="0"/>
                    <a:cs typeface="Times New Roman" pitchFamily="18" charset="0"/>
                  </a:rPr>
                  <a:t>Ответ: </a:t>
                </a:r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в 5 раз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/>
                            <a:cs typeface="Times New Roman" pitchFamily="18" charset="0"/>
                          </a:rPr>
                          <m:t>5</m:t>
                        </m:r>
                      </m:num>
                      <m:den>
                        <m:r>
                          <a:rPr lang="ru-RU" sz="2800" b="0" i="1" smtClean="0">
                            <a:latin typeface="Cambria Math"/>
                            <a:cs typeface="Times New Roman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 мин меньше, чем 4 мин 10с.</a:t>
                </a:r>
                <a:endParaRPr lang="ru-RU" sz="2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867" y="4293096"/>
                <a:ext cx="3914924" cy="1141338"/>
              </a:xfrm>
              <a:prstGeom prst="rect">
                <a:avLst/>
              </a:prstGeom>
              <a:blipFill rotWithShape="1">
                <a:blip r:embed="rId6"/>
                <a:stretch>
                  <a:fillRect l="-3271" b="-1443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969023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7" grpId="0"/>
      <p:bldP spid="8" grpId="0" animBg="1"/>
      <p:bldP spid="9" grpId="0"/>
      <p:bldP spid="10" grpId="0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5544616" cy="868958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8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8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800" b="1" dirty="0" smtClean="0">
                <a:solidFill>
                  <a:srgbClr val="F46277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4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8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endParaRPr lang="ru-RU" sz="4800" b="1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i1.ytimg.com/vi/6pK4vj93dQ8/maxresdefault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4864541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hq-wall.net/wall_preview/148568/5758225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3309" y="3645024"/>
            <a:ext cx="4672807" cy="2920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116061" y="1196752"/>
            <a:ext cx="2952328" cy="8689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800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800" b="1" i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8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800" b="1" i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800" b="1" i="1" dirty="0" smtClean="0">
                <a:solidFill>
                  <a:srgbClr val="F46277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800" b="1" i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800" b="1" i="1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graphnet.ru/images/1727693_masha-i-medved-kartinki-dlya-fotoshopa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-109191" y="4077072"/>
            <a:ext cx="3717694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747168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15924557</TotalTime>
  <Words>410</Words>
  <Application>Microsoft Office PowerPoint</Application>
  <PresentationFormat>Экран (4:3)</PresentationFormat>
  <Paragraphs>114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Представление  о десятичных дробях.</vt:lpstr>
      <vt:lpstr>Цели урока:</vt:lpstr>
      <vt:lpstr>№ 2 с. 207</vt:lpstr>
      <vt:lpstr>Запишите  в виде десятичной дроби</vt:lpstr>
      <vt:lpstr>№ 800 (4-6)</vt:lpstr>
      <vt:lpstr>802(7-12)</vt:lpstr>
      <vt:lpstr>№804</vt:lpstr>
      <vt:lpstr>№ 815</vt:lpstr>
      <vt:lpstr>Математический</vt:lpstr>
      <vt:lpstr>Запишите в виде десятичной дроби:</vt:lpstr>
      <vt:lpstr>Проверка!!!</vt:lpstr>
      <vt:lpstr>Проанализируйте свои ответы на уроке.</vt:lpstr>
      <vt:lpstr>Домашнее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</dc:creator>
  <cp:lastModifiedBy>Оксана</cp:lastModifiedBy>
  <cp:revision>131</cp:revision>
  <dcterms:created xsi:type="dcterms:W3CDTF">2016-12-28T13:52:17Z</dcterms:created>
  <dcterms:modified xsi:type="dcterms:W3CDTF">2017-09-25T14:11:36Z</dcterms:modified>
</cp:coreProperties>
</file>