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7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F00"/>
    <a:srgbClr val="B63F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pPr>
              <a:defRPr/>
            </a:pPr>
            <a:fld id="{BEBEDFB2-FACE-48AD-A6AD-1FF34DDD98E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993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23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22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299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187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60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924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772F66-9422-4F7A-B8B3-3A7FE8C36C2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68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F6878-BBA4-4980-902B-E71BD043E4C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64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200" y="228600"/>
            <a:ext cx="85344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251200" y="1600200"/>
            <a:ext cx="8534400" cy="4495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03201" y="6248400"/>
            <a:ext cx="253576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45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731C1-6497-4A59-BB32-E3CF837585BC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071958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1200" y="228600"/>
            <a:ext cx="85344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251200" y="1600200"/>
            <a:ext cx="8534400" cy="4495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03201" y="6248400"/>
            <a:ext cx="2535767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245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CC0AD-D223-492D-9DD9-4A95F4FE3028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7497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B2C650-99A1-478F-8FCC-90B277E284C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73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2E1222-6704-4EAE-80A8-2415DE2A066C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5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996B5-0BCA-468A-8AF6-33FFE9863C65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4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D57AD0-0400-4EE4-9E3A-EDACBE99949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43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05ADA-1862-4087-8FB4-CB1E185090F2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6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DED3F-5664-4AE4-AD71-A78E60260D37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7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9C257D-C3B2-4F89-B7BB-B006ACAD078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8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A3CDEB-746E-461D-9787-6FE6FD85D93E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38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1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2FA265-4EA3-47AB-8D23-3EC008EBA009}" type="slidenum">
              <a:rPr lang="ru-RU" smtClean="0">
                <a:solidFill>
                  <a:srgbClr val="04617B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51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Ответы:</a:t>
            </a:r>
            <a:endParaRPr lang="ru-RU" sz="60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1 – в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2 – г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3 – б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4 – </a:t>
            </a:r>
            <a:r>
              <a:rPr lang="ru-RU" sz="36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вгба</a:t>
            </a:r>
            <a:endParaRPr lang="ru-RU" sz="36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5 – б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6 – г 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7 – г </a:t>
            </a:r>
            <a:endParaRPr lang="ru-RU" sz="36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99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38376" y="285751"/>
            <a:ext cx="8143875" cy="78581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>
                <a:solidFill>
                  <a:srgbClr val="C00000"/>
                </a:solidFill>
              </a:rPr>
              <a:t>Государственное управление после реформ Петра</a:t>
            </a:r>
            <a:r>
              <a:rPr lang="en-US" sz="2800" b="1" dirty="0">
                <a:solidFill>
                  <a:srgbClr val="C00000"/>
                </a:solidFill>
              </a:rPr>
              <a:t> I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024036" y="1214423"/>
            <a:ext cx="8358245" cy="5214974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881563" y="1285876"/>
            <a:ext cx="2857500" cy="7858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Царь </a:t>
            </a:r>
          </a:p>
          <a:p>
            <a:pPr algn="ctr"/>
            <a:r>
              <a:rPr lang="ru-RU" b="1" dirty="0"/>
              <a:t>( с 1721 г. император)</a:t>
            </a:r>
          </a:p>
        </p:txBody>
      </p:sp>
      <p:sp>
        <p:nvSpPr>
          <p:cNvPr id="21509" name="Rectangle 15"/>
          <p:cNvSpPr>
            <a:spLocks noChangeArrowheads="1"/>
          </p:cNvSpPr>
          <p:nvPr/>
        </p:nvSpPr>
        <p:spPr bwMode="auto">
          <a:xfrm>
            <a:off x="2952750" y="2428875"/>
            <a:ext cx="1785938" cy="5715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/>
              <a:t>Синод с 1721</a:t>
            </a:r>
            <a:r>
              <a:rPr lang="ru-RU" b="1" dirty="0"/>
              <a:t> г</a:t>
            </a:r>
          </a:p>
        </p:txBody>
      </p:sp>
      <p:sp>
        <p:nvSpPr>
          <p:cNvPr id="21510" name="Rectangle 16"/>
          <p:cNvSpPr>
            <a:spLocks noChangeArrowheads="1"/>
          </p:cNvSpPr>
          <p:nvPr/>
        </p:nvSpPr>
        <p:spPr bwMode="auto">
          <a:xfrm>
            <a:off x="2952750" y="3071829"/>
            <a:ext cx="1785938" cy="4286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обер-прокурор</a:t>
            </a:r>
          </a:p>
        </p:txBody>
      </p:sp>
      <p:sp>
        <p:nvSpPr>
          <p:cNvPr id="21511" name="Rectangle 17"/>
          <p:cNvSpPr>
            <a:spLocks noChangeArrowheads="1"/>
          </p:cNvSpPr>
          <p:nvPr/>
        </p:nvSpPr>
        <p:spPr bwMode="auto">
          <a:xfrm>
            <a:off x="5310188" y="2286001"/>
            <a:ext cx="2286000" cy="4286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1600" b="1" dirty="0"/>
              <a:t>Сенат с 1711 г</a:t>
            </a:r>
            <a:r>
              <a:rPr lang="ru-RU" b="1" dirty="0"/>
              <a:t>.</a:t>
            </a:r>
          </a:p>
          <a:p>
            <a:pPr algn="ctr"/>
            <a:endParaRPr lang="ru-RU" dirty="0"/>
          </a:p>
        </p:txBody>
      </p:sp>
      <p:sp>
        <p:nvSpPr>
          <p:cNvPr id="21512" name="Rectangle 18"/>
          <p:cNvSpPr>
            <a:spLocks noChangeArrowheads="1"/>
          </p:cNvSpPr>
          <p:nvPr/>
        </p:nvSpPr>
        <p:spPr bwMode="auto">
          <a:xfrm>
            <a:off x="5310188" y="2714626"/>
            <a:ext cx="2286000" cy="4286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b="1" dirty="0"/>
              <a:t>генерал-прокурор</a:t>
            </a:r>
          </a:p>
          <a:p>
            <a:pPr algn="ctr"/>
            <a:endParaRPr lang="ru-RU" sz="1400" dirty="0"/>
          </a:p>
        </p:txBody>
      </p:sp>
      <p:sp>
        <p:nvSpPr>
          <p:cNvPr id="21513" name="Rectangle 19"/>
          <p:cNvSpPr>
            <a:spLocks noChangeArrowheads="1"/>
          </p:cNvSpPr>
          <p:nvPr/>
        </p:nvSpPr>
        <p:spPr bwMode="auto">
          <a:xfrm>
            <a:off x="5310188" y="3357564"/>
            <a:ext cx="2286000" cy="4286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b="1" dirty="0"/>
              <a:t>Коллегии с 1718 г.</a:t>
            </a:r>
          </a:p>
          <a:p>
            <a:pPr algn="ctr"/>
            <a:endParaRPr lang="ru-RU" sz="1400" dirty="0"/>
          </a:p>
        </p:txBody>
      </p:sp>
      <p:sp>
        <p:nvSpPr>
          <p:cNvPr id="21514" name="Rectangle 20"/>
          <p:cNvSpPr>
            <a:spLocks noChangeArrowheads="1"/>
          </p:cNvSpPr>
          <p:nvPr/>
        </p:nvSpPr>
        <p:spPr bwMode="auto">
          <a:xfrm>
            <a:off x="8382001" y="3429000"/>
            <a:ext cx="1890713" cy="2873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/>
              <a:t>Местное управление</a:t>
            </a:r>
          </a:p>
        </p:txBody>
      </p:sp>
      <p:sp>
        <p:nvSpPr>
          <p:cNvPr id="21515" name="Rectangle 21"/>
          <p:cNvSpPr>
            <a:spLocks noChangeArrowheads="1"/>
          </p:cNvSpPr>
          <p:nvPr/>
        </p:nvSpPr>
        <p:spPr bwMode="auto">
          <a:xfrm>
            <a:off x="8453439" y="4005263"/>
            <a:ext cx="1785937" cy="3603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/>
              <a:t>Губернии с 1708 г</a:t>
            </a:r>
          </a:p>
        </p:txBody>
      </p:sp>
      <p:sp>
        <p:nvSpPr>
          <p:cNvPr id="21516" name="Rectangle 22"/>
          <p:cNvSpPr>
            <a:spLocks noChangeArrowheads="1"/>
          </p:cNvSpPr>
          <p:nvPr/>
        </p:nvSpPr>
        <p:spPr bwMode="auto">
          <a:xfrm>
            <a:off x="8453439" y="4581526"/>
            <a:ext cx="1819275" cy="36036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провинции</a:t>
            </a:r>
          </a:p>
        </p:txBody>
      </p:sp>
      <p:sp>
        <p:nvSpPr>
          <p:cNvPr id="21517" name="Rectangle 23"/>
          <p:cNvSpPr>
            <a:spLocks noChangeArrowheads="1"/>
          </p:cNvSpPr>
          <p:nvPr/>
        </p:nvSpPr>
        <p:spPr bwMode="auto">
          <a:xfrm>
            <a:off x="8453439" y="5157789"/>
            <a:ext cx="1819275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уезды</a:t>
            </a:r>
          </a:p>
        </p:txBody>
      </p:sp>
      <p:sp>
        <p:nvSpPr>
          <p:cNvPr id="21518" name="Line 24"/>
          <p:cNvSpPr>
            <a:spLocks noChangeShapeType="1"/>
          </p:cNvSpPr>
          <p:nvPr/>
        </p:nvSpPr>
        <p:spPr bwMode="auto">
          <a:xfrm>
            <a:off x="6310313" y="20716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19" name="Line 25"/>
          <p:cNvSpPr>
            <a:spLocks noChangeShapeType="1"/>
          </p:cNvSpPr>
          <p:nvPr/>
        </p:nvSpPr>
        <p:spPr bwMode="auto">
          <a:xfrm flipH="1">
            <a:off x="3810001" y="2071689"/>
            <a:ext cx="1077913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20" name="Line 26"/>
          <p:cNvSpPr>
            <a:spLocks noChangeShapeType="1"/>
          </p:cNvSpPr>
          <p:nvPr/>
        </p:nvSpPr>
        <p:spPr bwMode="auto">
          <a:xfrm>
            <a:off x="6310313" y="31432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21" name="Rectangle 27"/>
          <p:cNvSpPr>
            <a:spLocks noChangeArrowheads="1"/>
          </p:cNvSpPr>
          <p:nvPr/>
        </p:nvSpPr>
        <p:spPr bwMode="auto">
          <a:xfrm>
            <a:off x="5310188" y="3929048"/>
            <a:ext cx="2286000" cy="2286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lvl="1"/>
            <a:r>
              <a:rPr lang="ru-RU" sz="1200" b="1" dirty="0">
                <a:solidFill>
                  <a:srgbClr val="000000"/>
                </a:solidFill>
              </a:rPr>
              <a:t>Военная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Адмиралтейская 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Иностранных дел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Камер-коллегия</a:t>
            </a:r>
          </a:p>
          <a:p>
            <a:pPr lvl="1"/>
            <a:r>
              <a:rPr lang="ru-RU" sz="1200" b="1" dirty="0" err="1">
                <a:solidFill>
                  <a:srgbClr val="000000"/>
                </a:solidFill>
              </a:rPr>
              <a:t>Штатс-контр-коллегия</a:t>
            </a:r>
            <a:endParaRPr lang="ru-RU" sz="1200" b="1" dirty="0">
              <a:solidFill>
                <a:srgbClr val="000000"/>
              </a:solidFill>
            </a:endParaRP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</a:t>
            </a:r>
            <a:r>
              <a:rPr lang="ru-RU" sz="1200" b="1" dirty="0" err="1">
                <a:solidFill>
                  <a:srgbClr val="000000"/>
                </a:solidFill>
              </a:rPr>
              <a:t>Ревизион-коллегия</a:t>
            </a:r>
            <a:endParaRPr lang="ru-RU" sz="1200" b="1" dirty="0">
              <a:solidFill>
                <a:srgbClr val="000000"/>
              </a:solidFill>
            </a:endParaRP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Мануфактур-коллегия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Берг-коллегия 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Коммерц-коллегия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Юстиц-коллегия</a:t>
            </a:r>
          </a:p>
          <a:p>
            <a:pPr lvl="1"/>
            <a:r>
              <a:rPr lang="ru-RU" sz="1200" b="1" dirty="0">
                <a:solidFill>
                  <a:srgbClr val="000000"/>
                </a:solidFill>
              </a:rPr>
              <a:t> </a:t>
            </a:r>
            <a:r>
              <a:rPr lang="ru-RU" sz="1200" b="1" dirty="0" err="1">
                <a:solidFill>
                  <a:srgbClr val="000000"/>
                </a:solidFill>
              </a:rPr>
              <a:t>Вотчиннная</a:t>
            </a:r>
            <a:r>
              <a:rPr lang="ru-RU" sz="1200" b="1" dirty="0">
                <a:solidFill>
                  <a:srgbClr val="000000"/>
                </a:solidFill>
              </a:rPr>
              <a:t> </a:t>
            </a:r>
          </a:p>
          <a:p>
            <a:endParaRPr lang="ru-RU" sz="1200" b="1" dirty="0"/>
          </a:p>
        </p:txBody>
      </p:sp>
      <p:sp>
        <p:nvSpPr>
          <p:cNvPr id="21522" name="Line 28"/>
          <p:cNvSpPr>
            <a:spLocks noChangeShapeType="1"/>
          </p:cNvSpPr>
          <p:nvPr/>
        </p:nvSpPr>
        <p:spPr bwMode="auto">
          <a:xfrm>
            <a:off x="6310313" y="3786189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23" name="Line 29"/>
          <p:cNvSpPr>
            <a:spLocks noChangeShapeType="1"/>
          </p:cNvSpPr>
          <p:nvPr/>
        </p:nvSpPr>
        <p:spPr bwMode="auto">
          <a:xfrm>
            <a:off x="9264650" y="3716339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24" name="Line 30"/>
          <p:cNvSpPr>
            <a:spLocks noChangeShapeType="1"/>
          </p:cNvSpPr>
          <p:nvPr/>
        </p:nvSpPr>
        <p:spPr bwMode="auto">
          <a:xfrm>
            <a:off x="9264650" y="43656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25" name="Line 31"/>
          <p:cNvSpPr>
            <a:spLocks noChangeShapeType="1"/>
          </p:cNvSpPr>
          <p:nvPr/>
        </p:nvSpPr>
        <p:spPr bwMode="auto">
          <a:xfrm>
            <a:off x="9264650" y="49418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385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5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5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1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build="p" animBg="1"/>
      <p:bldP spid="21515" grpId="0" build="p" animBg="1"/>
      <p:bldP spid="21516" grpId="0" build="p" animBg="1"/>
      <p:bldP spid="2151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Итоги реформ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solidFill>
            <a:srgbClr val="7030A0"/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Tx/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rgbClr val="E6AF00"/>
                </a:solidFill>
                <a:latin typeface="+mj-lt"/>
              </a:rPr>
              <a:t>-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Повысилась централизация и эффективность государственного управления.</a:t>
            </a:r>
            <a:endParaRPr lang="ru-RU" sz="2800" b="1" dirty="0">
              <a:solidFill>
                <a:schemeClr val="accent6">
                  <a:lumMod val="20000"/>
                  <a:lumOff val="80000"/>
                </a:schemeClr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Tx/>
              <a:buFont typeface="Wingdings 2" pitchFamily="18" charset="2"/>
              <a:buNone/>
              <a:defRPr/>
            </a:pP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-Государственный аппарат значительно усилился и стал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профессиональным.</a:t>
            </a:r>
            <a:endParaRPr lang="ru-RU" sz="2800" b="1" dirty="0">
              <a:solidFill>
                <a:schemeClr val="accent6">
                  <a:lumMod val="20000"/>
                  <a:lumOff val="80000"/>
                </a:schemeClr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-Произошло </a:t>
            </a: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окончательное установление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абсолютизма.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None/>
              <a:defRPr/>
            </a:pPr>
            <a:r>
              <a:rPr lang="ru-RU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-Произошла бюрократизация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управления.</a:t>
            </a:r>
            <a:endParaRPr lang="ru-RU" sz="2800" b="1" dirty="0">
              <a:solidFill>
                <a:schemeClr val="accent6">
                  <a:lumMod val="20000"/>
                  <a:lumOff val="80000"/>
                </a:schemeClr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 typeface="Wingdings 2" pitchFamily="18" charset="2"/>
              <a:buNone/>
              <a:defRPr/>
            </a:pPr>
            <a:endParaRPr lang="ru-RU" sz="2800" b="1" dirty="0" smtClean="0">
              <a:solidFill>
                <a:srgbClr val="E6AF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Tx/>
              <a:buSzTx/>
              <a:buFont typeface="Wingdings 2" pitchFamily="18" charset="2"/>
              <a:buNone/>
              <a:defRPr/>
            </a:pPr>
            <a:endParaRPr lang="ru-RU" sz="2800" b="1" dirty="0">
              <a:solidFill>
                <a:srgbClr val="E6AF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Tx/>
              <a:buFontTx/>
              <a:buChar char="•"/>
              <a:defRPr/>
            </a:pPr>
            <a:endParaRPr lang="ru-RU" sz="2800" b="1" dirty="0">
              <a:solidFill>
                <a:srgbClr val="E6AF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0000"/>
              </a:buClr>
              <a:buSzTx/>
              <a:buFontTx/>
              <a:buChar char="•"/>
              <a:defRPr/>
            </a:pPr>
            <a:endParaRPr lang="ru-RU" sz="2800" dirty="0">
              <a:solidFill>
                <a:srgbClr val="E6AF00"/>
              </a:solidFill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4493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None/>
              <a:defRPr/>
            </a:pPr>
            <a:endParaRPr lang="ru-RU" sz="2600" dirty="0">
              <a:solidFill>
                <a:prstClr val="black"/>
              </a:solidFill>
              <a:latin typeface="Constantia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37892" y="2151727"/>
            <a:ext cx="70447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1. Правительствующий Сенат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2. Коллегии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3. Губернии </a:t>
            </a:r>
          </a:p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4. Табель о рангах.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44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Домашнее задание</a:t>
            </a:r>
            <a:b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endParaRPr lang="ru-RU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accent2"/>
                </a:solidFill>
              </a:rPr>
              <a:t>	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&amp;5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2.	* Используя материалы Интернета, соберите информацию и напишите о метрологической реформе Петра I. Определите ее цель и задачи.</a:t>
            </a:r>
          </a:p>
          <a:p>
            <a:endParaRPr lang="ru-RU" sz="3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0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Тема: Реформы управления Петра </a:t>
            </a:r>
            <a:r>
              <a:rPr lang="en-US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I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55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0510"/>
            <a:ext cx="10515600" cy="2060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План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62141"/>
            <a:ext cx="10515600" cy="3214822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.	Создание сената и коллегий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2.	Указ о единонаследии. Табель о рангах.</a:t>
            </a: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3.	Реформа местного управления.</a:t>
            </a:r>
          </a:p>
          <a:p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48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94254" y="523875"/>
            <a:ext cx="7767637" cy="10572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Aharoni" pitchFamily="2" charset="-79"/>
              </a:rPr>
              <a:t>Государственное управление  России в </a:t>
            </a:r>
            <a:r>
              <a:rPr lang="en-US" sz="32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XVII</a:t>
            </a:r>
            <a:r>
              <a:rPr lang="ru-RU" sz="3200" b="1" dirty="0">
                <a:solidFill>
                  <a:schemeClr val="accent4">
                    <a:lumMod val="20000"/>
                    <a:lumOff val="80000"/>
                  </a:schemeClr>
                </a:solidFill>
                <a:cs typeface="Aharoni" pitchFamily="2" charset="-79"/>
              </a:rPr>
              <a:t> в.</a:t>
            </a:r>
            <a:r>
              <a:rPr lang="ru-RU" sz="3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sz="32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71" name="Rectangle 7"/>
          <p:cNvSpPr>
            <a:spLocks noGrp="1" noChangeArrowheads="1" noTextEdit="1"/>
          </p:cNvSpPr>
          <p:nvPr>
            <p:ph type="dgm" idx="1"/>
          </p:nvPr>
        </p:nvSpPr>
        <p:spPr>
          <a:xfrm>
            <a:off x="3595688" y="1600200"/>
            <a:ext cx="6286500" cy="4495800"/>
          </a:xfrm>
        </p:spPr>
      </p:sp>
      <p:sp>
        <p:nvSpPr>
          <p:cNvPr id="5018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781837" y="1514475"/>
            <a:ext cx="6858000" cy="498633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marL="274320" indent="-274320" algn="ctr">
              <a:buClr>
                <a:schemeClr val="accent3"/>
              </a:buClr>
              <a:buNone/>
              <a:defRPr/>
            </a:pPr>
            <a:endParaRPr lang="en-US" b="1" dirty="0"/>
          </a:p>
          <a:p>
            <a:pPr marL="274320" indent="-274320" algn="ctr">
              <a:buClr>
                <a:schemeClr val="accent3"/>
              </a:buClr>
              <a:buNone/>
              <a:defRPr/>
            </a:pPr>
            <a:endParaRPr lang="en-US" b="1" dirty="0"/>
          </a:p>
          <a:p>
            <a:pPr marL="274320" indent="-274320" algn="ctr">
              <a:buClr>
                <a:schemeClr val="accent3"/>
              </a:buClr>
              <a:buNone/>
              <a:defRPr/>
            </a:pPr>
            <a:endParaRPr lang="en-US" b="1" dirty="0"/>
          </a:p>
          <a:p>
            <a:pPr marL="274320" indent="-274320" algn="ctr">
              <a:buClr>
                <a:schemeClr val="accent3"/>
              </a:buClr>
              <a:buNone/>
              <a:defRPr/>
            </a:pPr>
            <a:endParaRPr lang="ru-RU" b="1" dirty="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4560096" y="1644352"/>
            <a:ext cx="2500312" cy="64293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Царь 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7381875" y="2857501"/>
            <a:ext cx="2000250" cy="42862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Земские соборы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024188" y="2852738"/>
            <a:ext cx="1643062" cy="431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Патриарх</a:t>
            </a: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4738688" y="3286126"/>
            <a:ext cx="2286000" cy="3603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Боярская дума</a:t>
            </a: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4738688" y="3929064"/>
            <a:ext cx="2286000" cy="35877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Приказы </a:t>
            </a: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4738689" y="4643439"/>
            <a:ext cx="2357437" cy="3571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Местное управление</a:t>
            </a: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4738689" y="5357813"/>
            <a:ext cx="2357437" cy="431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Уезды (воеводы)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7024689" y="2286000"/>
            <a:ext cx="928687" cy="5715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50185" idx="0"/>
          </p:cNvCxnSpPr>
          <p:nvPr/>
        </p:nvCxnSpPr>
        <p:spPr>
          <a:xfrm rot="10800000" flipV="1">
            <a:off x="3844925" y="2286000"/>
            <a:ext cx="1036638" cy="5667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5382420" y="2785270"/>
            <a:ext cx="1000125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>
            <a:off x="5741195" y="3783808"/>
            <a:ext cx="282575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5704682" y="4463257"/>
            <a:ext cx="355600" cy="158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16200000" flipH="1">
            <a:off x="5703094" y="5179219"/>
            <a:ext cx="357188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4738689" y="6143625"/>
            <a:ext cx="2357437" cy="3571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Волости и станы</a:t>
            </a:r>
          </a:p>
        </p:txBody>
      </p:sp>
      <p:cxnSp>
        <p:nvCxnSpPr>
          <p:cNvPr id="61" name="Прямая со стрелкой 60"/>
          <p:cNvCxnSpPr/>
          <p:nvPr/>
        </p:nvCxnSpPr>
        <p:spPr>
          <a:xfrm rot="5400000">
            <a:off x="5704682" y="5963444"/>
            <a:ext cx="354012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Дуга 2"/>
          <p:cNvSpPr/>
          <p:nvPr/>
        </p:nvSpPr>
        <p:spPr>
          <a:xfrm>
            <a:off x="6478073" y="198041"/>
            <a:ext cx="45719" cy="41632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216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8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01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0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01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01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0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019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0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4" grpId="0" build="p" animBg="1"/>
      <p:bldP spid="50185" grpId="0" build="p" animBg="1"/>
      <p:bldP spid="50186" grpId="0" build="p" animBg="1"/>
      <p:bldP spid="50187" grpId="0" build="p" animBg="1"/>
      <p:bldP spid="50188" grpId="0" build="p" animBg="1"/>
      <p:bldP spid="50198" grpId="0" build="p" animBg="1"/>
      <p:bldP spid="5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071563"/>
            <a:ext cx="9144000" cy="85725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РЕФОРМА ЦЕНТРАЛЬНОГО УПРАВЛЕНИЯ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622738" y="1935165"/>
            <a:ext cx="9045262" cy="3873208"/>
          </a:xfrm>
          <a:solidFill>
            <a:schemeClr val="accent6">
              <a:lumMod val="50000"/>
            </a:schemeClr>
          </a:solidFill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Функции Сената: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- Законодательная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-Распорядительная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-Судебная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-Контролировал 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работу государственного аппарата в центре и на местах</a:t>
            </a:r>
          </a:p>
        </p:txBody>
      </p:sp>
    </p:spTree>
    <p:extLst>
      <p:ext uri="{BB962C8B-B14F-4D97-AF65-F5344CB8AC3E}">
        <p14:creationId xmlns:p14="http://schemas.microsoft.com/office/powerpoint/2010/main" val="16624728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1" y="321454"/>
            <a:ext cx="8358220" cy="785813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Государственное управление после реформ Петра</a:t>
            </a:r>
            <a:r>
              <a:rPr lang="en-US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 I</a:t>
            </a:r>
            <a: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.</a:t>
            </a:r>
            <a:br>
              <a:rPr lang="ru-RU" sz="2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endParaRPr lang="ru-RU" sz="2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1056" y="3529004"/>
            <a:ext cx="228877" cy="862691"/>
          </a:xfrm>
          <a:prstGeom prst="rect">
            <a:avLst/>
          </a:prstGeom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881563" y="1285876"/>
            <a:ext cx="2857500" cy="7858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Царь </a:t>
            </a:r>
          </a:p>
          <a:p>
            <a:pPr algn="ctr"/>
            <a:r>
              <a:rPr lang="ru-RU" b="1" dirty="0"/>
              <a:t>( с 1721 г. император)</a:t>
            </a:r>
          </a:p>
        </p:txBody>
      </p:sp>
      <p:sp>
        <p:nvSpPr>
          <p:cNvPr id="21511" name="Rectangle 17"/>
          <p:cNvSpPr>
            <a:spLocks noChangeArrowheads="1"/>
          </p:cNvSpPr>
          <p:nvPr/>
        </p:nvSpPr>
        <p:spPr bwMode="auto">
          <a:xfrm>
            <a:off x="5167313" y="2743199"/>
            <a:ext cx="2286000" cy="54292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1600" b="1" dirty="0"/>
              <a:t>Сенат с 1711 г</a:t>
            </a:r>
            <a:r>
              <a:rPr lang="ru-RU" b="1" dirty="0"/>
              <a:t>.</a:t>
            </a:r>
          </a:p>
          <a:p>
            <a:pPr algn="ctr"/>
            <a:endParaRPr lang="ru-RU" dirty="0"/>
          </a:p>
        </p:txBody>
      </p:sp>
      <p:sp>
        <p:nvSpPr>
          <p:cNvPr id="21512" name="Rectangle 18"/>
          <p:cNvSpPr>
            <a:spLocks noChangeArrowheads="1"/>
          </p:cNvSpPr>
          <p:nvPr/>
        </p:nvSpPr>
        <p:spPr bwMode="auto">
          <a:xfrm>
            <a:off x="5167313" y="4500840"/>
            <a:ext cx="2286000" cy="78768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b="1" dirty="0"/>
              <a:t>генерал-прокурор</a:t>
            </a:r>
          </a:p>
          <a:p>
            <a:pPr algn="ctr"/>
            <a:endParaRPr lang="ru-RU" sz="1400" dirty="0"/>
          </a:p>
        </p:txBody>
      </p:sp>
      <p:sp>
        <p:nvSpPr>
          <p:cNvPr id="21518" name="Line 24"/>
          <p:cNvSpPr>
            <a:spLocks noChangeShapeType="1"/>
          </p:cNvSpPr>
          <p:nvPr/>
        </p:nvSpPr>
        <p:spPr bwMode="auto">
          <a:xfrm>
            <a:off x="6310312" y="2226234"/>
            <a:ext cx="335" cy="51696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03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5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 animBg="1"/>
      <p:bldP spid="21511" grpId="0" build="p" animBg="1"/>
      <p:bldP spid="215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5564" y="228600"/>
            <a:ext cx="6429375" cy="896938"/>
          </a:xfrm>
        </p:spPr>
        <p:txBody>
          <a:bodyPr/>
          <a:lstStyle/>
          <a:p>
            <a:pPr algn="ctr" eaLnBrk="1" hangingPunct="1"/>
            <a:endParaRPr lang="ru-RU" dirty="0" smtClean="0"/>
          </a:p>
        </p:txBody>
      </p:sp>
      <p:graphicFrame>
        <p:nvGraphicFramePr>
          <p:cNvPr id="32826" name="Group 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400544857"/>
              </p:ext>
            </p:extLst>
          </p:nvPr>
        </p:nvGraphicFramePr>
        <p:xfrm>
          <a:off x="2125013" y="605309"/>
          <a:ext cx="7972024" cy="5586803"/>
        </p:xfrm>
        <a:graphic>
          <a:graphicData uri="http://schemas.openxmlformats.org/drawingml/2006/table">
            <a:tbl>
              <a:tblPr/>
              <a:tblGrid>
                <a:gridCol w="3986012"/>
                <a:gridCol w="3986012"/>
              </a:tblGrid>
              <a:tr h="4956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Название коллегии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Функции коллегии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44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Коллегия иностранных дел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Внешняя 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94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Воинская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Сухопутной армией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44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Юстиц-коллегия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Гражданским и уголовным судом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44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Берг-коллегия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Горно-заводской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промышленностью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443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Мануфактур-коллегия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Мануфактурной промышленностью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219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Духовная коллегия (Правительствую-щий Синод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Управление церковными делами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51371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ТАБЕЛЬ  О РАНГАХ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935163"/>
            <a:ext cx="8229600" cy="3708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1722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 г. – принятие Табели о рангах.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  Служба делилась на гражданскую и военную. Было определено 14 классов. Всякий получивший чин 8 класса становился потомственным дворянином, чины с 14 по 9 класс давали личное дворянство. Это давало возможность продвигаться по служебной лестнице вне зависимости от сословной принадлежности</a:t>
            </a:r>
          </a:p>
        </p:txBody>
      </p:sp>
    </p:spTree>
    <p:extLst>
      <p:ext uri="{BB962C8B-B14F-4D97-AF65-F5344CB8AC3E}">
        <p14:creationId xmlns:p14="http://schemas.microsoft.com/office/powerpoint/2010/main" val="10234606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85814"/>
            <a:ext cx="8229600" cy="1000125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УКАЗ О ЕДИНОНАСЛЕДИИ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935163"/>
            <a:ext cx="8229600" cy="3708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1714 г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– издан указ о единонаследии</a:t>
            </a:r>
          </a:p>
          <a:p>
            <a:pPr eaLnBrk="1" hangingPunct="1">
              <a:buFont typeface="Wingdings" pitchFamily="2" charset="2"/>
              <a:buNone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Вопрос: В чьих интересах был издан указ о единонаследии? Кто и почему имел основания быть недовольным его положениями</a:t>
            </a:r>
            <a:r>
              <a:rPr lang="ru-RU" sz="2800" dirty="0">
                <a:solidFill>
                  <a:srgbClr val="E6AF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8865020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106</TotalTime>
  <Words>310</Words>
  <Application>Microsoft Office PowerPoint</Application>
  <PresentationFormat>Широкоэкранный</PresentationFormat>
  <Paragraphs>96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Aharoni</vt:lpstr>
      <vt:lpstr>Arial</vt:lpstr>
      <vt:lpstr>Century Gothic</vt:lpstr>
      <vt:lpstr>Constantia</vt:lpstr>
      <vt:lpstr>Wingdings</vt:lpstr>
      <vt:lpstr>Wingdings 2</vt:lpstr>
      <vt:lpstr>Wingdings 3</vt:lpstr>
      <vt:lpstr>Ион (конференц-зал)</vt:lpstr>
      <vt:lpstr>Ответы:</vt:lpstr>
      <vt:lpstr>Тема: Реформы управления Петра I</vt:lpstr>
      <vt:lpstr>План</vt:lpstr>
      <vt:lpstr>Государственное управление  России в XVII в. </vt:lpstr>
      <vt:lpstr>РЕФОРМА ЦЕНТРАЛЬНОГО УПРАВЛЕНИЯ</vt:lpstr>
      <vt:lpstr> Государственное управление после реформ Петра I. </vt:lpstr>
      <vt:lpstr>Презентация PowerPoint</vt:lpstr>
      <vt:lpstr>ТАБЕЛЬ  О РАНГАХ</vt:lpstr>
      <vt:lpstr>УКАЗ О ЕДИНОНАСЛЕДИИ</vt:lpstr>
      <vt:lpstr> Государственное управление после реформ Петра I. </vt:lpstr>
      <vt:lpstr>Итоги реформ:</vt:lpstr>
      <vt:lpstr>Презентация PowerPoint</vt:lpstr>
      <vt:lpstr>Домашнее задание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Ответы:</dc:title>
  <dc:creator>Пользователь Windows</dc:creator>
  <cp:lastModifiedBy>Пользователь Windows</cp:lastModifiedBy>
  <cp:revision>10</cp:revision>
  <dcterms:created xsi:type="dcterms:W3CDTF">2017-09-07T13:32:07Z</dcterms:created>
  <dcterms:modified xsi:type="dcterms:W3CDTF">2017-09-25T18:31:08Z</dcterms:modified>
</cp:coreProperties>
</file>