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47EBD-8B97-4019-92EC-DB4F4CC31D18}" type="datetimeFigureOut">
              <a:rPr lang="ru-RU" smtClean="0"/>
              <a:t>24.09.2016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91EBA-D7D6-4437-A9A9-4AF7AC1D85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37333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47EBD-8B97-4019-92EC-DB4F4CC31D18}" type="datetimeFigureOut">
              <a:rPr lang="ru-RU" smtClean="0"/>
              <a:t>24.09.2016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91EBA-D7D6-4437-A9A9-4AF7AC1D85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9656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47EBD-8B97-4019-92EC-DB4F4CC31D18}" type="datetimeFigureOut">
              <a:rPr lang="ru-RU" smtClean="0"/>
              <a:t>24.09.2016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91EBA-D7D6-4437-A9A9-4AF7AC1D85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8825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47EBD-8B97-4019-92EC-DB4F4CC31D18}" type="datetimeFigureOut">
              <a:rPr lang="ru-RU" smtClean="0"/>
              <a:t>24.09.2016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91EBA-D7D6-4437-A9A9-4AF7AC1D85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13585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47EBD-8B97-4019-92EC-DB4F4CC31D18}" type="datetimeFigureOut">
              <a:rPr lang="ru-RU" smtClean="0"/>
              <a:t>24.09.2016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91EBA-D7D6-4437-A9A9-4AF7AC1D85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10660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47EBD-8B97-4019-92EC-DB4F4CC31D18}" type="datetimeFigureOut">
              <a:rPr lang="ru-RU" smtClean="0"/>
              <a:t>24.09.2016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91EBA-D7D6-4437-A9A9-4AF7AC1D85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9595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47EBD-8B97-4019-92EC-DB4F4CC31D18}" type="datetimeFigureOut">
              <a:rPr lang="ru-RU" smtClean="0"/>
              <a:t>24.09.2016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91EBA-D7D6-4437-A9A9-4AF7AC1D85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41925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47EBD-8B97-4019-92EC-DB4F4CC31D18}" type="datetimeFigureOut">
              <a:rPr lang="ru-RU" smtClean="0"/>
              <a:t>24.09.2016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91EBA-D7D6-4437-A9A9-4AF7AC1D85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07870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47EBD-8B97-4019-92EC-DB4F4CC31D18}" type="datetimeFigureOut">
              <a:rPr lang="ru-RU" smtClean="0"/>
              <a:t>24.09.2016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91EBA-D7D6-4437-A9A9-4AF7AC1D85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84562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47EBD-8B97-4019-92EC-DB4F4CC31D18}" type="datetimeFigureOut">
              <a:rPr lang="ru-RU" smtClean="0"/>
              <a:t>24.09.2016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91EBA-D7D6-4437-A9A9-4AF7AC1D85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6316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47EBD-8B97-4019-92EC-DB4F4CC31D18}" type="datetimeFigureOut">
              <a:rPr lang="ru-RU" smtClean="0"/>
              <a:t>24.09.2016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91EBA-D7D6-4437-A9A9-4AF7AC1D85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7415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47EBD-8B97-4019-92EC-DB4F4CC31D18}" type="datetimeFigureOut">
              <a:rPr lang="ru-RU" smtClean="0"/>
              <a:t>24.09.2016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191EBA-D7D6-4437-A9A9-4AF7AC1D85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7459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hdjpg.ru/img/picture/Apr/13/7dcd4bb8219e90b19c7d6f762907c66d/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Урок обществознания 9 класс</a:t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4800" b="1" dirty="0" smtClean="0"/>
              <a:t>Тема: Потребитель и его права</a:t>
            </a:r>
            <a:endParaRPr lang="ru-RU" sz="4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02657" y="4632326"/>
            <a:ext cx="4393809" cy="1655762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+mj-lt"/>
              </a:rPr>
              <a:t>Разработал учитель истории и обществознания  </a:t>
            </a:r>
            <a:r>
              <a:rPr lang="en-US" sz="2000" dirty="0" smtClean="0">
                <a:latin typeface="+mj-lt"/>
              </a:rPr>
              <a:t>I</a:t>
            </a:r>
            <a:r>
              <a:rPr lang="ru-RU" sz="2000" dirty="0" smtClean="0">
                <a:latin typeface="+mj-lt"/>
              </a:rPr>
              <a:t> кв. кат.</a:t>
            </a:r>
            <a:r>
              <a:rPr lang="en-US" sz="2000" dirty="0" smtClean="0">
                <a:latin typeface="+mj-lt"/>
              </a:rPr>
              <a:t> </a:t>
            </a:r>
            <a:endParaRPr lang="ru-RU" sz="2000" dirty="0" smtClean="0">
              <a:latin typeface="+mj-lt"/>
            </a:endParaRPr>
          </a:p>
          <a:p>
            <a:r>
              <a:rPr lang="ru-RU" sz="2000" dirty="0" smtClean="0">
                <a:latin typeface="+mj-lt"/>
              </a:rPr>
              <a:t>МБОУ «</a:t>
            </a:r>
            <a:r>
              <a:rPr lang="ru-RU" sz="2000" dirty="0" err="1" smtClean="0">
                <a:latin typeface="+mj-lt"/>
              </a:rPr>
              <a:t>Благодарновская</a:t>
            </a:r>
            <a:r>
              <a:rPr lang="ru-RU" sz="2000" dirty="0" smtClean="0">
                <a:latin typeface="+mj-lt"/>
              </a:rPr>
              <a:t> СОШ»</a:t>
            </a:r>
          </a:p>
          <a:p>
            <a:r>
              <a:rPr lang="ru-RU" sz="2000" dirty="0" smtClean="0">
                <a:latin typeface="+mj-lt"/>
              </a:rPr>
              <a:t>Бережная Наталья Алексеевна</a:t>
            </a:r>
            <a:endParaRPr lang="ru-RU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235486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42248" y="847165"/>
            <a:ext cx="9511552" cy="5329798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3200" dirty="0" smtClean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Ответы :А1- 1 , А2- 4 ,А3 – 4, А4- 2.,</a:t>
            </a:r>
          </a:p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3200" dirty="0" smtClean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В1 -1,2,3.,В2-Потребитель – 1,2, Исполнитель 3,4., </a:t>
            </a:r>
            <a:endParaRPr lang="ru-RU" sz="3200" dirty="0" smtClean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3200" dirty="0" smtClean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В3 - Налоговая инспекция.</a:t>
            </a:r>
            <a:endParaRPr lang="ru-RU" sz="3200" dirty="0" smtClean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3200" b="1" i="1" dirty="0" smtClean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Критерии оценок.</a:t>
            </a:r>
            <a:endParaRPr lang="ru-RU" sz="3200" b="1" i="1" dirty="0" smtClean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3200" dirty="0" smtClean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«5» - 0 ошибок</a:t>
            </a:r>
            <a:endParaRPr lang="ru-RU" sz="3200" dirty="0" smtClean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3200" dirty="0" smtClean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«4» - 1-2 ошибки</a:t>
            </a:r>
            <a:endParaRPr lang="ru-RU" sz="3200" dirty="0" smtClean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3200" dirty="0" smtClean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«3» - 3-4 ошибки.</a:t>
            </a:r>
            <a:endParaRPr lang="ru-RU" sz="3200" dirty="0" smtClean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284062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9176" y="1825625"/>
            <a:ext cx="9874624" cy="435133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3600" dirty="0">
                <a:latin typeface="+mj-lt"/>
              </a:rPr>
              <a:t>Изучить параграф 13;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3600" dirty="0">
                <a:latin typeface="+mj-lt"/>
              </a:rPr>
              <a:t>ТПО стр. 49, зад № 3.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3600" dirty="0">
                <a:latin typeface="+mj-lt"/>
              </a:rPr>
              <a:t>По желанию: составить  ситуации для проверки знания своих прав как потребителей, претензии к исполнителям.</a:t>
            </a:r>
          </a:p>
          <a:p>
            <a:pPr>
              <a:buFont typeface="Wingdings" panose="05000000000000000000" pitchFamily="2" charset="2"/>
              <a:buChar char="Ø"/>
            </a:pPr>
            <a:endParaRPr lang="ru-RU" sz="3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56370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Задачи урока: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4904" y="1825625"/>
            <a:ext cx="9918895" cy="435133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3600" dirty="0" smtClean="0">
                <a:effectLst/>
                <a:latin typeface="+mj-lt"/>
                <a:ea typeface="Times New Roman" panose="02020603050405020304" pitchFamily="18" charset="0"/>
              </a:rPr>
              <a:t>Рассмотреть, понятия потребитель и изготовитель? </a:t>
            </a:r>
            <a:br>
              <a:rPr lang="ru-RU" sz="3600" dirty="0" smtClean="0">
                <a:effectLst/>
                <a:latin typeface="+mj-lt"/>
                <a:ea typeface="Times New Roman" panose="02020603050405020304" pitchFamily="18" charset="0"/>
              </a:rPr>
            </a:br>
            <a:endParaRPr lang="ru-RU" sz="3600" dirty="0" smtClean="0">
              <a:effectLst/>
              <a:latin typeface="+mj-lt"/>
              <a:ea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3600" dirty="0" smtClean="0">
                <a:effectLst/>
                <a:latin typeface="+mj-lt"/>
                <a:ea typeface="Times New Roman" panose="02020603050405020304" pitchFamily="18" charset="0"/>
              </a:rPr>
              <a:t>Узнать, каковы их права?</a:t>
            </a:r>
            <a:br>
              <a:rPr lang="ru-RU" sz="3600" dirty="0" smtClean="0">
                <a:effectLst/>
                <a:latin typeface="+mj-lt"/>
                <a:ea typeface="Times New Roman" panose="02020603050405020304" pitchFamily="18" charset="0"/>
              </a:rPr>
            </a:br>
            <a:endParaRPr lang="ru-RU" sz="3600" dirty="0" smtClean="0">
              <a:effectLst/>
              <a:latin typeface="+mj-lt"/>
              <a:ea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3600" dirty="0" smtClean="0">
                <a:effectLst/>
                <a:latin typeface="+mj-lt"/>
                <a:ea typeface="Times New Roman" panose="02020603050405020304" pitchFamily="18" charset="0"/>
              </a:rPr>
              <a:t>Выяснить, как защитить права в случае их нарушения? </a:t>
            </a:r>
            <a:br>
              <a:rPr lang="ru-RU" sz="3600" dirty="0" smtClean="0">
                <a:effectLst/>
                <a:latin typeface="+mj-lt"/>
                <a:ea typeface="Times New Roman" panose="02020603050405020304" pitchFamily="18" charset="0"/>
              </a:rPr>
            </a:br>
            <a:endParaRPr lang="ru-RU" sz="3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56184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Проблема: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63372" y="1825625"/>
            <a:ext cx="8990428" cy="4351338"/>
          </a:xfrm>
        </p:spPr>
        <p:txBody>
          <a:bodyPr>
            <a:normAutofit/>
          </a:bodyPr>
          <a:lstStyle/>
          <a:p>
            <a:pPr marL="0" indent="0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4400" dirty="0" smtClean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Выяснить, какие права потребителя были нарушены в  сценке-миниатюре «В магазине».</a:t>
            </a:r>
            <a:endParaRPr lang="ru-RU" sz="4400" dirty="0" smtClean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025532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09822" y="436098"/>
            <a:ext cx="10143977" cy="5740865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Потребитель</a:t>
            </a:r>
            <a:r>
              <a:rPr lang="ru-RU" sz="3600" dirty="0" smtClean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-гражданин, имеющий намерение заказать, приобрести товары, услуги для личных нужд, не связанных с извлечением прибыли.                         </a:t>
            </a:r>
            <a:endParaRPr lang="ru-RU" sz="3600" dirty="0" smtClean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3600" b="1" dirty="0" smtClean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Исполнитель</a:t>
            </a:r>
            <a:r>
              <a:rPr lang="ru-RU" sz="3600" dirty="0" smtClean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- организация, независимо от ее формы  собственности, а также индивидуальный предприниматель, выполняющие работы или оказывающие услуги потребителям по возмездному договору. </a:t>
            </a:r>
            <a:endParaRPr lang="ru-RU" sz="3600" dirty="0" smtClean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4016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57" y="-30663"/>
            <a:ext cx="12193057" cy="6858594"/>
          </a:xfrm>
          <a:prstGeom prst="rect">
            <a:avLst/>
          </a:prstGeom>
        </p:spPr>
      </p:pic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1479176" y="365125"/>
            <a:ext cx="9874624" cy="1325563"/>
          </a:xfrm>
          <a:extLst/>
        </p:spPr>
        <p:txBody>
          <a:bodyPr/>
          <a:lstStyle/>
          <a:p>
            <a:pPr algn="ctr">
              <a:defRPr/>
            </a:pPr>
            <a:r>
              <a:rPr lang="ru-RU" sz="3200" b="1" dirty="0"/>
              <a:t>Система законодательства по защите прав потребителей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0200" y="1825625"/>
            <a:ext cx="9753600" cy="4351338"/>
          </a:xfrm>
          <a:extLst/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latin typeface="+mj-lt"/>
              </a:rPr>
              <a:t>Гражданский кодекс РФ</a:t>
            </a:r>
          </a:p>
          <a:p>
            <a:pPr eaLnBrk="1" hangingPunct="1">
              <a:defRPr/>
            </a:pPr>
            <a:r>
              <a:rPr lang="ru-RU" dirty="0" smtClean="0">
                <a:latin typeface="+mj-lt"/>
              </a:rPr>
              <a:t>Закон «О защите прав потребителей»</a:t>
            </a:r>
          </a:p>
          <a:p>
            <a:pPr eaLnBrk="1" hangingPunct="1">
              <a:defRPr/>
            </a:pPr>
            <a:r>
              <a:rPr lang="ru-RU" dirty="0" smtClean="0">
                <a:latin typeface="+mj-lt"/>
              </a:rPr>
              <a:t>Закон «О рекламе»</a:t>
            </a:r>
          </a:p>
          <a:p>
            <a:pPr eaLnBrk="1" hangingPunct="1">
              <a:defRPr/>
            </a:pPr>
            <a:r>
              <a:rPr lang="ru-RU" dirty="0" smtClean="0">
                <a:latin typeface="+mj-lt"/>
              </a:rPr>
              <a:t>Закон «О сертификации»</a:t>
            </a:r>
          </a:p>
          <a:p>
            <a:pPr eaLnBrk="1" hangingPunct="1">
              <a:defRPr/>
            </a:pPr>
            <a:r>
              <a:rPr lang="ru-RU" dirty="0" smtClean="0">
                <a:latin typeface="+mj-lt"/>
              </a:rPr>
              <a:t>Закон «О конкуренции и ограничении монополистической деятельности»</a:t>
            </a:r>
          </a:p>
        </p:txBody>
      </p:sp>
      <p:pic>
        <p:nvPicPr>
          <p:cNvPr id="17411" name="Picture 4" descr="ppp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63418" y="4468813"/>
            <a:ext cx="2627312" cy="1843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11314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57" y="-30663"/>
            <a:ext cx="12193057" cy="6858594"/>
          </a:xfrm>
          <a:prstGeom prst="rect">
            <a:avLst/>
          </a:prstGeom>
        </p:spPr>
      </p:pic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3455894" y="365125"/>
            <a:ext cx="7897906" cy="1325563"/>
          </a:xfrm>
          <a:extLst/>
        </p:spPr>
        <p:txBody>
          <a:bodyPr/>
          <a:lstStyle/>
          <a:p>
            <a:pPr>
              <a:defRPr/>
            </a:pPr>
            <a:r>
              <a:rPr lang="ru-RU" sz="4000" b="1" dirty="0"/>
              <a:t>Права потребителя</a:t>
            </a:r>
          </a:p>
        </p:txBody>
      </p:sp>
      <p:sp>
        <p:nvSpPr>
          <p:cNvPr id="256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70846" y="1825625"/>
            <a:ext cx="9282953" cy="435133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3600" dirty="0" smtClean="0">
                <a:effectLst/>
                <a:latin typeface="+mj-lt"/>
              </a:rPr>
              <a:t>Право на качество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3600" dirty="0" smtClean="0">
                <a:effectLst/>
                <a:latin typeface="+mj-lt"/>
              </a:rPr>
              <a:t>Право на безопасность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3600" dirty="0" smtClean="0">
                <a:effectLst/>
                <a:latin typeface="+mj-lt"/>
              </a:rPr>
              <a:t>Право на информацию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3600" dirty="0" smtClean="0">
                <a:effectLst/>
                <a:latin typeface="+mj-lt"/>
              </a:rPr>
              <a:t>Право на возмещение причиненного </a:t>
            </a:r>
            <a:r>
              <a:rPr lang="ru-RU" sz="3600" dirty="0" smtClean="0">
                <a:effectLst/>
                <a:latin typeface="+mj-lt"/>
              </a:rPr>
              <a:t>ущерба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3600" dirty="0" smtClean="0">
                <a:latin typeface="+mj-lt"/>
              </a:rPr>
              <a:t>Право на защиту прав потребителя</a:t>
            </a:r>
            <a:endParaRPr lang="ru-RU" sz="3600" dirty="0" smtClean="0">
              <a:effectLst/>
              <a:latin typeface="+mj-lt"/>
            </a:endParaRPr>
          </a:p>
        </p:txBody>
      </p:sp>
      <p:pic>
        <p:nvPicPr>
          <p:cNvPr id="25603" name="Picture 4" descr="MM900337032[1]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331606" y="4325985"/>
            <a:ext cx="2305050" cy="217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91084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Ситуация №1.</a:t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17058" y="1865966"/>
            <a:ext cx="9027459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>
                <a:latin typeface="+mj-lt"/>
              </a:rPr>
              <a:t>Иванов купил корейский телевизор, к которому приложена инструкция только на корейском, английском и японском языках. Фирма предложила Иванову сделать перевод за 50 долларов. </a:t>
            </a:r>
            <a:endParaRPr lang="ru-RU" sz="3600" dirty="0" smtClean="0">
              <a:latin typeface="+mj-lt"/>
            </a:endParaRPr>
          </a:p>
          <a:p>
            <a:pPr marL="0" indent="0">
              <a:buNone/>
            </a:pPr>
            <a:r>
              <a:rPr lang="ru-RU" sz="3600" i="1" dirty="0" smtClean="0">
                <a:latin typeface="+mj-lt"/>
              </a:rPr>
              <a:t>Опишите </a:t>
            </a:r>
            <a:r>
              <a:rPr lang="ru-RU" sz="3600" i="1" dirty="0">
                <a:latin typeface="+mj-lt"/>
              </a:rPr>
              <a:t>права покупателей в данной ситуации. </a:t>
            </a:r>
          </a:p>
        </p:txBody>
      </p:sp>
    </p:spTree>
    <p:extLst>
      <p:ext uri="{BB962C8B-B14F-4D97-AF65-F5344CB8AC3E}">
        <p14:creationId xmlns:p14="http://schemas.microsoft.com/office/powerpoint/2010/main" val="3787657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Ситуация </a:t>
            </a:r>
            <a:r>
              <a:rPr lang="ru-RU" b="1" dirty="0" smtClean="0"/>
              <a:t>№2.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17058" y="1865966"/>
            <a:ext cx="9027459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>
                <a:latin typeface="+mj-lt"/>
              </a:rPr>
              <a:t>Денис купил джинсы. Поскольку он ранее уже покупал одежду этой фирмы, Денис без примерки взял джинсы того же размера, что и месяц назад. Срезав дома все товарные ярлыки, он обнаружил, что джинсы ему малы. В магазине Денису отказали обменять купленный товар. </a:t>
            </a:r>
            <a:endParaRPr lang="ru-RU" sz="3600" dirty="0" smtClean="0">
              <a:latin typeface="+mj-lt"/>
            </a:endParaRPr>
          </a:p>
          <a:p>
            <a:pPr marL="0" indent="0">
              <a:buNone/>
            </a:pPr>
            <a:r>
              <a:rPr lang="ru-RU" sz="3600" dirty="0" smtClean="0">
                <a:latin typeface="+mj-lt"/>
              </a:rPr>
              <a:t> </a:t>
            </a:r>
            <a:r>
              <a:rPr lang="ru-RU" sz="3600" i="1" dirty="0">
                <a:latin typeface="+mj-lt"/>
              </a:rPr>
              <a:t>Прав ли продавец магазина?</a:t>
            </a:r>
          </a:p>
        </p:txBody>
      </p:sp>
    </p:spTree>
    <p:extLst>
      <p:ext uri="{BB962C8B-B14F-4D97-AF65-F5344CB8AC3E}">
        <p14:creationId xmlns:p14="http://schemas.microsoft.com/office/powerpoint/2010/main" val="3451173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3057" cy="68585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u="sng" dirty="0"/>
              <a:t>Памятка – потребителя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73306" y="1825625"/>
            <a:ext cx="9780494" cy="435133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Покупай </a:t>
            </a:r>
            <a:r>
              <a:rPr lang="ru-RU" dirty="0"/>
              <a:t>товар только в специализированных магазинах или в специально отведенных местах для торговли;                   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Проверяй </a:t>
            </a:r>
            <a:r>
              <a:rPr lang="ru-RU" dirty="0"/>
              <a:t>срок годности </a:t>
            </a:r>
            <a:r>
              <a:rPr lang="ru-RU" dirty="0" smtClean="0"/>
              <a:t>товара;                         </a:t>
            </a:r>
            <a:endParaRPr lang="ru-RU" dirty="0"/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Сохраняй </a:t>
            </a:r>
            <a:r>
              <a:rPr lang="ru-RU" dirty="0"/>
              <a:t>чек на </a:t>
            </a:r>
            <a:r>
              <a:rPr lang="ru-RU" dirty="0" smtClean="0"/>
              <a:t>товар;                       </a:t>
            </a:r>
            <a:endParaRPr lang="ru-RU" dirty="0"/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Подписывая </a:t>
            </a:r>
            <a:r>
              <a:rPr lang="ru-RU" dirty="0"/>
              <a:t>договор на оказание услуги, внимательно ознакомься с </a:t>
            </a:r>
            <a:r>
              <a:rPr lang="ru-RU" dirty="0" smtClean="0"/>
              <a:t>содержанием;</a:t>
            </a:r>
            <a:endParaRPr lang="ru-RU" dirty="0"/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Проверь </a:t>
            </a:r>
            <a:r>
              <a:rPr lang="ru-RU" dirty="0"/>
              <a:t>наличие Сертификата  на товар.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9167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347</Words>
  <Application>Microsoft Office PowerPoint</Application>
  <PresentationFormat>Широкоэкранный</PresentationFormat>
  <Paragraphs>47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Wingdings</vt:lpstr>
      <vt:lpstr>Тема Office</vt:lpstr>
      <vt:lpstr>Урок обществознания 9 класс    Тема: Потребитель и его права</vt:lpstr>
      <vt:lpstr> Задачи урока:</vt:lpstr>
      <vt:lpstr>Проблема:</vt:lpstr>
      <vt:lpstr>Презентация PowerPoint</vt:lpstr>
      <vt:lpstr>Система законодательства по защите прав потребителей</vt:lpstr>
      <vt:lpstr>Права потребителя</vt:lpstr>
      <vt:lpstr>Ситуация №1. </vt:lpstr>
      <vt:lpstr>Ситуация №2. </vt:lpstr>
      <vt:lpstr>Памятка – потребителя </vt:lpstr>
      <vt:lpstr>Презентация PowerPoint</vt:lpstr>
      <vt:lpstr>Домашнее задание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обществознания 9 класс    Тема: Потребитель и его права</dc:title>
  <dc:creator>Пользователь Windows</dc:creator>
  <cp:lastModifiedBy>Пользователь Windows</cp:lastModifiedBy>
  <cp:revision>3</cp:revision>
  <dcterms:created xsi:type="dcterms:W3CDTF">2016-09-24T12:24:37Z</dcterms:created>
  <dcterms:modified xsi:type="dcterms:W3CDTF">2016-09-24T12:41:08Z</dcterms:modified>
</cp:coreProperties>
</file>