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24" autoAdjust="0"/>
  </p:normalViewPr>
  <p:slideViewPr>
    <p:cSldViewPr>
      <p:cViewPr varScale="1">
        <p:scale>
          <a:sx n="59" d="100"/>
          <a:sy n="59" d="100"/>
        </p:scale>
        <p:origin x="-2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9"/>
  <c:chart>
    <c:title>
      <c:layout>
        <c:manualLayout>
          <c:xMode val="edge"/>
          <c:yMode val="edge"/>
          <c:x val="0.15678161308050631"/>
          <c:y val="1.7921315546858829E-2"/>
        </c:manualLayout>
      </c:layout>
      <c:txPr>
        <a:bodyPr/>
        <a:lstStyle/>
        <a:p>
          <a:pPr>
            <a:defRPr>
              <a:solidFill>
                <a:schemeClr val="accent1">
                  <a:lumMod val="75000"/>
                </a:schemeClr>
              </a:solidFill>
            </a:defRPr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Лист1!$A$3</c:f>
              <c:strCache>
                <c:ptCount val="1"/>
                <c:pt idx="0">
                  <c:v>число случаев заболеваний 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cat>
            <c:numRef>
              <c:f>Лист1!$B$2:$D$2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191</c:v>
                </c:pt>
                <c:pt idx="1">
                  <c:v>187</c:v>
                </c:pt>
                <c:pt idx="2">
                  <c:v>175</c:v>
                </c:pt>
              </c:numCache>
            </c:numRef>
          </c:val>
        </c:ser>
        <c:shape val="cylinder"/>
        <c:axId val="71224704"/>
        <c:axId val="71726592"/>
        <c:axId val="0"/>
      </c:bar3DChart>
      <c:catAx>
        <c:axId val="71224704"/>
        <c:scaling>
          <c:orientation val="minMax"/>
        </c:scaling>
        <c:axPos val="b"/>
        <c:numFmt formatCode="General" sourceLinked="1"/>
        <c:tickLblPos val="nextTo"/>
        <c:crossAx val="71726592"/>
        <c:crosses val="autoZero"/>
        <c:auto val="1"/>
        <c:lblAlgn val="ctr"/>
        <c:lblOffset val="100"/>
      </c:catAx>
      <c:valAx>
        <c:axId val="71726592"/>
        <c:scaling>
          <c:orientation val="minMax"/>
        </c:scaling>
        <c:axPos val="l"/>
        <c:majorGridlines>
          <c:spPr>
            <a:ln w="25400" cap="flat" cmpd="sng" algn="ctr">
              <a:solidFill>
                <a:schemeClr val="accent2"/>
              </a:solidFill>
              <a:prstDash val="solid"/>
            </a:ln>
            <a:effectLst>
              <a:outerShdw blurRad="57150" dist="38100" dir="5400000" algn="ctr" rotWithShape="0">
                <a:schemeClr val="accent2">
                  <a:shade val="9000"/>
                  <a:satMod val="105000"/>
                  <a:alpha val="48000"/>
                </a:schemeClr>
              </a:outerShdw>
            </a:effectLst>
          </c:spPr>
        </c:majorGridlines>
        <c:numFmt formatCode="General" sourceLinked="1"/>
        <c:tickLblPos val="nextTo"/>
        <c:crossAx val="712247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2800">
              <a:solidFill>
                <a:schemeClr val="accent1">
                  <a:lumMod val="75000"/>
                </a:schemeClr>
              </a:solidFill>
            </a:defRPr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Лист1!$A$8</c:f>
              <c:strCache>
                <c:ptCount val="1"/>
                <c:pt idx="0">
                  <c:v>количество пропущенных детодней </c:v>
                </c:pt>
              </c:strCache>
            </c:strRef>
          </c:tx>
          <c:cat>
            <c:numRef>
              <c:f>Лист1!$B$7:$D$7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Лист1!$B$8:$D$8</c:f>
              <c:numCache>
                <c:formatCode>General</c:formatCode>
                <c:ptCount val="3"/>
                <c:pt idx="0">
                  <c:v>1566</c:v>
                </c:pt>
                <c:pt idx="1">
                  <c:v>1352</c:v>
                </c:pt>
                <c:pt idx="2">
                  <c:v>840</c:v>
                </c:pt>
              </c:numCache>
            </c:numRef>
          </c:val>
        </c:ser>
        <c:shape val="cylinder"/>
        <c:axId val="61694336"/>
        <c:axId val="61697408"/>
        <c:axId val="0"/>
      </c:bar3DChart>
      <c:catAx>
        <c:axId val="61694336"/>
        <c:scaling>
          <c:orientation val="minMax"/>
        </c:scaling>
        <c:axPos val="b"/>
        <c:numFmt formatCode="General" sourceLinked="1"/>
        <c:tickLblPos val="nextTo"/>
        <c:crossAx val="61697408"/>
        <c:crosses val="autoZero"/>
        <c:auto val="1"/>
        <c:lblAlgn val="ctr"/>
        <c:lblOffset val="100"/>
      </c:catAx>
      <c:valAx>
        <c:axId val="61697408"/>
        <c:scaling>
          <c:orientation val="minMax"/>
        </c:scaling>
        <c:axPos val="l"/>
        <c:majorGridlines>
          <c:spPr>
            <a:ln w="25400" cap="flat" cmpd="sng" algn="ctr">
              <a:solidFill>
                <a:schemeClr val="accent2"/>
              </a:solidFill>
              <a:prstDash val="solid"/>
            </a:ln>
            <a:effectLst>
              <a:outerShdw blurRad="57150" dist="38100" dir="5400000" algn="ctr" rotWithShape="0">
                <a:schemeClr val="accent2">
                  <a:shade val="9000"/>
                  <a:satMod val="105000"/>
                  <a:alpha val="48000"/>
                </a:schemeClr>
              </a:outerShdw>
            </a:effectLst>
          </c:spPr>
        </c:majorGridlines>
        <c:numFmt formatCode="General" sourceLinked="1"/>
        <c:tickLblPos val="nextTo"/>
        <c:crossAx val="616943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количество  пропущенных дней по болезни на 1 ребенка 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Лист1!$A$14</c:f>
              <c:strCache>
                <c:ptCount val="1"/>
                <c:pt idx="0">
                  <c:v>количество  пропущенных дней по болезни на 1 ребенка </c:v>
                </c:pt>
              </c:strCache>
            </c:strRef>
          </c:tx>
          <c:cat>
            <c:numRef>
              <c:f>Лист1!$B$13:$D$13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Лист1!$B$14:$D$14</c:f>
              <c:numCache>
                <c:formatCode>General</c:formatCode>
                <c:ptCount val="3"/>
                <c:pt idx="0">
                  <c:v>13</c:v>
                </c:pt>
                <c:pt idx="1">
                  <c:v>12</c:v>
                </c:pt>
                <c:pt idx="2">
                  <c:v>8</c:v>
                </c:pt>
              </c:numCache>
            </c:numRef>
          </c:val>
        </c:ser>
        <c:shape val="cylinder"/>
        <c:axId val="61604608"/>
        <c:axId val="61607936"/>
        <c:axId val="0"/>
      </c:bar3DChart>
      <c:catAx>
        <c:axId val="61604608"/>
        <c:scaling>
          <c:orientation val="minMax"/>
        </c:scaling>
        <c:axPos val="b"/>
        <c:numFmt formatCode="General" sourceLinked="1"/>
        <c:tickLblPos val="nextTo"/>
        <c:crossAx val="61607936"/>
        <c:crosses val="autoZero"/>
        <c:auto val="1"/>
        <c:lblAlgn val="ctr"/>
        <c:lblOffset val="100"/>
      </c:catAx>
      <c:valAx>
        <c:axId val="61607936"/>
        <c:scaling>
          <c:orientation val="minMax"/>
        </c:scaling>
        <c:axPos val="l"/>
        <c:majorGridlines/>
        <c:numFmt formatCode="General" sourceLinked="1"/>
        <c:tickLblPos val="nextTo"/>
        <c:crossAx val="61604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Лист1!$A$22</c:f>
              <c:strCache>
                <c:ptCount val="1"/>
                <c:pt idx="0">
                  <c:v>1 группа 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cat>
            <c:numRef>
              <c:f>Лист1!$B$21:$D$21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Лист1!$B$22:$D$22</c:f>
              <c:numCache>
                <c:formatCode>General</c:formatCode>
                <c:ptCount val="3"/>
                <c:pt idx="0">
                  <c:v>4</c:v>
                </c:pt>
                <c:pt idx="1">
                  <c:v>7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Лист1!$A$23</c:f>
              <c:strCache>
                <c:ptCount val="1"/>
                <c:pt idx="0">
                  <c:v>2 группа</c:v>
                </c:pt>
              </c:strCache>
            </c:strRef>
          </c:tx>
          <c:spPr>
            <a:solidFill>
              <a:schemeClr val="accent3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57150" dist="38100" dir="5400000" algn="ctr" rotWithShape="0">
                <a:schemeClr val="accent3">
                  <a:shade val="9000"/>
                  <a:satMod val="105000"/>
                  <a:alpha val="48000"/>
                </a:schemeClr>
              </a:outerShdw>
            </a:effectLst>
          </c:spPr>
          <c:cat>
            <c:numRef>
              <c:f>Лист1!$B$21:$D$21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Лист1!$B$23:$D$23</c:f>
              <c:numCache>
                <c:formatCode>General</c:formatCode>
                <c:ptCount val="3"/>
                <c:pt idx="0">
                  <c:v>97</c:v>
                </c:pt>
                <c:pt idx="1">
                  <c:v>106</c:v>
                </c:pt>
                <c:pt idx="2">
                  <c:v>107</c:v>
                </c:pt>
              </c:numCache>
            </c:numRef>
          </c:val>
        </c:ser>
        <c:ser>
          <c:idx val="2"/>
          <c:order val="2"/>
          <c:tx>
            <c:strRef>
              <c:f>Лист1!$A$24</c:f>
              <c:strCache>
                <c:ptCount val="1"/>
                <c:pt idx="0">
                  <c:v>3 группа </c:v>
                </c:pt>
              </c:strCache>
            </c:strRef>
          </c:tx>
          <c:spPr>
            <a:solidFill>
              <a:schemeClr val="accent4"/>
            </a:solidFill>
            <a:ln w="2540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cat>
            <c:numRef>
              <c:f>Лист1!$B$21:$D$21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Лист1!$B$24:$D$24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shape val="cylinder"/>
        <c:axId val="61727488"/>
        <c:axId val="61729024"/>
        <c:axId val="0"/>
      </c:bar3DChart>
      <c:catAx>
        <c:axId val="61727488"/>
        <c:scaling>
          <c:orientation val="minMax"/>
        </c:scaling>
        <c:axPos val="b"/>
        <c:numFmt formatCode="General" sourceLinked="1"/>
        <c:tickLblPos val="nextTo"/>
        <c:crossAx val="61729024"/>
        <c:crosses val="autoZero"/>
        <c:auto val="1"/>
        <c:lblAlgn val="ctr"/>
        <c:lblOffset val="100"/>
      </c:catAx>
      <c:valAx>
        <c:axId val="61729024"/>
        <c:scaling>
          <c:orientation val="minMax"/>
        </c:scaling>
        <c:axPos val="l"/>
        <c:majorGridlines/>
        <c:numFmt formatCode="General" sourceLinked="1"/>
        <c:tickLblPos val="nextTo"/>
        <c:crossAx val="617274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Показатель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физической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подготовленности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5.6928426431695496E-2"/>
          <c:y val="1.519170738522724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Лист1!$A$35</c:f>
              <c:strCache>
                <c:ptCount val="1"/>
                <c:pt idx="0">
                  <c:v>показатель физической подготовлености </c:v>
                </c:pt>
              </c:strCache>
            </c:strRef>
          </c:tx>
          <c:cat>
            <c:strRef>
              <c:f>Лист1!$B$34:$C$34</c:f>
              <c:strCache>
                <c:ptCount val="2"/>
                <c:pt idx="0">
                  <c:v>2012-13</c:v>
                </c:pt>
                <c:pt idx="1">
                  <c:v>2013-14</c:v>
                </c:pt>
              </c:strCache>
            </c:strRef>
          </c:cat>
          <c:val>
            <c:numRef>
              <c:f>Лист1!$B$35:$C$35</c:f>
              <c:numCache>
                <c:formatCode>0%</c:formatCode>
                <c:ptCount val="2"/>
                <c:pt idx="0">
                  <c:v>0.66</c:v>
                </c:pt>
                <c:pt idx="1">
                  <c:v>0.87</c:v>
                </c:pt>
              </c:numCache>
            </c:numRef>
          </c:val>
        </c:ser>
        <c:shape val="cylinder"/>
        <c:axId val="61840000"/>
        <c:axId val="66978560"/>
        <c:axId val="0"/>
      </c:bar3DChart>
      <c:catAx>
        <c:axId val="61840000"/>
        <c:scaling>
          <c:orientation val="minMax"/>
        </c:scaling>
        <c:axPos val="b"/>
        <c:tickLblPos val="nextTo"/>
        <c:crossAx val="66978560"/>
        <c:crosses val="autoZero"/>
        <c:auto val="1"/>
        <c:lblAlgn val="ctr"/>
        <c:lblOffset val="100"/>
      </c:catAx>
      <c:valAx>
        <c:axId val="66978560"/>
        <c:scaling>
          <c:orientation val="minMax"/>
        </c:scaling>
        <c:axPos val="l"/>
        <c:majorGridlines/>
        <c:numFmt formatCode="0%" sourceLinked="1"/>
        <c:tickLblPos val="nextTo"/>
        <c:crossAx val="618400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>
              <a:solidFill>
                <a:schemeClr val="accent1">
                  <a:lumMod val="75000"/>
                </a:schemeClr>
              </a:solidFill>
            </a:defRPr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Лист1!$A$43</c:f>
              <c:strCache>
                <c:ptCount val="1"/>
                <c:pt idx="0">
                  <c:v>Показатель уровня интегративных качеств </c:v>
                </c:pt>
              </c:strCache>
            </c:strRef>
          </c:tx>
          <c:cat>
            <c:strRef>
              <c:f>Лист1!$B$42:$C$42</c:f>
              <c:strCache>
                <c:ptCount val="2"/>
                <c:pt idx="0">
                  <c:v>2012-13</c:v>
                </c:pt>
                <c:pt idx="1">
                  <c:v>2013-14</c:v>
                </c:pt>
              </c:strCache>
            </c:strRef>
          </c:cat>
          <c:val>
            <c:numRef>
              <c:f>Лист1!$B$43:$C$43</c:f>
              <c:numCache>
                <c:formatCode>0%</c:formatCode>
                <c:ptCount val="2"/>
                <c:pt idx="0">
                  <c:v>0.76</c:v>
                </c:pt>
                <c:pt idx="1">
                  <c:v>0.91</c:v>
                </c:pt>
              </c:numCache>
            </c:numRef>
          </c:val>
        </c:ser>
        <c:shape val="cylinder"/>
        <c:axId val="71636480"/>
        <c:axId val="71746688"/>
        <c:axId val="0"/>
      </c:bar3DChart>
      <c:catAx>
        <c:axId val="71636480"/>
        <c:scaling>
          <c:orientation val="minMax"/>
        </c:scaling>
        <c:axPos val="b"/>
        <c:tickLblPos val="nextTo"/>
        <c:crossAx val="71746688"/>
        <c:crosses val="autoZero"/>
        <c:auto val="1"/>
        <c:lblAlgn val="ctr"/>
        <c:lblOffset val="100"/>
      </c:catAx>
      <c:valAx>
        <c:axId val="71746688"/>
        <c:scaling>
          <c:orientation val="minMax"/>
        </c:scaling>
        <c:axPos val="l"/>
        <c:majorGridlines/>
        <c:numFmt formatCode="0%" sourceLinked="1"/>
        <c:tickLblPos val="nextTo"/>
        <c:crossAx val="716364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92696"/>
            <a:ext cx="7336912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Тема:</a:t>
            </a: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Проектирование модели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«Территория здоровья»</a:t>
            </a:r>
          </a:p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условиях введения </a:t>
            </a:r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фгос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до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60442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Сравнительный анализ 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заболеваемости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31640" y="1988840"/>
          <a:ext cx="6390456" cy="425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99592" y="980728"/>
          <a:ext cx="763284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99592" y="836712"/>
          <a:ext cx="763284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11560" y="1844824"/>
          <a:ext cx="79928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87624" y="1124744"/>
            <a:ext cx="64322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Сравнительный анализ по группам здоровья </a:t>
            </a:r>
            <a:endParaRPr lang="ru-RU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87624" y="1772816"/>
          <a:ext cx="72008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620688"/>
            <a:ext cx="703865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Анализ уровня физической 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подготовленности детей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539552" y="1700808"/>
          <a:ext cx="820891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31640" y="980728"/>
            <a:ext cx="66247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Анализ уровня интегративных качеств </a:t>
            </a:r>
            <a:endParaRPr lang="ru-RU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фото для дс звездочка\спарта\DSC_0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2616" cy="6165303"/>
          </a:xfrm>
          <a:prstGeom prst="rect">
            <a:avLst/>
          </a:prstGeom>
          <a:noFill/>
        </p:spPr>
      </p:pic>
      <p:pic>
        <p:nvPicPr>
          <p:cNvPr id="1027" name="Picture 3" descr="E:\ФОТКИ\DSCN3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0"/>
            <a:ext cx="9901853" cy="6237312"/>
          </a:xfrm>
          <a:prstGeom prst="rect">
            <a:avLst/>
          </a:prstGeom>
          <a:noFill/>
        </p:spPr>
      </p:pic>
      <p:pic>
        <p:nvPicPr>
          <p:cNvPr id="1028" name="Picture 4" descr="E:\ФОТКИ\DSCN37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1"/>
            <a:ext cx="9540552" cy="6921530"/>
          </a:xfrm>
          <a:prstGeom prst="rect">
            <a:avLst/>
          </a:prstGeom>
          <a:noFill/>
        </p:spPr>
      </p:pic>
      <p:pic>
        <p:nvPicPr>
          <p:cNvPr id="1029" name="Picture 5" descr="E:\ФОТКИ\DSCN37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40568" y="0"/>
            <a:ext cx="986509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538537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Цель:</a:t>
            </a:r>
          </a:p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Построение модели </a:t>
            </a:r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«территория здоровья»</a:t>
            </a:r>
          </a:p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 условиях введения </a:t>
            </a:r>
            <a:r>
              <a:rPr lang="ru-RU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фгос</a:t>
            </a: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до для приобщения</a:t>
            </a:r>
          </a:p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Детей к здоровому образу жизни  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27136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8964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Расширить и закрепить знания детей о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здоровом образе жизни. 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2. Совершенствовать физические способности детей в совместной двигательной деятельности.</a:t>
            </a:r>
          </a:p>
          <a:p>
            <a:pPr marL="514350" indent="-514350">
              <a:buAutoNum type="arabicPeriod" startAt="3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Создать единое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воспитательно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</a:p>
          <a:p>
            <a:pPr marL="514350" indent="-51435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образовательное пространство на основе 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доверительных партнерских отношений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сотрудников  с родителями.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15242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«Здоровье – это вершина , </a:t>
            </a:r>
          </a:p>
          <a:p>
            <a:pPr algn="ctr"/>
            <a:endParaRPr lang="ru-RU" sz="40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которую должен каждый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покорить сам»</a:t>
            </a:r>
          </a:p>
          <a:p>
            <a:pPr algn="ctr"/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5661248"/>
            <a:ext cx="247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Восточная мудрость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1203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анализ заболеваемости за 2012 Г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3" y="2492896"/>
          <a:ext cx="7200801" cy="2916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7"/>
                <a:gridCol w="2400267"/>
                <a:gridCol w="2400267"/>
              </a:tblGrid>
              <a:tr h="157836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случаев  заболеваемости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Пропущено дней по болезни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дней пропущенных</a:t>
                      </a:r>
                      <a:r>
                        <a:rPr lang="ru-RU" baseline="0" dirty="0" smtClean="0"/>
                        <a:t> по болезни на 1 ребенка </a:t>
                      </a:r>
                      <a:endParaRPr lang="ru-RU" dirty="0"/>
                    </a:p>
                  </a:txBody>
                  <a:tcPr/>
                </a:tc>
              </a:tr>
              <a:tr h="133855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lt"/>
                        </a:rPr>
                        <a:t>191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lt"/>
                        </a:rPr>
                        <a:t>1352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j-lt"/>
                        </a:rPr>
                        <a:t>13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1"/>
            <a:ext cx="9144000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Современные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здоровьесберегающие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технологии</a:t>
            </a:r>
            <a:endParaRPr lang="ru-RU" sz="2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095678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Стречинг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Динамические паузы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Подвижные и спортивные игры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Релаксация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Технологии эстетической направленности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Пальчиковая гимнастика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Гимнастика для глаз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Дыхательная гимнастика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Бодрящая гимнастика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Корригирующая гимнастика 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Ортопедическая гимнастика 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32200" y="1268760"/>
            <a:ext cx="701275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600" b="1" cap="all" spc="0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1600" b="1" cap="all" spc="0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Технологии сохранения и стимулирования здоровья:</a:t>
            </a:r>
            <a:endParaRPr lang="ru-RU" sz="1600" b="1" cap="all" spc="0" dirty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595156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Технологии обучения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здоровому  образу жизни: 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8101385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Физкультурная ООД ;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Проблемно-игровые технологии ;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Коммуникативные игры: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Образовательные ситуации из серии 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«Малыши – крепыши» ;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Самомассаж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marL="342900" indent="-34290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6. Точечный массаж.</a:t>
            </a:r>
          </a:p>
          <a:p>
            <a:pPr marL="342900" indent="-342900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179" y="764704"/>
            <a:ext cx="81902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III</a:t>
            </a:r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Коррекционные  технологии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445" y="1772816"/>
            <a:ext cx="86119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Арттерапия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;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Технологии музыкального </a:t>
            </a:r>
          </a:p>
          <a:p>
            <a:pPr marL="342900" indent="-342900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воздействия;</a:t>
            </a:r>
          </a:p>
          <a:p>
            <a:pPr marL="342900" indent="-342900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3. Технологии коррекции поведения;</a:t>
            </a:r>
          </a:p>
          <a:p>
            <a:pPr marL="342900" indent="-342900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Психогимнастика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marL="342900" indent="-342900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Биоэнергопластика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 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0249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Ожидаемый результат 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36712"/>
            <a:ext cx="9304022" cy="603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Повышение интереса детей к физическим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упражнениям и спорту;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Повышение интереса родителей к здоровому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образу жизни;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Повышение уровня профессионального 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мастерства педагогов ;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Создание единого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воспитательно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образовательного пространства на основе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доверительных партнерских отношений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сотрудников ДОУ с родителями;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Повышение уровня физической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подготовленности детей;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Снижение уровня заболеваемости.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303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SPecialiST</cp:lastModifiedBy>
  <cp:revision>13</cp:revision>
  <dcterms:created xsi:type="dcterms:W3CDTF">2014-11-18T05:12:16Z</dcterms:created>
  <dcterms:modified xsi:type="dcterms:W3CDTF">2014-11-18T08:14:06Z</dcterms:modified>
</cp:coreProperties>
</file>