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74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52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CB4C9-138E-4838-B45C-5FBB7ABAB9E8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DD7AE-3D7F-458C-B791-01CB05B94C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6DA0B5-F2A2-4E91-AD74-F644C6F29162}" type="slidenum">
              <a:rPr lang="ru-RU" smtClean="0">
                <a:latin typeface="Tahoma" pitchFamily="34" charset="0"/>
              </a:rPr>
              <a:pPr/>
              <a:t>2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FA302D-833C-4778-8B16-2B34247CAA88}" type="slidenum">
              <a:rPr lang="ru-RU" smtClean="0">
                <a:latin typeface="Tahoma" pitchFamily="34" charset="0"/>
              </a:rPr>
              <a:pPr/>
              <a:t>3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5E1B88-88BD-4FCF-8476-F651C0572704}" type="slidenum">
              <a:rPr lang="ru-RU" smtClean="0">
                <a:latin typeface="Tahoma" pitchFamily="34" charset="0"/>
              </a:rPr>
              <a:pPr/>
              <a:t>4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6DA0B5-F2A2-4E91-AD74-F644C6F29162}" type="slidenum">
              <a:rPr lang="ru-RU" smtClean="0">
                <a:latin typeface="Tahoma" pitchFamily="34" charset="0"/>
              </a:rPr>
              <a:pPr/>
              <a:t>5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FA302D-833C-4778-8B16-2B34247CAA88}" type="slidenum">
              <a:rPr lang="ru-RU" smtClean="0">
                <a:latin typeface="Tahoma" pitchFamily="34" charset="0"/>
              </a:rPr>
              <a:pPr/>
              <a:t>6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5E1B88-88BD-4FCF-8476-F651C0572704}" type="slidenum">
              <a:rPr lang="ru-RU" smtClean="0">
                <a:latin typeface="Tahoma" pitchFamily="34" charset="0"/>
              </a:rPr>
              <a:pPr/>
              <a:t>7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FEB97E-1391-4734-A6DD-79B15123DCBC}" type="slidenum">
              <a:rPr lang="ru-RU" smtClean="0">
                <a:latin typeface="Tahoma" pitchFamily="34" charset="0"/>
              </a:rPr>
              <a:pPr/>
              <a:t>8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FEB97E-1391-4734-A6DD-79B15123DCBC}" type="slidenum">
              <a:rPr lang="ru-RU" smtClean="0">
                <a:latin typeface="Tahoma" pitchFamily="34" charset="0"/>
              </a:rPr>
              <a:pPr/>
              <a:t>9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85AA-564D-449C-9DF3-6DE629D26F2C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858180" cy="2428892"/>
          </a:xfrm>
        </p:spPr>
        <p:txBody>
          <a:bodyPr>
            <a:normAutofit/>
          </a:bodyPr>
          <a:lstStyle/>
          <a:p>
            <a:r>
              <a:rPr lang="ru-RU" dirty="0" smtClean="0"/>
              <a:t>Площадь </a:t>
            </a:r>
            <a:r>
              <a:rPr lang="ru-RU" dirty="0" smtClean="0"/>
              <a:t>поверхности прямоугольного параллелепипеда.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381000"/>
            <a:ext cx="8435975" cy="1371600"/>
          </a:xfrm>
        </p:spPr>
        <p:txBody>
          <a:bodyPr/>
          <a:lstStyle/>
          <a:p>
            <a:r>
              <a:rPr lang="ru-RU" sz="3100" i="1">
                <a:solidFill>
                  <a:schemeClr val="tx1"/>
                </a:solidFill>
                <a:latin typeface="Times New Roman" pitchFamily="18" charset="0"/>
              </a:rPr>
              <a:t>Поверхность прямоугольного параллелепипеда состоит из </a:t>
            </a:r>
            <a:r>
              <a:rPr lang="ru-RU" sz="3100" i="1">
                <a:solidFill>
                  <a:srgbClr val="FF3300"/>
                </a:solidFill>
                <a:latin typeface="Times New Roman" pitchFamily="18" charset="0"/>
              </a:rPr>
              <a:t>6 </a:t>
            </a:r>
            <a:r>
              <a:rPr lang="ru-RU" sz="3100" i="1">
                <a:solidFill>
                  <a:schemeClr val="tx1"/>
                </a:solidFill>
                <a:latin typeface="Times New Roman" pitchFamily="18" charset="0"/>
              </a:rPr>
              <a:t>прямоугольников - </a:t>
            </a:r>
            <a:r>
              <a:rPr lang="ru-RU" sz="3100" i="1">
                <a:solidFill>
                  <a:srgbClr val="FF3300"/>
                </a:solidFill>
                <a:latin typeface="Times New Roman" pitchFamily="18" charset="0"/>
              </a:rPr>
              <a:t>граней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419475" y="2636838"/>
            <a:ext cx="3168650" cy="2663825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10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513000" prstMaterial="legacyWirefram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6443663" y="1773238"/>
            <a:ext cx="2449512" cy="504825"/>
          </a:xfrm>
          <a:prstGeom prst="wedgeRoundRectCallout">
            <a:avLst>
              <a:gd name="adj1" fmla="val -92319"/>
              <a:gd name="adj2" fmla="val 19245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Задняя грань</a:t>
            </a:r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0" y="3860800"/>
            <a:ext cx="2339975" cy="504825"/>
          </a:xfrm>
          <a:prstGeom prst="wedgeRoundRectCallout">
            <a:avLst>
              <a:gd name="adj1" fmla="val 77407"/>
              <a:gd name="adj2" fmla="val 2216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Передняя грань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nimBg="1"/>
      <p:bldP spid="15371" grpId="0" animBg="1"/>
      <p:bldP spid="15376" grpId="0" animBg="1"/>
      <p:bldP spid="153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Freeform 15"/>
          <p:cNvSpPr>
            <a:spLocks/>
          </p:cNvSpPr>
          <p:nvPr/>
        </p:nvSpPr>
        <p:spPr bwMode="auto">
          <a:xfrm>
            <a:off x="2555875" y="5300663"/>
            <a:ext cx="3960813" cy="865187"/>
          </a:xfrm>
          <a:custGeom>
            <a:avLst/>
            <a:gdLst>
              <a:gd name="T0" fmla="*/ 0 w 2495"/>
              <a:gd name="T1" fmla="*/ 865187 h 545"/>
              <a:gd name="T2" fmla="*/ 863600 w 2495"/>
              <a:gd name="T3" fmla="*/ 0 h 545"/>
              <a:gd name="T4" fmla="*/ 3960813 w 2495"/>
              <a:gd name="T5" fmla="*/ 0 h 545"/>
              <a:gd name="T6" fmla="*/ 3095625 w 2495"/>
              <a:gd name="T7" fmla="*/ 865187 h 545"/>
              <a:gd name="T8" fmla="*/ 0 w 2495"/>
              <a:gd name="T9" fmla="*/ 86518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381000"/>
            <a:ext cx="8640762" cy="1371600"/>
          </a:xfrm>
        </p:spPr>
        <p:txBody>
          <a:bodyPr/>
          <a:lstStyle/>
          <a:p>
            <a:pPr>
              <a:defRPr/>
            </a:pPr>
            <a:r>
              <a:rPr lang="ru-RU" sz="3600" i="1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Поверхность прямоугольного параллелепипеда состоит из </a:t>
            </a:r>
            <a:r>
              <a:rPr lang="ru-RU" sz="3600" i="1">
                <a:solidFill>
                  <a:srgbClr val="FF3300"/>
                </a:solidFill>
                <a:latin typeface="Times New Roman" pitchFamily="18" charset="0"/>
                <a:ea typeface="+mj-ea"/>
                <a:cs typeface="+mj-cs"/>
              </a:rPr>
              <a:t>6</a:t>
            </a:r>
            <a:r>
              <a:rPr lang="ru-RU" sz="3600" i="1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 граней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23850" y="4581525"/>
            <a:ext cx="2339975" cy="504825"/>
          </a:xfrm>
          <a:prstGeom prst="wedgeRoundRectCallout">
            <a:avLst>
              <a:gd name="adj1" fmla="val 77407"/>
              <a:gd name="adj2" fmla="val 2216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Нижняя грань</a:t>
            </a:r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>
            <a:off x="2555875" y="2708275"/>
            <a:ext cx="3960813" cy="865188"/>
          </a:xfrm>
          <a:custGeom>
            <a:avLst/>
            <a:gdLst>
              <a:gd name="T0" fmla="*/ 0 w 2495"/>
              <a:gd name="T1" fmla="*/ 865188 h 545"/>
              <a:gd name="T2" fmla="*/ 863600 w 2495"/>
              <a:gd name="T3" fmla="*/ 0 h 545"/>
              <a:gd name="T4" fmla="*/ 3960813 w 2495"/>
              <a:gd name="T5" fmla="*/ 0 h 545"/>
              <a:gd name="T6" fmla="*/ 3095625 w 2495"/>
              <a:gd name="T7" fmla="*/ 865188 h 545"/>
              <a:gd name="T8" fmla="*/ 0 w 2495"/>
              <a:gd name="T9" fmla="*/ 865188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6227763" y="1700213"/>
            <a:ext cx="2449512" cy="504825"/>
          </a:xfrm>
          <a:prstGeom prst="wedgeRoundRectCallout">
            <a:avLst>
              <a:gd name="adj1" fmla="val -92319"/>
              <a:gd name="adj2" fmla="val 19245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верхняя грань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 animBg="1"/>
      <p:bldP spid="17415" grpId="0" animBg="1"/>
      <p:bldP spid="17422" grpId="0" animBg="1"/>
      <p:bldP spid="174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i="1" dirty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Поверхность прямоугольного параллелепипеда состоит из</a:t>
            </a:r>
            <a:r>
              <a:rPr lang="ru-RU" sz="3600" i="1" dirty="0">
                <a:solidFill>
                  <a:schemeClr val="accent2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3600" i="1" dirty="0">
                <a:solidFill>
                  <a:srgbClr val="FF3300"/>
                </a:solidFill>
                <a:latin typeface="Times New Roman" pitchFamily="18" charset="0"/>
                <a:ea typeface="+mj-ea"/>
                <a:cs typeface="+mj-cs"/>
              </a:rPr>
              <a:t>6 </a:t>
            </a:r>
            <a:r>
              <a:rPr lang="ru-RU" sz="3600" i="1" dirty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граней</a:t>
            </a: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5651500" y="2708275"/>
            <a:ext cx="865188" cy="3457575"/>
          </a:xfrm>
          <a:custGeom>
            <a:avLst/>
            <a:gdLst>
              <a:gd name="T0" fmla="*/ 0 w 545"/>
              <a:gd name="T1" fmla="*/ 865187 h 2178"/>
              <a:gd name="T2" fmla="*/ 865188 w 545"/>
              <a:gd name="T3" fmla="*/ 0 h 2178"/>
              <a:gd name="T4" fmla="*/ 865188 w 545"/>
              <a:gd name="T5" fmla="*/ 2592387 h 2178"/>
              <a:gd name="T6" fmla="*/ 0 w 545"/>
              <a:gd name="T7" fmla="*/ 3457575 h 2178"/>
              <a:gd name="T8" fmla="*/ 0 w 545"/>
              <a:gd name="T9" fmla="*/ 86518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2555875" y="2708275"/>
            <a:ext cx="865188" cy="3457575"/>
          </a:xfrm>
          <a:custGeom>
            <a:avLst/>
            <a:gdLst>
              <a:gd name="T0" fmla="*/ 0 w 545"/>
              <a:gd name="T1" fmla="*/ 865187 h 2178"/>
              <a:gd name="T2" fmla="*/ 865188 w 545"/>
              <a:gd name="T3" fmla="*/ 0 h 2178"/>
              <a:gd name="T4" fmla="*/ 865188 w 545"/>
              <a:gd name="T5" fmla="*/ 2592387 h 2178"/>
              <a:gd name="T6" fmla="*/ 0 w 545"/>
              <a:gd name="T7" fmla="*/ 3457575 h 2178"/>
              <a:gd name="T8" fmla="*/ 0 w 545"/>
              <a:gd name="T9" fmla="*/ 86518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6804025" y="2852738"/>
            <a:ext cx="2016125" cy="504825"/>
          </a:xfrm>
          <a:prstGeom prst="wedgeRoundRectCallout">
            <a:avLst>
              <a:gd name="adj1" fmla="val -83306"/>
              <a:gd name="adj2" fmla="val 15628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боковая грань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492500" y="1557338"/>
            <a:ext cx="2339975" cy="504825"/>
          </a:xfrm>
          <a:prstGeom prst="wedgeRoundRectCallout">
            <a:avLst>
              <a:gd name="adj1" fmla="val -64245"/>
              <a:gd name="adj2" fmla="val 30282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Arial" charset="0"/>
              </a:rPr>
              <a:t>боковая грань</a:t>
            </a:r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39" grpId="0" animBg="1"/>
      <p:bldP spid="184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381000"/>
            <a:ext cx="8435975" cy="190499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</a:rPr>
              <a:t>Найти площадь поверхности прямоугольного параллелепипеда со сторонами </a:t>
            </a:r>
            <a:br>
              <a:rPr lang="ru-RU" sz="3200" i="1" dirty="0" smtClean="0">
                <a:latin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</a:rPr>
              <a:t>5 см, 6 см и 7 см.</a:t>
            </a:r>
            <a:endParaRPr lang="ru-RU" sz="3200" i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419475" y="2636838"/>
            <a:ext cx="3168650" cy="2663825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10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513000" prstMaterial="legacyWirefram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0" y="3860800"/>
            <a:ext cx="2339975" cy="504825"/>
          </a:xfrm>
          <a:prstGeom prst="wedgeRoundRectCallout">
            <a:avLst>
              <a:gd name="adj1" fmla="val 77407"/>
              <a:gd name="adj2" fmla="val 2216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Найдем площадь</a:t>
            </a:r>
            <a:endParaRPr lang="ru-RU" dirty="0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4929198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 см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6000768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 см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nimBg="1"/>
      <p:bldP spid="15371" grpId="0" animBg="1"/>
      <p:bldP spid="153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Freeform 15"/>
          <p:cNvSpPr>
            <a:spLocks/>
          </p:cNvSpPr>
          <p:nvPr/>
        </p:nvSpPr>
        <p:spPr bwMode="auto">
          <a:xfrm>
            <a:off x="2555875" y="5300663"/>
            <a:ext cx="3960813" cy="865187"/>
          </a:xfrm>
          <a:custGeom>
            <a:avLst/>
            <a:gdLst>
              <a:gd name="T0" fmla="*/ 0 w 2495"/>
              <a:gd name="T1" fmla="*/ 865187 h 545"/>
              <a:gd name="T2" fmla="*/ 863600 w 2495"/>
              <a:gd name="T3" fmla="*/ 0 h 545"/>
              <a:gd name="T4" fmla="*/ 3960813 w 2495"/>
              <a:gd name="T5" fmla="*/ 0 h 545"/>
              <a:gd name="T6" fmla="*/ 3095625 w 2495"/>
              <a:gd name="T7" fmla="*/ 865187 h 545"/>
              <a:gd name="T8" fmla="*/ 0 w 2495"/>
              <a:gd name="T9" fmla="*/ 86518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381000"/>
            <a:ext cx="8640762" cy="1371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i="1" dirty="0" smtClean="0">
                <a:latin typeface="Times New Roman" pitchFamily="18" charset="0"/>
              </a:rPr>
              <a:t>Найти площадь поверхности прямоугольного параллелепипеда со сторонами </a:t>
            </a:r>
            <a:br>
              <a:rPr lang="ru-RU" sz="3600" i="1" dirty="0" smtClean="0">
                <a:latin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</a:rPr>
              <a:t>5 см, 6 см и 7 см.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23850" y="4581525"/>
            <a:ext cx="2339975" cy="504825"/>
          </a:xfrm>
          <a:prstGeom prst="wedgeRoundRectCallout">
            <a:avLst>
              <a:gd name="adj1" fmla="val 77407"/>
              <a:gd name="adj2" fmla="val 2216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Найдем площадь</a:t>
            </a:r>
            <a:endParaRPr lang="ru-RU" dirty="0">
              <a:latin typeface="Arial" charset="0"/>
            </a:endParaRPr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>
            <a:off x="2555875" y="2708275"/>
            <a:ext cx="3960813" cy="865188"/>
          </a:xfrm>
          <a:custGeom>
            <a:avLst/>
            <a:gdLst>
              <a:gd name="T0" fmla="*/ 0 w 2495"/>
              <a:gd name="T1" fmla="*/ 865188 h 545"/>
              <a:gd name="T2" fmla="*/ 863600 w 2495"/>
              <a:gd name="T3" fmla="*/ 0 h 545"/>
              <a:gd name="T4" fmla="*/ 3960813 w 2495"/>
              <a:gd name="T5" fmla="*/ 0 h 545"/>
              <a:gd name="T6" fmla="*/ 3095625 w 2495"/>
              <a:gd name="T7" fmla="*/ 865188 h 545"/>
              <a:gd name="T8" fmla="*/ 0 w 2495"/>
              <a:gd name="T9" fmla="*/ 865188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95"/>
              <a:gd name="T16" fmla="*/ 0 h 545"/>
              <a:gd name="T17" fmla="*/ 2495 w 2495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95" h="545">
                <a:moveTo>
                  <a:pt x="0" y="545"/>
                </a:moveTo>
                <a:lnTo>
                  <a:pt x="544" y="0"/>
                </a:lnTo>
                <a:lnTo>
                  <a:pt x="2495" y="0"/>
                </a:lnTo>
                <a:lnTo>
                  <a:pt x="1950" y="545"/>
                </a:lnTo>
                <a:lnTo>
                  <a:pt x="0" y="545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14678" y="6000768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 см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5500702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 см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 animBg="1"/>
      <p:bldP spid="17415" grpId="0" animBg="1"/>
      <p:bldP spid="174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i="1" dirty="0" smtClean="0">
                <a:latin typeface="Times New Roman" pitchFamily="18" charset="0"/>
              </a:rPr>
              <a:t>Найти площадь поверхности прямоугольного параллелепипеда со сторонами </a:t>
            </a:r>
            <a:br>
              <a:rPr lang="ru-RU" sz="3600" i="1" dirty="0" smtClean="0">
                <a:latin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</a:rPr>
              <a:t>5 см, 6 см и 7 см.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5643570" y="3214686"/>
            <a:ext cx="865188" cy="3457575"/>
          </a:xfrm>
          <a:custGeom>
            <a:avLst/>
            <a:gdLst>
              <a:gd name="T0" fmla="*/ 0 w 545"/>
              <a:gd name="T1" fmla="*/ 865187 h 2178"/>
              <a:gd name="T2" fmla="*/ 865188 w 545"/>
              <a:gd name="T3" fmla="*/ 0 h 2178"/>
              <a:gd name="T4" fmla="*/ 865188 w 545"/>
              <a:gd name="T5" fmla="*/ 2592387 h 2178"/>
              <a:gd name="T6" fmla="*/ 0 w 545"/>
              <a:gd name="T7" fmla="*/ 3457575 h 2178"/>
              <a:gd name="T8" fmla="*/ 0 w 545"/>
              <a:gd name="T9" fmla="*/ 86518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2571736" y="3214686"/>
            <a:ext cx="865188" cy="3457575"/>
          </a:xfrm>
          <a:custGeom>
            <a:avLst/>
            <a:gdLst>
              <a:gd name="T0" fmla="*/ 0 w 545"/>
              <a:gd name="T1" fmla="*/ 865187 h 2178"/>
              <a:gd name="T2" fmla="*/ 865188 w 545"/>
              <a:gd name="T3" fmla="*/ 0 h 2178"/>
              <a:gd name="T4" fmla="*/ 865188 w 545"/>
              <a:gd name="T5" fmla="*/ 2592387 h 2178"/>
              <a:gd name="T6" fmla="*/ 0 w 545"/>
              <a:gd name="T7" fmla="*/ 3457575 h 2178"/>
              <a:gd name="T8" fmla="*/ 0 w 545"/>
              <a:gd name="T9" fmla="*/ 865187 h 2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5"/>
              <a:gd name="T16" fmla="*/ 0 h 2178"/>
              <a:gd name="T17" fmla="*/ 545 w 545"/>
              <a:gd name="T18" fmla="*/ 2178 h 2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5" h="2178">
                <a:moveTo>
                  <a:pt x="0" y="545"/>
                </a:moveTo>
                <a:lnTo>
                  <a:pt x="545" y="0"/>
                </a:lnTo>
                <a:lnTo>
                  <a:pt x="545" y="1633"/>
                </a:lnTo>
                <a:lnTo>
                  <a:pt x="0" y="2178"/>
                </a:lnTo>
                <a:lnTo>
                  <a:pt x="0" y="545"/>
                </a:lnTo>
                <a:close/>
              </a:path>
            </a:pathLst>
          </a:custGeom>
          <a:solidFill>
            <a:srgbClr val="FBA3E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6804025" y="2852738"/>
            <a:ext cx="2339975" cy="504825"/>
          </a:xfrm>
          <a:prstGeom prst="wedgeRoundRectCallout">
            <a:avLst>
              <a:gd name="adj1" fmla="val -83306"/>
              <a:gd name="adj2" fmla="val 15628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Найдем площадь</a:t>
            </a:r>
            <a:endParaRPr lang="ru-RU" dirty="0">
              <a:latin typeface="Arial" charset="0"/>
            </a:endParaRPr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2571736" y="4071942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643702" y="4286256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 см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5929330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 см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i="1" dirty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Стороны граней называются</a:t>
            </a:r>
            <a:r>
              <a:rPr lang="ru-RU" sz="4000" i="1" dirty="0">
                <a:solidFill>
                  <a:schemeClr val="accent2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4000" b="1" i="1" dirty="0">
                <a:solidFill>
                  <a:srgbClr val="FF3300"/>
                </a:solidFill>
                <a:latin typeface="Times New Roman" pitchFamily="18" charset="0"/>
                <a:ea typeface="+mj-ea"/>
                <a:cs typeface="+mj-cs"/>
              </a:rPr>
              <a:t>ребрами</a:t>
            </a:r>
            <a:r>
              <a:rPr lang="ru-RU" sz="4000" b="1" i="1" dirty="0">
                <a:solidFill>
                  <a:schemeClr val="accent2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4000" i="1" dirty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параллелепипеда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3316" name="Rectangle 40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 flipV="1">
            <a:off x="5651500" y="5300663"/>
            <a:ext cx="863600" cy="8651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2555875" y="2708275"/>
            <a:ext cx="3959225" cy="3457575"/>
            <a:chOff x="1610" y="1706"/>
            <a:chExt cx="2494" cy="2178"/>
          </a:xfrm>
        </p:grpSpPr>
        <p:sp>
          <p:nvSpPr>
            <p:cNvPr id="13319" name="Rectangle 48"/>
            <p:cNvSpPr>
              <a:spLocks noChangeArrowheads="1"/>
            </p:cNvSpPr>
            <p:nvPr/>
          </p:nvSpPr>
          <p:spPr bwMode="auto">
            <a:xfrm>
              <a:off x="1610" y="2251"/>
              <a:ext cx="1951" cy="1633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449500" prstMaterial="legacyWirefram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320" name="Rectangle 49"/>
            <p:cNvSpPr>
              <a:spLocks noChangeArrowheads="1"/>
            </p:cNvSpPr>
            <p:nvPr/>
          </p:nvSpPr>
          <p:spPr bwMode="auto">
            <a:xfrm>
              <a:off x="1610" y="2251"/>
              <a:ext cx="1950" cy="1633"/>
            </a:xfrm>
            <a:prstGeom prst="rect">
              <a:avLst/>
            </a:prstGeom>
            <a:noFill/>
            <a:ln w="762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1" name="Rectangle 50"/>
            <p:cNvSpPr>
              <a:spLocks noChangeArrowheads="1"/>
            </p:cNvSpPr>
            <p:nvPr/>
          </p:nvSpPr>
          <p:spPr bwMode="auto">
            <a:xfrm>
              <a:off x="2154" y="1706"/>
              <a:ext cx="1950" cy="1633"/>
            </a:xfrm>
            <a:prstGeom prst="rect">
              <a:avLst/>
            </a:prstGeom>
            <a:noFill/>
            <a:ln w="762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2" name="Line 51"/>
            <p:cNvSpPr>
              <a:spLocks noChangeShapeType="1"/>
            </p:cNvSpPr>
            <p:nvPr/>
          </p:nvSpPr>
          <p:spPr bwMode="auto">
            <a:xfrm flipV="1">
              <a:off x="1610" y="1706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Line 52"/>
            <p:cNvSpPr>
              <a:spLocks noChangeShapeType="1"/>
            </p:cNvSpPr>
            <p:nvPr/>
          </p:nvSpPr>
          <p:spPr bwMode="auto">
            <a:xfrm flipV="1">
              <a:off x="3560" y="1706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Line 53"/>
            <p:cNvSpPr>
              <a:spLocks noChangeShapeType="1"/>
            </p:cNvSpPr>
            <p:nvPr/>
          </p:nvSpPr>
          <p:spPr bwMode="auto">
            <a:xfrm flipV="1">
              <a:off x="1610" y="3339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2500298" y="2714620"/>
            <a:ext cx="3959225" cy="3457575"/>
            <a:chOff x="1610" y="1706"/>
            <a:chExt cx="2494" cy="2178"/>
          </a:xfrm>
        </p:grpSpPr>
        <p:sp>
          <p:nvSpPr>
            <p:cNvPr id="14" name="Rectangle 48"/>
            <p:cNvSpPr>
              <a:spLocks noChangeArrowheads="1"/>
            </p:cNvSpPr>
            <p:nvPr/>
          </p:nvSpPr>
          <p:spPr bwMode="auto">
            <a:xfrm>
              <a:off x="1610" y="2251"/>
              <a:ext cx="1951" cy="1633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2449500" prstMaterial="legacyWirefram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" name="Rectangle 49"/>
            <p:cNvSpPr>
              <a:spLocks noChangeArrowheads="1"/>
            </p:cNvSpPr>
            <p:nvPr/>
          </p:nvSpPr>
          <p:spPr bwMode="auto">
            <a:xfrm>
              <a:off x="1610" y="2251"/>
              <a:ext cx="1950" cy="1633"/>
            </a:xfrm>
            <a:prstGeom prst="rect">
              <a:avLst/>
            </a:prstGeom>
            <a:noFill/>
            <a:ln w="762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50"/>
            <p:cNvSpPr>
              <a:spLocks noChangeArrowheads="1"/>
            </p:cNvSpPr>
            <p:nvPr/>
          </p:nvSpPr>
          <p:spPr bwMode="auto">
            <a:xfrm>
              <a:off x="2154" y="1706"/>
              <a:ext cx="1950" cy="1633"/>
            </a:xfrm>
            <a:prstGeom prst="rect">
              <a:avLst/>
            </a:prstGeom>
            <a:noFill/>
            <a:ln w="762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Line 51"/>
            <p:cNvSpPr>
              <a:spLocks noChangeShapeType="1"/>
            </p:cNvSpPr>
            <p:nvPr/>
          </p:nvSpPr>
          <p:spPr bwMode="auto">
            <a:xfrm flipV="1">
              <a:off x="1610" y="1706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52"/>
            <p:cNvSpPr>
              <a:spLocks noChangeShapeType="1"/>
            </p:cNvSpPr>
            <p:nvPr/>
          </p:nvSpPr>
          <p:spPr bwMode="auto">
            <a:xfrm flipV="1">
              <a:off x="3560" y="1706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auto">
            <a:xfrm flipV="1">
              <a:off x="1610" y="3339"/>
              <a:ext cx="544" cy="54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Найдите сумму длин всех его ребер.</a:t>
            </a:r>
            <a:b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sz="4000" i="1" dirty="0" smtClean="0">
                <a:latin typeface="Times New Roman" pitchFamily="18" charset="0"/>
              </a:rPr>
              <a:t>5 см, 6 см и 7 см.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3316" name="Rectangle 40"/>
          <p:cNvSpPr>
            <a:spLocks noChangeArrowheads="1"/>
          </p:cNvSpPr>
          <p:nvPr/>
        </p:nvSpPr>
        <p:spPr bwMode="auto">
          <a:xfrm>
            <a:off x="2555875" y="3573463"/>
            <a:ext cx="3097213" cy="2592387"/>
          </a:xfrm>
          <a:prstGeom prst="rect">
            <a:avLst/>
          </a:prstGeom>
          <a:solidFill>
            <a:srgbClr val="00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449500" prstMaterial="legacyWireframe">
            <a:bevelT w="13500" h="13500" prst="angle"/>
            <a:bevelB w="13500" h="13500" prst="angle"/>
            <a:extrusionClr>
              <a:srgbClr val="00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1179489" y="4892685"/>
            <a:ext cx="2643206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108183" y="3963991"/>
            <a:ext cx="2643206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322761" y="4892685"/>
            <a:ext cx="2643206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251455" y="4035429"/>
            <a:ext cx="2643206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85852" y="4643446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5 см</a:t>
            </a:r>
            <a:endParaRPr lang="ru-RU" sz="40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0800000">
            <a:off x="3428992" y="2643182"/>
            <a:ext cx="3143272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2500298" y="3571876"/>
            <a:ext cx="3143272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3428992" y="5286388"/>
            <a:ext cx="3143272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2428860" y="6143644"/>
            <a:ext cx="3143272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143240" y="6150114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6 см</a:t>
            </a:r>
            <a:endParaRPr lang="ru-RU" sz="4000" b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2500298" y="2643182"/>
            <a:ext cx="928694" cy="928694"/>
          </a:xfrm>
          <a:prstGeom prst="line">
            <a:avLst/>
          </a:prstGeom>
          <a:ln w="76200">
            <a:solidFill>
              <a:srgbClr val="167418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643570" y="2714620"/>
            <a:ext cx="928694" cy="928694"/>
          </a:xfrm>
          <a:prstGeom prst="line">
            <a:avLst/>
          </a:prstGeom>
          <a:ln w="76200">
            <a:solidFill>
              <a:srgbClr val="167418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2500298" y="5214950"/>
            <a:ext cx="928694" cy="928694"/>
          </a:xfrm>
          <a:prstGeom prst="line">
            <a:avLst/>
          </a:prstGeom>
          <a:ln w="76200">
            <a:solidFill>
              <a:srgbClr val="167418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5643570" y="5286388"/>
            <a:ext cx="928694" cy="928694"/>
          </a:xfrm>
          <a:prstGeom prst="line">
            <a:avLst/>
          </a:prstGeom>
          <a:ln w="76200">
            <a:solidFill>
              <a:srgbClr val="167418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215074" y="5572140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7 см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/>
      <p:bldP spid="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105</Words>
  <Application>Microsoft Office PowerPoint</Application>
  <PresentationFormat>Экран (4:3)</PresentationFormat>
  <Paragraphs>35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Площадь поверхности прямоугольного параллелепипеда.</vt:lpstr>
      <vt:lpstr>Поверхность прямоугольного параллелепипеда состоит из 6 прямоугольников - граней</vt:lpstr>
      <vt:lpstr>Поверхность прямоугольного параллелепипеда состоит из 6 граней</vt:lpstr>
      <vt:lpstr>Поверхность прямоугольного параллелепипеда состоит из 6 граней</vt:lpstr>
      <vt:lpstr>Найти площадь поверхности прямоугольного параллелепипеда со сторонами  5 см, 6 см и 7 см.</vt:lpstr>
      <vt:lpstr>Найти площадь поверхности прямоугольного параллелепипеда со сторонами  5 см, 6 см и 7 см.</vt:lpstr>
      <vt:lpstr>Найти площадь поверхности прямоугольного параллелепипеда со сторонами  5 см, 6 см и 7 см.</vt:lpstr>
      <vt:lpstr>Стороны граней называются ребрами параллелепипеда</vt:lpstr>
      <vt:lpstr>Найдите сумму длин всех его ребер. 5 см, 6 см и 7 см.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19</cp:revision>
  <dcterms:created xsi:type="dcterms:W3CDTF">2016-12-28T13:52:17Z</dcterms:created>
  <dcterms:modified xsi:type="dcterms:W3CDTF">2017-01-17T19:18:21Z</dcterms:modified>
</cp:coreProperties>
</file>