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92" r:id="rId3"/>
    <p:sldId id="293" r:id="rId4"/>
    <p:sldId id="271" r:id="rId5"/>
    <p:sldId id="284" r:id="rId6"/>
    <p:sldId id="285" r:id="rId7"/>
    <p:sldId id="286" r:id="rId8"/>
    <p:sldId id="257" r:id="rId9"/>
    <p:sldId id="273" r:id="rId10"/>
    <p:sldId id="274" r:id="rId11"/>
    <p:sldId id="261" r:id="rId12"/>
    <p:sldId id="297" r:id="rId13"/>
    <p:sldId id="266" r:id="rId14"/>
    <p:sldId id="290" r:id="rId15"/>
    <p:sldId id="295" r:id="rId16"/>
    <p:sldId id="296" r:id="rId17"/>
    <p:sldId id="267" r:id="rId18"/>
    <p:sldId id="269" r:id="rId19"/>
    <p:sldId id="29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94F8E-62F2-4EB8-81A4-9046D651F07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6D202-69E8-4302-B89C-394278D7B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4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6D202-69E8-4302-B89C-394278D7BAD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722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3D45405-99B0-4C48-8D79-799F410C0BD2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210D43-BCD9-4390-ADAB-A2EEB4590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Формирование ИКТ-компетенции у младших школьников в процессе работы со словарями и справочниками по системе </a:t>
            </a:r>
            <a:r>
              <a:rPr lang="ru-RU" sz="2800" dirty="0" err="1"/>
              <a:t>Занкова</a:t>
            </a:r>
            <a:r>
              <a:rPr lang="ru-RU" sz="2800" dirty="0"/>
              <a:t> Л.В.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Работу подготовила учитель  </a:t>
            </a:r>
            <a:r>
              <a:rPr lang="ru-RU" dirty="0" smtClean="0"/>
              <a:t>начальных классов МБОУ СШ №2 </a:t>
            </a:r>
          </a:p>
          <a:p>
            <a:r>
              <a:rPr lang="ru-RU" dirty="0" smtClean="0"/>
              <a:t>г. Вязьма</a:t>
            </a:r>
          </a:p>
          <a:p>
            <a:r>
              <a:rPr lang="ru-RU" dirty="0" smtClean="0"/>
              <a:t>Егорова Людмила Владимировна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52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«Собери </a:t>
            </a:r>
            <a:r>
              <a:rPr lang="ru-RU" dirty="0"/>
              <a:t>слово»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73" y="2060848"/>
            <a:ext cx="4323611" cy="2880320"/>
          </a:xfrm>
          <a:prstGeom prst="rect">
            <a:avLst/>
          </a:prstGeom>
          <a:noFill/>
        </p:spPr>
      </p:pic>
      <p:pic>
        <p:nvPicPr>
          <p:cNvPr id="2051" name="Picture 3" descr="F:\работа со словарем\фото\DSC082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4433928" cy="332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5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208912" cy="40939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Сам алый, сахарный. Кафтан зелёный, бархатный</a:t>
            </a:r>
            <a:r>
              <a:rPr lang="ru-RU" dirty="0" smtClean="0">
                <a:solidFill>
                  <a:srgbClr val="FF0000"/>
                </a:solidFill>
              </a:rPr>
              <a:t>. (Арбуз)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Без рук, без ног, а ворота открывает. </a:t>
            </a:r>
            <a:r>
              <a:rPr lang="ru-RU" dirty="0" smtClean="0">
                <a:solidFill>
                  <a:srgbClr val="FF0000"/>
                </a:solidFill>
              </a:rPr>
              <a:t>(Ветер)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Гладишь – ласкается,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  Дразнишь – кусается.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  На цепи сидит,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  Дом сторожит</a:t>
            </a:r>
            <a:r>
              <a:rPr lang="ru-RU" dirty="0" smtClean="0">
                <a:solidFill>
                  <a:srgbClr val="FF0000"/>
                </a:solidFill>
              </a:rPr>
              <a:t>.(Собака)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«Отгадай загадку, </a:t>
            </a:r>
            <a:r>
              <a:rPr lang="ru-RU" dirty="0" smtClean="0"/>
              <a:t>напиши отгадку</a:t>
            </a:r>
            <a:r>
              <a:rPr lang="ru-RU" dirty="0"/>
              <a:t>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10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«Магазин трудных слов»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6536" y="1579361"/>
            <a:ext cx="3413720" cy="2278173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15816" y="2918012"/>
            <a:ext cx="2735079" cy="2051309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87659" y="1579361"/>
            <a:ext cx="1717977" cy="2568765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3943667"/>
            <a:ext cx="1800200" cy="2702759"/>
          </a:xfrm>
          <a:prstGeom prst="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1" y="4121672"/>
            <a:ext cx="3786687" cy="25247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459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764704"/>
            <a:ext cx="7745505" cy="5361459"/>
          </a:xfrm>
        </p:spPr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72008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</a:t>
            </a:r>
            <a:r>
              <a:rPr lang="ru-RU" sz="4000" dirty="0"/>
              <a:t>Галерея фразеологических оборотов»</a:t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22563"/>
            <a:ext cx="3630676" cy="255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764704"/>
            <a:ext cx="3947489" cy="259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94467"/>
            <a:ext cx="2581275" cy="220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8859" y="3398309"/>
            <a:ext cx="2107713" cy="2518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1222" y="3645023"/>
            <a:ext cx="2905194" cy="2271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38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учебника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70219869"/>
              </p:ext>
            </p:extLst>
          </p:nvPr>
        </p:nvGraphicFramePr>
        <p:xfrm>
          <a:off x="4932040" y="2200672"/>
          <a:ext cx="386208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485"/>
                <a:gridCol w="315659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Упр.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Найди в словаре объяснение части слов </a:t>
                      </a:r>
                      <a:r>
                        <a:rPr lang="ru-RU" i="1" dirty="0" smtClean="0"/>
                        <a:t>теле-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Изучи, как составлена статья из «Словаря сочетаемости слов русского языка» к слову </a:t>
                      </a:r>
                      <a:r>
                        <a:rPr lang="ru-RU" i="1" dirty="0" smtClean="0"/>
                        <a:t>тема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Прочитай статью из «Справочника синонимов» на слово</a:t>
                      </a:r>
                      <a:r>
                        <a:rPr lang="ru-RU" i="1" dirty="0" smtClean="0"/>
                        <a:t> тщательно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«Справочнике эпитетов» в статье на слово </a:t>
                      </a:r>
                      <a:r>
                        <a:rPr lang="ru-RU" i="1" dirty="0" smtClean="0"/>
                        <a:t>настроение </a:t>
                      </a:r>
                      <a:r>
                        <a:rPr lang="ru-RU" b="0" i="1" dirty="0" smtClean="0"/>
                        <a:t>выберите определения</a:t>
                      </a:r>
                      <a:r>
                        <a:rPr lang="ru-RU" b="0" i="0" dirty="0" smtClean="0"/>
                        <a:t> вашего настроения</a:t>
                      </a:r>
                      <a:endParaRPr lang="ru-RU" b="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528392" cy="393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38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User\Мои документы\IMG_20170405_0005_N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771" y="1196752"/>
            <a:ext cx="7437457" cy="501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29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Мои документы\IMG_20170405_0006_N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696930" cy="48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8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7"/>
            <a:ext cx="7848872" cy="4725143"/>
          </a:xfrm>
        </p:spPr>
        <p:txBody>
          <a:bodyPr>
            <a:noAutofit/>
          </a:bodyPr>
          <a:lstStyle/>
          <a:p>
            <a:r>
              <a:rPr lang="ru-RU" sz="3200" dirty="0"/>
              <a:t>Благодаря такой работе </a:t>
            </a:r>
            <a:r>
              <a:rPr lang="ru-RU" sz="3200" dirty="0" smtClean="0"/>
              <a:t>учащиеся легко ориентируются </a:t>
            </a:r>
            <a:r>
              <a:rPr lang="ru-RU" sz="3200" dirty="0"/>
              <a:t>в словарях и с удовольствием используют их. </a:t>
            </a:r>
            <a:endParaRPr lang="ru-RU" sz="3200" dirty="0" smtClean="0"/>
          </a:p>
          <a:p>
            <a:r>
              <a:rPr lang="ru-RU" sz="3200" dirty="0" smtClean="0"/>
              <a:t>Постоянное </a:t>
            </a:r>
            <a:r>
              <a:rPr lang="ru-RU" sz="3200" dirty="0"/>
              <a:t>использование словаря на уроках, регулярное обращение к нему за помощью и </a:t>
            </a:r>
            <a:r>
              <a:rPr lang="ru-RU" sz="3200" dirty="0" smtClean="0"/>
              <a:t>советом помогает</a:t>
            </a:r>
            <a:r>
              <a:rPr lang="ru-RU" sz="3200" dirty="0"/>
              <a:t>  сформировать жизненно важное для каждого человека умение работать с </a:t>
            </a:r>
            <a:r>
              <a:rPr lang="ru-RU" sz="3200" b="1" dirty="0"/>
              <a:t>информацией.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словарей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43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Применение </a:t>
            </a:r>
            <a:r>
              <a:rPr lang="ru-RU" sz="2800" dirty="0"/>
              <a:t>новых технологий повышает заинтересованность детей на уроке. А работа со словарями – это одна из новых технологий при обучении русскому языку – </a:t>
            </a:r>
            <a:r>
              <a:rPr lang="ru-RU" sz="2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культуроведческая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800" dirty="0"/>
              <a:t>Необходимо формировать у учащихся умение пользоваться всеми видами словарей, что, безусловно, повысит уровень их </a:t>
            </a:r>
            <a:r>
              <a:rPr lang="ru-RU" sz="2800" dirty="0" smtClean="0"/>
              <a:t>культуры, </a:t>
            </a:r>
            <a:r>
              <a:rPr lang="ru-RU" sz="2800" dirty="0"/>
              <a:t>речи и сформирует необходимые УУД.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</p:spTree>
    <p:extLst>
      <p:ext uri="{BB962C8B-B14F-4D97-AF65-F5344CB8AC3E}">
        <p14:creationId xmlns:p14="http://schemas.microsoft.com/office/powerpoint/2010/main" val="92849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777686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Список литературы</a:t>
            </a:r>
          </a:p>
          <a:p>
            <a:r>
              <a:rPr lang="ru-RU" sz="2400" dirty="0"/>
              <a:t>1. </a:t>
            </a:r>
            <a:r>
              <a:rPr lang="ru-RU" sz="2400" dirty="0" err="1"/>
              <a:t>Агаркова</a:t>
            </a:r>
            <a:r>
              <a:rPr lang="ru-RU" sz="2400" dirty="0"/>
              <a:t> Н.Г. Обучение письму как основа для речевого развития младшего школьника. – М., 1990.</a:t>
            </a:r>
          </a:p>
          <a:p>
            <a:r>
              <a:rPr lang="ru-RU" sz="2400" dirty="0"/>
              <a:t> 2.Анализ урока в начальной школе, </a:t>
            </a:r>
            <a:r>
              <a:rPr lang="ru-RU" sz="2400" dirty="0" err="1"/>
              <a:t>Чуракова</a:t>
            </a:r>
            <a:r>
              <a:rPr lang="ru-RU" sz="2400" dirty="0"/>
              <a:t> Р.Г., 2013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3. </a:t>
            </a:r>
            <a:r>
              <a:rPr lang="ru-RU" sz="2400" dirty="0" err="1"/>
              <a:t>Аномович</a:t>
            </a:r>
            <a:r>
              <a:rPr lang="ru-RU" sz="2400" dirty="0"/>
              <a:t> Е.А. Русский язык в начальных классах. – М., 2009.</a:t>
            </a:r>
          </a:p>
          <a:p>
            <a:r>
              <a:rPr lang="ru-RU" sz="2400" dirty="0"/>
              <a:t>4. Бакулина Г.А. Новый подход к словарно-орфографической работе на уроках русского языка. // Начальная школа. – 2007. – №1. – С.22-26.</a:t>
            </a:r>
          </a:p>
          <a:p>
            <a:r>
              <a:rPr lang="ru-RU" sz="2400" dirty="0"/>
              <a:t>5. Бессчастная Е.Н. Ещё раз о словарной работе на уроке русского языка: Опыт молодым. // Начальная школа.– 2009.– №8. – С.64-66.</a:t>
            </a:r>
          </a:p>
          <a:p>
            <a:r>
              <a:rPr lang="ru-RU" sz="2400" dirty="0"/>
              <a:t>6. </a:t>
            </a:r>
            <a:r>
              <a:rPr lang="ru-RU" sz="2400" dirty="0" err="1"/>
              <a:t>Бетенькова</a:t>
            </a:r>
            <a:r>
              <a:rPr lang="ru-RU" sz="2400" dirty="0"/>
              <a:t> Н.М., Фонин Я.С. Конкурс грамотеев: Дидактические игры и занимательные упражнения по русскому языку для учащихся начальных школ: Книга для учителя. – М.: Просвещение, 2005.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5723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</a:t>
            </a:r>
            <a:r>
              <a:rPr lang="ru-RU" dirty="0" smtClean="0"/>
              <a:t>ель </a:t>
            </a:r>
            <a:r>
              <a:rPr lang="ru-RU" dirty="0"/>
              <a:t>системы развивающего обучения </a:t>
            </a:r>
            <a:r>
              <a:rPr lang="ru-RU" dirty="0" smtClean="0"/>
              <a:t> - </a:t>
            </a:r>
            <a:r>
              <a:rPr lang="ru-RU" dirty="0"/>
              <a:t>«достижение оптимального общего развития каждого ребенка»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Л.В. </a:t>
            </a:r>
            <a:r>
              <a:rPr lang="ru-RU" dirty="0" err="1"/>
              <a:t>Занкова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3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Благодарю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7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«Требования к результатам освоения основной образовательной программы начального общего образования».</a:t>
            </a:r>
          </a:p>
          <a:p>
            <a:r>
              <a:rPr lang="ru-RU" dirty="0"/>
              <a:t>Сегодня важным является ориентировка младших школьников в информационных и коммуникативных технологиях (ИКТ) и формирование способности их грамотно применять (ИКТ-компетентность).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ФГОС</a:t>
            </a:r>
          </a:p>
        </p:txBody>
      </p:sp>
    </p:spTree>
    <p:extLst>
      <p:ext uri="{BB962C8B-B14F-4D97-AF65-F5344CB8AC3E}">
        <p14:creationId xmlns:p14="http://schemas.microsoft.com/office/powerpoint/2010/main" val="13080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свете требований ФГОС второго поколения становится актуальным организация процесса работы по обогащению словарного запаса учащихся начальной школы. Ученик должен научиться ориентироваться в соответствующих возрасту словарях и справочниках.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93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Словари эпитетов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 «Словаре эпитетов русского </a:t>
            </a:r>
            <a:r>
              <a:rPr lang="ru-RU" dirty="0"/>
              <a:t>литературного языка» </a:t>
            </a:r>
            <a:r>
              <a:rPr lang="ru-RU" dirty="0" err="1"/>
              <a:t>К.С.Горбачевича</a:t>
            </a:r>
            <a:r>
              <a:rPr lang="ru-RU" dirty="0"/>
              <a:t> и </a:t>
            </a:r>
            <a:r>
              <a:rPr lang="ru-RU" dirty="0" err="1"/>
              <a:t>Е.П.Хабло</a:t>
            </a:r>
            <a:r>
              <a:rPr lang="ru-RU" dirty="0"/>
              <a:t> отражены </a:t>
            </a:r>
            <a:r>
              <a:rPr lang="ru-RU" dirty="0" err="1"/>
              <a:t>зпитеты</a:t>
            </a:r>
            <a:r>
              <a:rPr lang="ru-RU" dirty="0"/>
              <a:t> 600 писателей и поэтов. Так, например, к слову  «море» дано 138 эпитетов. Оно </a:t>
            </a:r>
            <a:r>
              <a:rPr lang="ru-RU" dirty="0">
                <a:solidFill>
                  <a:srgbClr val="0070C0"/>
                </a:solidFill>
              </a:rPr>
              <a:t>безбрежное, бескрайнее, глубокое, широкое, жемчужное</a:t>
            </a:r>
            <a:r>
              <a:rPr lang="ru-RU" dirty="0" smtClean="0">
                <a:solidFill>
                  <a:srgbClr val="0070C0"/>
                </a:solidFill>
              </a:rPr>
              <a:t>,  </a:t>
            </a:r>
            <a:r>
              <a:rPr lang="ru-RU" dirty="0">
                <a:solidFill>
                  <a:srgbClr val="0070C0"/>
                </a:solidFill>
              </a:rPr>
              <a:t>бирюзовое</a:t>
            </a:r>
            <a:r>
              <a:rPr lang="ru-RU" dirty="0" smtClean="0">
                <a:solidFill>
                  <a:srgbClr val="0070C0"/>
                </a:solidFill>
              </a:rPr>
              <a:t>, лиловое</a:t>
            </a:r>
            <a:r>
              <a:rPr lang="ru-RU" dirty="0">
                <a:solidFill>
                  <a:srgbClr val="0070C0"/>
                </a:solidFill>
              </a:rPr>
              <a:t>, молочное</a:t>
            </a:r>
            <a:r>
              <a:rPr lang="ru-RU" dirty="0" smtClean="0">
                <a:solidFill>
                  <a:srgbClr val="0070C0"/>
                </a:solidFill>
              </a:rPr>
              <a:t>, грозное</a:t>
            </a:r>
            <a:r>
              <a:rPr lang="ru-RU" dirty="0">
                <a:solidFill>
                  <a:srgbClr val="0070C0"/>
                </a:solidFill>
              </a:rPr>
              <a:t>, туманное</a:t>
            </a:r>
            <a:r>
              <a:rPr lang="ru-RU" dirty="0" smtClean="0">
                <a:solidFill>
                  <a:srgbClr val="0070C0"/>
                </a:solidFill>
              </a:rPr>
              <a:t>, разъяренное</a:t>
            </a:r>
            <a:r>
              <a:rPr lang="ru-RU" dirty="0">
                <a:solidFill>
                  <a:srgbClr val="0070C0"/>
                </a:solidFill>
              </a:rPr>
              <a:t>, пасмурное, чарующее и др..</a:t>
            </a:r>
          </a:p>
        </p:txBody>
      </p:sp>
      <p:pic>
        <p:nvPicPr>
          <p:cNvPr id="5" name="Объект 4" descr="http://static1.ozone.ru/multimedia/books_covers/1000135201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553" y="2239963"/>
            <a:ext cx="2564143" cy="3876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08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словаря эпитетов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ru-RU" sz="2600" dirty="0"/>
              <a:t>Еще больше эпитетов имеет слово «музыка»-280. Она бывает беззаботная, возвышенная, гармоничная, задорная</a:t>
            </a:r>
            <a:r>
              <a:rPr lang="ru-RU" sz="2600" dirty="0" smtClean="0"/>
              <a:t>,</a:t>
            </a:r>
          </a:p>
          <a:p>
            <a:pPr lvl="1"/>
            <a:r>
              <a:rPr lang="ru-RU" sz="2600" dirty="0" smtClean="0"/>
              <a:t>зажигательная, </a:t>
            </a:r>
            <a:r>
              <a:rPr lang="ru-RU" sz="2600" dirty="0"/>
              <a:t>ликующая, минорная, легкая и т.д. </a:t>
            </a:r>
            <a:endParaRPr lang="ru-RU" sz="2600" dirty="0" smtClean="0"/>
          </a:p>
        </p:txBody>
      </p:sp>
      <p:sp>
        <p:nvSpPr>
          <p:cNvPr id="10" name="Объект 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3984104" cy="455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6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idx="1"/>
          </p:nvPr>
        </p:nvSpPr>
        <p:spPr>
          <a:xfrm rot="240000">
            <a:off x="2891481" y="720850"/>
            <a:ext cx="4772156" cy="3598016"/>
          </a:xfrm>
        </p:spPr>
      </p:sp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>
            <a:off x="688489" y="4653136"/>
            <a:ext cx="7699935" cy="1476032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Но чемпионами по количеству эпитетов являются слова «лицо»-591 </a:t>
            </a:r>
            <a:r>
              <a:rPr lang="ru-RU" sz="3200" dirty="0" smtClean="0"/>
              <a:t>эпитет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 «глаза»-480.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48680"/>
            <a:ext cx="576064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96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процессе работы учащиеся должны узнать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назначение </a:t>
            </a:r>
            <a:r>
              <a:rPr lang="ru-RU" dirty="0" smtClean="0"/>
              <a:t>словарей</a:t>
            </a:r>
          </a:p>
          <a:p>
            <a:endParaRPr lang="ru-RU" dirty="0" smtClean="0"/>
          </a:p>
          <a:p>
            <a:r>
              <a:rPr lang="ru-RU" dirty="0" smtClean="0"/>
              <a:t>научиться </a:t>
            </a:r>
            <a:r>
              <a:rPr lang="ru-RU" dirty="0"/>
              <a:t>находить в них нужное слово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уметь </a:t>
            </a:r>
            <a:r>
              <a:rPr lang="ru-RU" dirty="0"/>
              <a:t>работать со словарной статьёй. 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3537">
            <a:off x="4645025" y="2276475"/>
            <a:ext cx="3803650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9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Паровоз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9500" y="2193383"/>
            <a:ext cx="4481275" cy="3179018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1957" y="0"/>
            <a:ext cx="1800200" cy="2176243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5856" y="3782892"/>
            <a:ext cx="3911012" cy="2952328"/>
          </a:xfrm>
          <a:prstGeom prst="rect">
            <a:avLst/>
          </a:prstGeom>
          <a:noFill/>
        </p:spPr>
      </p:pic>
      <p:pic>
        <p:nvPicPr>
          <p:cNvPr id="1026" name="Picture 2" descr="F:\работа со словарем\фото\DSC082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284476" cy="321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956</TotalTime>
  <Words>586</Words>
  <Application>Microsoft Office PowerPoint</Application>
  <PresentationFormat>Экран (4:3)</PresentationFormat>
  <Paragraphs>64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Твердый переплет</vt:lpstr>
      <vt:lpstr>Формирование ИКТ-компетенции у младших школьников в процессе работы со словарями и справочниками по системе Занкова Л.В. </vt:lpstr>
      <vt:lpstr>Л.В. Занкова</vt:lpstr>
      <vt:lpstr>ФГОС</vt:lpstr>
      <vt:lpstr>ФГОС</vt:lpstr>
      <vt:lpstr>Словари эпитетов</vt:lpstr>
      <vt:lpstr>Из словаря эпитетов</vt:lpstr>
      <vt:lpstr>Презентация PowerPoint</vt:lpstr>
      <vt:lpstr>В процессе работы учащиеся должны узнать </vt:lpstr>
      <vt:lpstr> Паровоз </vt:lpstr>
      <vt:lpstr> «Собери слово» </vt:lpstr>
      <vt:lpstr> «Отгадай загадку, напиши отгадку» </vt:lpstr>
      <vt:lpstr> «Магазин трудных слов» </vt:lpstr>
      <vt:lpstr>  «Галерея фразеологических оборотов»  </vt:lpstr>
      <vt:lpstr>Задания учебника</vt:lpstr>
      <vt:lpstr>Презентация PowerPoint</vt:lpstr>
      <vt:lpstr>Презентация PowerPoint</vt:lpstr>
      <vt:lpstr>Польза словарей</vt:lpstr>
      <vt:lpstr>Вывод</vt:lpstr>
      <vt:lpstr>Презентация PowerPoint</vt:lpstr>
      <vt:lpstr>Благодарю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со словарями и справочниками как форма ИКТ</dc:title>
  <dc:creator>User</dc:creator>
  <cp:lastModifiedBy>Школа №2</cp:lastModifiedBy>
  <cp:revision>90</cp:revision>
  <dcterms:created xsi:type="dcterms:W3CDTF">2015-10-09T18:17:55Z</dcterms:created>
  <dcterms:modified xsi:type="dcterms:W3CDTF">2017-09-25T07:03:57Z</dcterms:modified>
</cp:coreProperties>
</file>