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2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44" autoAdjust="0"/>
    <p:restoredTop sz="94660"/>
  </p:normalViewPr>
  <p:slideViewPr>
    <p:cSldViewPr>
      <p:cViewPr varScale="1">
        <p:scale>
          <a:sx n="87" d="100"/>
          <a:sy n="87" d="100"/>
        </p:scale>
        <p:origin x="-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BEBB70-0742-4124-A8FB-3C233D6400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FFC973-5D25-4E02-8FD3-26ADD2DAD0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FC973-5D25-4E02-8FD3-26ADD2DAD08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FC973-5D25-4E02-8FD3-26ADD2DAD08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5.xml"/><Relationship Id="rId5" Type="http://schemas.openxmlformats.org/officeDocument/2006/relationships/slide" Target="slide30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slide" Target="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slide" Target="slide3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  <a:latin typeface="Book Antiqua" pitchFamily="18" charset="0"/>
                <a:ea typeface="Batang" pitchFamily="18" charset="-127"/>
              </a:rPr>
              <a:t>Развитие жизни на Земле.</a:t>
            </a:r>
            <a:br>
              <a:rPr lang="ru-RU" dirty="0" smtClean="0">
                <a:solidFill>
                  <a:srgbClr val="002060"/>
                </a:solidFill>
                <a:latin typeface="Book Antiqua" pitchFamily="18" charset="0"/>
                <a:ea typeface="Batang" pitchFamily="18" charset="-127"/>
              </a:rPr>
            </a:br>
            <a:r>
              <a:rPr lang="ru-RU" dirty="0" smtClean="0">
                <a:solidFill>
                  <a:srgbClr val="002060"/>
                </a:solidFill>
                <a:latin typeface="Book Antiqua" pitchFamily="18" charset="0"/>
                <a:ea typeface="Batang" pitchFamily="18" charset="-127"/>
              </a:rPr>
              <a:t>Архейская и протерозойская эры</a:t>
            </a:r>
            <a:r>
              <a:rPr lang="ru-RU" dirty="0" smtClean="0">
                <a:latin typeface="Book Antiqua" pitchFamily="18" charset="0"/>
                <a:ea typeface="Batang" pitchFamily="18" charset="-127"/>
              </a:rPr>
              <a:t/>
            </a:r>
            <a:br>
              <a:rPr lang="ru-RU" dirty="0" smtClean="0">
                <a:latin typeface="Book Antiqua" pitchFamily="18" charset="0"/>
                <a:ea typeface="Batang" pitchFamily="18" charset="-127"/>
              </a:rPr>
            </a:br>
            <a:endParaRPr lang="ru-RU" dirty="0">
              <a:latin typeface="Book Antiqua" pitchFamily="18" charset="0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- филогенетические ряды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переходные формы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500174"/>
            <a:ext cx="4644000" cy="19023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786322"/>
            <a:ext cx="2676525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4929198"/>
            <a:ext cx="2050284" cy="14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загруженное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4714884"/>
            <a:ext cx="2476500" cy="184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 rot="10800000">
            <a:off x="357158" y="42860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71678"/>
            <a:ext cx="7772400" cy="1898653"/>
          </a:xfrm>
        </p:spPr>
        <p:txBody>
          <a:bodyPr>
            <a:noAutofit/>
          </a:bodyPr>
          <a:lstStyle/>
          <a:p>
            <a:r>
              <a:rPr lang="ru-RU" sz="3200" dirty="0" smtClean="0"/>
              <a:t>Сравнительная эмбриология – основана на сравнении зародышей разных групп организмов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Сделайте вывод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428860" y="6858000"/>
            <a:ext cx="6400800" cy="214338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flipV="1">
            <a:off x="2143108" y="2500306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\</a:t>
            </a:r>
            <a:endParaRPr lang="ru-RU" dirty="0"/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564689" y="1935981"/>
            <a:ext cx="2142854" cy="27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rot="10800000">
            <a:off x="785786" y="5357826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5800" y="428604"/>
            <a:ext cx="7772400" cy="5214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зоогеграфия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наука, изучающая закономерности расселения животных</a:t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7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-фауна и ареалы</a:t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-процессы расширения и сокращения ареалов</a:t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-определение центров водообразования</a:t>
            </a:r>
            <a:b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Почему сумчатые обитают только в Австралии? Сделайте вывод о их эволюционном пути развития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 rot="10800000">
            <a:off x="785786" y="5357826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1214422"/>
            <a:ext cx="3354093" cy="223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/>
              <a:t>цитогенетика – основана на изучении и сравнении хромосомного  и генного состава </a:t>
            </a:r>
            <a:br>
              <a:rPr lang="ru-RU" sz="3200" b="1" i="1" dirty="0" smtClean="0"/>
            </a:br>
            <a:r>
              <a:rPr lang="ru-RU" sz="3200" b="1" i="1" dirty="0" smtClean="0"/>
              <a:t>эволюционных групп.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Объект изучения:</a:t>
            </a:r>
            <a:br>
              <a:rPr lang="ru-RU" sz="3200" dirty="0" smtClean="0"/>
            </a:br>
            <a:r>
              <a:rPr lang="ru-RU" sz="3200" dirty="0" smtClean="0"/>
              <a:t>- структура ДНК вымерших и современных форм</a:t>
            </a:r>
            <a:br>
              <a:rPr lang="ru-RU" sz="3200" dirty="0" smtClean="0"/>
            </a:br>
            <a:r>
              <a:rPr lang="ru-RU" sz="3200" dirty="0" smtClean="0"/>
              <a:t>-мутационный механизм видообразования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0800000">
            <a:off x="785786" y="5357826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Закономерности эволюции организмов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/>
          </a:bodyPr>
          <a:lstStyle/>
          <a:p>
            <a:r>
              <a:rPr lang="ru-RU" sz="4800" dirty="0" smtClean="0">
                <a:hlinkClick r:id="rId2" action="ppaction://hlinksldjump"/>
              </a:rPr>
              <a:t>Движущие силы эволюции</a:t>
            </a:r>
            <a:endParaRPr lang="ru-RU" sz="4800" dirty="0" smtClean="0"/>
          </a:p>
          <a:p>
            <a:r>
              <a:rPr lang="ru-RU" sz="4800" dirty="0" smtClean="0">
                <a:hlinkClick r:id="rId2" action="ppaction://hlinksldjump"/>
              </a:rPr>
              <a:t>Факторы эволюции</a:t>
            </a:r>
            <a:endParaRPr lang="ru-RU" sz="4800" dirty="0" smtClean="0"/>
          </a:p>
          <a:p>
            <a:r>
              <a:rPr lang="ru-RU" sz="4800" dirty="0" smtClean="0">
                <a:hlinkClick r:id="rId2" action="ppaction://hlinksldjump"/>
              </a:rPr>
              <a:t>Пути эволюции</a:t>
            </a:r>
            <a:endParaRPr lang="ru-RU" sz="4800" dirty="0" smtClean="0"/>
          </a:p>
          <a:p>
            <a:r>
              <a:rPr lang="ru-RU" sz="4800" dirty="0" smtClean="0">
                <a:hlinkClick r:id="rId2" action="ppaction://hlinksldjump"/>
              </a:rPr>
              <a:t>Направления эволюции</a:t>
            </a:r>
            <a:endParaRPr lang="ru-RU" sz="4800" dirty="0" smtClean="0"/>
          </a:p>
          <a:p>
            <a:r>
              <a:rPr lang="ru-RU" sz="4800" dirty="0" smtClean="0">
                <a:hlinkClick r:id="rId2" action="ppaction://hlinksldjump"/>
              </a:rPr>
              <a:t>Формы эволюции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 fontScale="90000" lnSpcReduction="10000"/>
          </a:bodyPr>
          <a:lstStyle/>
          <a:p>
            <a:r>
              <a:rPr lang="ru-RU" sz="6200" b="1" dirty="0" smtClean="0"/>
              <a:t>1.</a:t>
            </a:r>
            <a:r>
              <a:rPr lang="ru-RU" sz="2700" dirty="0" smtClean="0"/>
              <a:t>наследственная изменчивость, борьба за существование, естественный отбор</a:t>
            </a:r>
          </a:p>
          <a:p>
            <a:r>
              <a:rPr lang="ru-RU" sz="6200" b="1" dirty="0" smtClean="0"/>
              <a:t>2.</a:t>
            </a:r>
            <a:r>
              <a:rPr lang="ru-RU" sz="2700" dirty="0" smtClean="0"/>
              <a:t>условия среды, волны численности, изоляция, дрейф генов.</a:t>
            </a:r>
          </a:p>
          <a:p>
            <a:r>
              <a:rPr lang="ru-RU" sz="6200" b="1" dirty="0" smtClean="0"/>
              <a:t>3.</a:t>
            </a:r>
            <a:r>
              <a:rPr lang="ru-RU" sz="2700" dirty="0" smtClean="0"/>
              <a:t>биологический прогресс и биологический регресс</a:t>
            </a:r>
          </a:p>
          <a:p>
            <a:r>
              <a:rPr lang="ru-RU" sz="6200" b="1" dirty="0" smtClean="0"/>
              <a:t>4.</a:t>
            </a:r>
            <a:r>
              <a:rPr lang="ru-RU" sz="2700" dirty="0" smtClean="0"/>
              <a:t>арогенез(</a:t>
            </a:r>
            <a:r>
              <a:rPr lang="ru-RU" sz="2700" dirty="0" err="1" smtClean="0"/>
              <a:t>араморфоз</a:t>
            </a:r>
            <a:r>
              <a:rPr lang="ru-RU" sz="2700" dirty="0" smtClean="0"/>
              <a:t>), </a:t>
            </a:r>
            <a:r>
              <a:rPr lang="ru-RU" sz="2700" dirty="0" err="1" smtClean="0"/>
              <a:t>аллогенез</a:t>
            </a:r>
            <a:r>
              <a:rPr lang="ru-RU" sz="2700" dirty="0" smtClean="0"/>
              <a:t>(идиоадаптация), </a:t>
            </a:r>
            <a:r>
              <a:rPr lang="ru-RU" sz="2700" dirty="0" err="1" smtClean="0"/>
              <a:t>катагенез</a:t>
            </a:r>
            <a:r>
              <a:rPr lang="ru-RU" sz="2700" dirty="0" smtClean="0"/>
              <a:t> (дегенерация)</a:t>
            </a:r>
          </a:p>
          <a:p>
            <a:r>
              <a:rPr lang="ru-RU" sz="6200" b="1" dirty="0" smtClean="0"/>
              <a:t>5.</a:t>
            </a:r>
            <a:r>
              <a:rPr lang="ru-RU" sz="2700" dirty="0" smtClean="0"/>
              <a:t>дивергенция, конвергенция, параллелизм, монофилия</a:t>
            </a:r>
            <a:endParaRPr lang="ru-RU" sz="2700" dirty="0"/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0800000">
            <a:off x="7429520" y="357166"/>
            <a:ext cx="92869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события архейской и протерозойской эры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i="1" dirty="0" smtClean="0"/>
              <a:t>Расположите по порядку</a:t>
            </a:r>
          </a:p>
          <a:p>
            <a:r>
              <a:rPr lang="ru-RU" dirty="0" smtClean="0"/>
              <a:t>-эукариоты</a:t>
            </a:r>
          </a:p>
          <a:p>
            <a:r>
              <a:rPr lang="ru-RU" dirty="0" smtClean="0"/>
              <a:t>-автотрофное питание</a:t>
            </a:r>
          </a:p>
          <a:p>
            <a:r>
              <a:rPr lang="ru-RU" dirty="0" smtClean="0"/>
              <a:t>-гетеротрофное питание</a:t>
            </a:r>
          </a:p>
          <a:p>
            <a:r>
              <a:rPr lang="ru-RU" dirty="0" smtClean="0"/>
              <a:t>-прокариоты</a:t>
            </a:r>
          </a:p>
          <a:p>
            <a:r>
              <a:rPr lang="ru-RU" dirty="0" smtClean="0"/>
              <a:t>-аэробное дыхание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многоклеточность</a:t>
            </a:r>
            <a:endParaRPr lang="ru-RU" dirty="0" smtClean="0"/>
          </a:p>
          <a:p>
            <a:r>
              <a:rPr lang="ru-RU" dirty="0" smtClean="0"/>
              <a:t>-анаэробное дыхание</a:t>
            </a:r>
          </a:p>
          <a:p>
            <a:r>
              <a:rPr lang="ru-RU" dirty="0" smtClean="0"/>
              <a:t>-разнообразие типов беспозвоночных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57272"/>
          </a:xfrm>
        </p:spPr>
        <p:txBody>
          <a:bodyPr/>
          <a:lstStyle/>
          <a:p>
            <a:r>
              <a:rPr lang="ru-RU" dirty="0" smtClean="0"/>
              <a:t>Какие бактерии были первыми?</a:t>
            </a:r>
            <a:endParaRPr lang="ru-RU" dirty="0"/>
          </a:p>
        </p:txBody>
      </p:sp>
      <p:pic>
        <p:nvPicPr>
          <p:cNvPr id="6" name="Содержимое 5" descr="265px-EscherichiaColi_NIAI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071546"/>
            <a:ext cx="3037391" cy="2556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142984"/>
            <a:ext cx="3840976" cy="2556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 descr="spirulinbakr-125621009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4000504"/>
            <a:ext cx="2540000" cy="2540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t4_bacteriophages_targeting_e.coli_bacteria_6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4" y="4000504"/>
            <a:ext cx="3777339" cy="2556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500063" y="285750"/>
            <a:ext cx="8229600" cy="6357938"/>
          </a:xfrm>
        </p:spPr>
        <p:txBody>
          <a:bodyPr>
            <a:normAutofit fontScale="90000" lnSpcReduction="20000"/>
          </a:bodyPr>
          <a:lstStyle/>
          <a:p>
            <a:pPr algn="ctr"/>
            <a:r>
              <a:rPr lang="ru-RU" sz="3100" dirty="0" smtClean="0"/>
              <a:t>Что способствовало прогрессу бактерий?</a:t>
            </a:r>
          </a:p>
          <a:p>
            <a:pPr algn="ctr"/>
            <a:r>
              <a:rPr lang="ru-RU" sz="3100" i="1" dirty="0" smtClean="0">
                <a:hlinkClick r:id="rId2" action="ppaction://hlinksldjump"/>
              </a:rPr>
              <a:t>Ароморфозы     </a:t>
            </a:r>
            <a:r>
              <a:rPr lang="ru-RU" sz="3100" i="1" dirty="0" smtClean="0"/>
              <a:t>                      </a:t>
            </a:r>
            <a:r>
              <a:rPr lang="ru-RU" sz="3100" i="1" dirty="0" smtClean="0">
                <a:hlinkClick r:id="rId3" action="ppaction://hlinksldjump"/>
              </a:rPr>
              <a:t>Идиоадаптации </a:t>
            </a:r>
            <a:endParaRPr lang="ru-RU" sz="3100" i="1" dirty="0" smtClean="0"/>
          </a:p>
          <a:p>
            <a:endParaRPr lang="ru-RU" sz="3100" dirty="0" smtClean="0"/>
          </a:p>
          <a:p>
            <a:pPr algn="ctr"/>
            <a:r>
              <a:rPr lang="ru-RU" sz="3100" dirty="0" smtClean="0">
                <a:hlinkClick r:id="rId4" action="ppaction://hlinksldjump"/>
              </a:rPr>
              <a:t>Способ размножения бактерий?</a:t>
            </a:r>
          </a:p>
          <a:p>
            <a:r>
              <a:rPr lang="ru-RU" sz="3100" dirty="0" smtClean="0">
                <a:hlinkClick r:id="rId4" action="ppaction://hlinksldjump"/>
              </a:rPr>
              <a:t>  </a:t>
            </a:r>
            <a:endParaRPr lang="ru-RU" sz="3100" dirty="0" smtClean="0"/>
          </a:p>
          <a:p>
            <a:endParaRPr lang="ru-RU" sz="3100" dirty="0" smtClean="0"/>
          </a:p>
          <a:p>
            <a:pPr algn="ctr"/>
            <a:endParaRPr lang="ru-RU" sz="3100" dirty="0" smtClean="0"/>
          </a:p>
          <a:p>
            <a:pPr algn="ctr"/>
            <a:r>
              <a:rPr lang="ru-RU" sz="3100" dirty="0" smtClean="0">
                <a:hlinkClick r:id="rId5" action="ppaction://hlinksldjump"/>
              </a:rPr>
              <a:t>Способ дыхания?</a:t>
            </a:r>
            <a:endParaRPr lang="ru-RU" sz="3100" dirty="0" smtClean="0"/>
          </a:p>
          <a:p>
            <a:pPr algn="ctr"/>
            <a:endParaRPr lang="ru-RU" sz="3100" dirty="0" smtClean="0"/>
          </a:p>
          <a:p>
            <a:pPr algn="ctr"/>
            <a:endParaRPr lang="ru-RU" sz="3100" dirty="0" smtClean="0"/>
          </a:p>
          <a:p>
            <a:pPr algn="ctr"/>
            <a:endParaRPr lang="ru-RU" sz="3100" dirty="0" smtClean="0"/>
          </a:p>
          <a:p>
            <a:pPr algn="ctr"/>
            <a:r>
              <a:rPr lang="ru-RU" sz="3100" dirty="0" smtClean="0">
                <a:hlinkClick r:id="rId6" action="ppaction://hlinksldjump"/>
              </a:rPr>
              <a:t>Тип питания?</a:t>
            </a:r>
            <a:endParaRPr lang="ru-RU" sz="3100" dirty="0" smtClean="0"/>
          </a:p>
          <a:p>
            <a:pPr algn="ctr"/>
            <a:endParaRPr lang="ru-RU" sz="2900" dirty="0" smtClean="0"/>
          </a:p>
          <a:p>
            <a:pPr algn="ctr"/>
            <a:endParaRPr lang="ru-RU" sz="2900" dirty="0" smtClean="0"/>
          </a:p>
          <a:p>
            <a:r>
              <a:rPr lang="ru-RU" sz="2100" dirty="0" smtClean="0"/>
              <a:t>           </a:t>
            </a:r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-клеточное строение </a:t>
            </a:r>
          </a:p>
          <a:p>
            <a:r>
              <a:rPr lang="ru-RU" sz="4000" dirty="0" smtClean="0"/>
              <a:t>-органоиды</a:t>
            </a:r>
          </a:p>
          <a:p>
            <a:r>
              <a:rPr lang="ru-RU" sz="4000" dirty="0" smtClean="0"/>
              <a:t>-ферментативные комплексы</a:t>
            </a:r>
          </a:p>
          <a:p>
            <a:r>
              <a:rPr lang="ru-RU" sz="4000" dirty="0" smtClean="0"/>
              <a:t>-управление обменом веществ</a:t>
            </a:r>
          </a:p>
          <a:p>
            <a:endParaRPr lang="ru-RU" sz="4000" dirty="0"/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0800000">
            <a:off x="7072330" y="571480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images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3429000"/>
            <a:ext cx="3204000" cy="28034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Планета Земля сформировалась около 6млрд. лет назад.</a:t>
            </a:r>
            <a:br>
              <a:rPr lang="ru-RU" sz="3100" dirty="0" smtClean="0"/>
            </a:br>
            <a:r>
              <a:rPr lang="ru-RU" sz="3100" dirty="0" smtClean="0"/>
              <a:t>Эры развития жизни:</a:t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hlinkClick r:id="rId2" action="ppaction://hlinksldjump"/>
              </a:rPr>
              <a:t>Архейская </a:t>
            </a:r>
            <a:r>
              <a:rPr lang="ru-RU" dirty="0" smtClean="0"/>
              <a:t>(эра древней жизни) –3,5млр.л.н</a:t>
            </a:r>
          </a:p>
          <a:p>
            <a:r>
              <a:rPr lang="ru-RU" dirty="0" smtClean="0">
                <a:hlinkClick r:id="rId3" action="ppaction://hlinksldjump"/>
              </a:rPr>
              <a:t>Протерозойская</a:t>
            </a:r>
            <a:r>
              <a:rPr lang="ru-RU" dirty="0" smtClean="0"/>
              <a:t> (первичная жизнь) –2.6млр.л.н.</a:t>
            </a:r>
          </a:p>
          <a:p>
            <a:r>
              <a:rPr lang="ru-RU" dirty="0" smtClean="0">
                <a:hlinkClick r:id="rId4" action="ppaction://hlinksldjump"/>
              </a:rPr>
              <a:t>Палеозойская</a:t>
            </a:r>
            <a:r>
              <a:rPr lang="ru-RU" dirty="0" smtClean="0"/>
              <a:t> (древняя жизнь) –570млн.л.н.</a:t>
            </a:r>
          </a:p>
          <a:p>
            <a:r>
              <a:rPr lang="ru-RU" dirty="0" smtClean="0">
                <a:hlinkClick r:id="rId5" action="ppaction://hlinksldjump"/>
              </a:rPr>
              <a:t>Мезозойская</a:t>
            </a:r>
            <a:r>
              <a:rPr lang="ru-RU" dirty="0" smtClean="0"/>
              <a:t> (средняя жизнь) –230млн.л.н..</a:t>
            </a:r>
          </a:p>
          <a:p>
            <a:r>
              <a:rPr lang="ru-RU" dirty="0" smtClean="0">
                <a:hlinkClick r:id="rId6" action="ppaction://hlinksldjump"/>
              </a:rPr>
              <a:t>Кайнозойская</a:t>
            </a:r>
            <a:r>
              <a:rPr lang="ru-RU" dirty="0" smtClean="0"/>
              <a:t> ( новая жизнь) -65млн.л.н.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dirty="0" smtClean="0"/>
              <a:t>-плотная оболочка</a:t>
            </a:r>
          </a:p>
          <a:p>
            <a:r>
              <a:rPr lang="ru-RU" dirty="0" smtClean="0"/>
              <a:t>-жгутики</a:t>
            </a:r>
          </a:p>
          <a:p>
            <a:r>
              <a:rPr lang="ru-RU" dirty="0" smtClean="0"/>
              <a:t>- разнообразие форм</a:t>
            </a:r>
          </a:p>
          <a:p>
            <a:r>
              <a:rPr lang="ru-RU" dirty="0" smtClean="0"/>
              <a:t>- спорообразование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0800000">
            <a:off x="7072330" y="571480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3214686"/>
            <a:ext cx="3456000" cy="29319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7643834" y="357166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7358082" y="42860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Появление автотрофного питания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928670"/>
            <a:ext cx="4176000" cy="2718913"/>
          </a:xfrm>
        </p:spPr>
      </p:pic>
      <p:sp>
        <p:nvSpPr>
          <p:cNvPr id="5" name="Прямоугольник 4"/>
          <p:cNvSpPr/>
          <p:nvPr/>
        </p:nvSpPr>
        <p:spPr>
          <a:xfrm>
            <a:off x="1357290" y="4357694"/>
            <a:ext cx="67151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hlinkClick r:id="rId3" action="ppaction://hlinksldjump"/>
              </a:rPr>
              <a:t>Причина</a:t>
            </a:r>
            <a:endParaRPr lang="ru-RU" sz="2800" dirty="0" smtClean="0"/>
          </a:p>
          <a:p>
            <a:pPr algn="ctr"/>
            <a:r>
              <a:rPr lang="ru-RU" sz="2800" dirty="0" smtClean="0">
                <a:hlinkClick r:id="rId3" action="ppaction://hlinksldjump"/>
              </a:rPr>
              <a:t>Способы</a:t>
            </a:r>
            <a:endParaRPr lang="ru-RU" sz="2800" dirty="0" smtClean="0"/>
          </a:p>
          <a:p>
            <a:pPr algn="ctr"/>
            <a:r>
              <a:rPr lang="ru-RU" sz="2800" dirty="0" smtClean="0">
                <a:hlinkClick r:id="rId3" action="ppaction://hlinksldjump"/>
              </a:rPr>
              <a:t>Значение</a:t>
            </a:r>
            <a:endParaRPr lang="ru-RU" sz="2800" dirty="0" smtClean="0"/>
          </a:p>
          <a:p>
            <a:pPr algn="ctr"/>
            <a:r>
              <a:rPr lang="ru-RU" sz="2800" dirty="0" smtClean="0">
                <a:hlinkClick r:id="rId3" action="ppaction://hlinksldjump"/>
              </a:rPr>
              <a:t>Значение кислорода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Причина-недостаток пищи</a:t>
            </a:r>
          </a:p>
          <a:p>
            <a:r>
              <a:rPr lang="ru-RU" i="1" dirty="0" smtClean="0"/>
              <a:t>Способы- фотосинтез и хемосинтез</a:t>
            </a:r>
          </a:p>
          <a:p>
            <a:r>
              <a:rPr lang="ru-RU" i="1" dirty="0" smtClean="0"/>
              <a:t>Значение </a:t>
            </a:r>
          </a:p>
          <a:p>
            <a:r>
              <a:rPr lang="ru-RU" i="1" dirty="0" smtClean="0"/>
              <a:t>-обеспеченность пищей</a:t>
            </a:r>
          </a:p>
          <a:p>
            <a:r>
              <a:rPr lang="ru-RU" i="1" dirty="0" smtClean="0"/>
              <a:t>-появление кислорода</a:t>
            </a:r>
          </a:p>
          <a:p>
            <a:r>
              <a:rPr lang="ru-RU" i="1" dirty="0" smtClean="0"/>
              <a:t>Значение кислорода</a:t>
            </a:r>
          </a:p>
          <a:p>
            <a:r>
              <a:rPr lang="ru-RU" i="1" dirty="0" smtClean="0"/>
              <a:t>-появление аэробного дыхание</a:t>
            </a:r>
          </a:p>
          <a:p>
            <a:r>
              <a:rPr lang="ru-RU" i="1" dirty="0" smtClean="0"/>
              <a:t>-образование озонового экрана</a:t>
            </a:r>
            <a:endParaRPr lang="ru-RU" i="1" dirty="0"/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 rot="10598071">
            <a:off x="6735123" y="318662"/>
            <a:ext cx="1143008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4729138" cy="35719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Появление эукариот</a:t>
            </a:r>
            <a:endParaRPr lang="ru-RU" sz="1800" b="1" dirty="0"/>
          </a:p>
        </p:txBody>
      </p:sp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4464000" cy="3934314"/>
          </a:xfrm>
        </p:spPr>
      </p:pic>
      <p:pic>
        <p:nvPicPr>
          <p:cNvPr id="5" name="Рисунок 4" descr="images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88" y="285728"/>
            <a:ext cx="3621327" cy="3276000"/>
          </a:xfrm>
          <a:prstGeom prst="rect">
            <a:avLst/>
          </a:prstGeom>
        </p:spPr>
      </p:pic>
      <p:pic>
        <p:nvPicPr>
          <p:cNvPr id="6" name="Рисунок 5" descr="загруженно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3714752"/>
            <a:ext cx="3834486" cy="30611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44" y="1000108"/>
            <a:ext cx="48624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Ароморфозы и </a:t>
            </a:r>
            <a:r>
              <a:rPr lang="ru-RU" dirty="0" smtClean="0">
                <a:hlinkClick r:id="rId5" action="ppaction://hlinksldjump"/>
              </a:rPr>
              <a:t>значение </a:t>
            </a:r>
            <a:r>
              <a:rPr lang="ru-RU" dirty="0" smtClean="0">
                <a:hlinkClick r:id="rId5" action="ppaction://hlinksldjump"/>
              </a:rPr>
              <a:t>мембранных структур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3357562"/>
            <a:ext cx="3647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6" action="ppaction://hlinksldjump"/>
              </a:rPr>
              <a:t>Гипотезы возникновения эукариот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7146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Ароморфозы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-ядро</a:t>
            </a:r>
            <a:br>
              <a:rPr lang="ru-RU" dirty="0" smtClean="0"/>
            </a:br>
            <a:r>
              <a:rPr lang="ru-RU" dirty="0" smtClean="0"/>
              <a:t>-мембранные органоиды</a:t>
            </a:r>
            <a:br>
              <a:rPr lang="ru-RU" dirty="0" smtClean="0"/>
            </a:br>
            <a:r>
              <a:rPr lang="ru-RU" b="1" i="1" dirty="0" smtClean="0"/>
              <a:t>Значение мембранных структур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разделение клетки на отсеки</a:t>
            </a:r>
            <a:br>
              <a:rPr lang="ru-RU" dirty="0" smtClean="0"/>
            </a:br>
            <a:r>
              <a:rPr lang="ru-RU" dirty="0" smtClean="0"/>
              <a:t>-расположение ферментных систем</a:t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dirty="0" smtClean="0">
                <a:hlinkClick r:id="rId2" action="ppaction://hlinksldjump"/>
              </a:rPr>
              <a:t>появление полового процесса</a:t>
            </a:r>
            <a:endParaRPr lang="ru-RU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6715140" y="357166"/>
            <a:ext cx="107157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>Симбиотическая и </a:t>
            </a:r>
            <a:r>
              <a:rPr lang="ru-RU" sz="2000" dirty="0" err="1" smtClean="0"/>
              <a:t>инвагинационная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загруженное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428736"/>
            <a:ext cx="6929046" cy="36433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3108" y="50004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Гипотезы возникновения эукариот: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rot="10800000">
            <a:off x="6715140" y="357166"/>
            <a:ext cx="107157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441319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Половой процесс- слияние гаплоидных гамет с образованием диплоидной зиготы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6072206"/>
            <a:ext cx="2058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hlinkClick r:id="rId2" action="ppaction://hlinksldjump"/>
              </a:rPr>
              <a:t>Значение</a:t>
            </a:r>
            <a:endParaRPr lang="ru-RU" sz="2800" dirty="0"/>
          </a:p>
        </p:txBody>
      </p:sp>
      <p:pic>
        <p:nvPicPr>
          <p:cNvPr id="5" name="Рисунок 4" descr="0004-007-Polovoj-protses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142984"/>
            <a:ext cx="3500462" cy="1492252"/>
          </a:xfrm>
          <a:prstGeom prst="rect">
            <a:avLst/>
          </a:prstGeom>
        </p:spPr>
      </p:pic>
      <p:pic>
        <p:nvPicPr>
          <p:cNvPr id="6" name="Рисунок 5" descr="0013-018-Polovoe-razmnozhen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2857496"/>
            <a:ext cx="7961905" cy="32147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596" y="6143644"/>
            <a:ext cx="42515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hlinkClick r:id="rId5" action="ppaction://hlinksldjump"/>
              </a:rPr>
              <a:t>формы полового процесса</a:t>
            </a:r>
            <a:endParaRPr lang="ru-RU" sz="2800" dirty="0"/>
          </a:p>
        </p:txBody>
      </p:sp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 rot="10486177">
            <a:off x="7215206" y="1928802"/>
            <a:ext cx="128588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Значение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-повышение приспособительных возможностей клетки</a:t>
            </a:r>
            <a:br>
              <a:rPr lang="ru-RU" dirty="0" smtClean="0"/>
            </a:br>
            <a:r>
              <a:rPr lang="ru-RU" dirty="0" smtClean="0"/>
              <a:t>-увеличение разнообразия организмов</a:t>
            </a:r>
            <a:br>
              <a:rPr lang="ru-RU" dirty="0" smtClean="0"/>
            </a:br>
            <a:r>
              <a:rPr lang="ru-RU" dirty="0" smtClean="0"/>
              <a:t>-появление многоклеточных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 rot="10212911">
            <a:off x="1071538" y="500042"/>
            <a:ext cx="92869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786322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357158" y="42860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sogamia-Geterogamia-Oogami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4572008"/>
            <a:ext cx="4854590" cy="2043119"/>
          </a:xfrm>
          <a:prstGeom prst="rect">
            <a:avLst/>
          </a:prstGeom>
        </p:spPr>
      </p:pic>
      <p:pic>
        <p:nvPicPr>
          <p:cNvPr id="5" name="Рисунок 4" descr="0013-017-Polovoe-razmnozhen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0"/>
            <a:ext cx="4286280" cy="3701121"/>
          </a:xfrm>
          <a:prstGeom prst="rect">
            <a:avLst/>
          </a:prstGeom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0212911">
            <a:off x="690789" y="74239"/>
            <a:ext cx="92869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5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Появление многоклеточных организмов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143512"/>
            <a:ext cx="6400800" cy="566726"/>
          </a:xfrm>
        </p:spPr>
        <p:txBody>
          <a:bodyPr>
            <a:noAutofit/>
          </a:bodyPr>
          <a:lstStyle/>
          <a:p>
            <a:r>
              <a:rPr lang="ru-RU" sz="2400" dirty="0" smtClean="0">
                <a:hlinkClick r:id="rId2" action="ppaction://hlinksldjump"/>
              </a:rPr>
              <a:t>Предложите гипотезу возникновения </a:t>
            </a:r>
            <a:r>
              <a:rPr lang="ru-RU" sz="2400" dirty="0" err="1" smtClean="0">
                <a:hlinkClick r:id="rId2" action="ppaction://hlinksldjump"/>
              </a:rPr>
              <a:t>многоклеточности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pic>
        <p:nvPicPr>
          <p:cNvPr id="4" name="Рисунок 3" descr="3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714356"/>
            <a:ext cx="2714671" cy="2052000"/>
          </a:xfrm>
          <a:prstGeom prst="rect">
            <a:avLst/>
          </a:prstGeom>
        </p:spPr>
      </p:pic>
      <p:pic>
        <p:nvPicPr>
          <p:cNvPr id="5" name="Рисунок 4" descr="3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857232"/>
            <a:ext cx="2052000" cy="2052000"/>
          </a:xfrm>
          <a:prstGeom prst="rect">
            <a:avLst/>
          </a:prstGeom>
        </p:spPr>
      </p:pic>
      <p:pic>
        <p:nvPicPr>
          <p:cNvPr id="6" name="Рисунок 5" descr="4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2857496"/>
            <a:ext cx="2052000" cy="2052000"/>
          </a:xfrm>
          <a:prstGeom prst="rect">
            <a:avLst/>
          </a:prstGeom>
        </p:spPr>
      </p:pic>
      <p:pic>
        <p:nvPicPr>
          <p:cNvPr id="9" name="Рисунок 8" descr="4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7950" y="2786058"/>
            <a:ext cx="2052000" cy="205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4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0826" y="571480"/>
            <a:ext cx="2052000" cy="2052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86084" y="5903893"/>
            <a:ext cx="58579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hlinkClick r:id="rId8" action="ppaction://hlinksldjump"/>
              </a:rPr>
              <a:t> </a:t>
            </a:r>
            <a:r>
              <a:rPr lang="ru-RU" sz="2400" dirty="0" smtClean="0">
                <a:hlinkClick r:id="rId9" action="ppaction://hlinksldjump"/>
              </a:rPr>
              <a:t>чем преимущества </a:t>
            </a:r>
            <a:r>
              <a:rPr lang="ru-RU" sz="2400" dirty="0" err="1" smtClean="0">
                <a:hlinkClick r:id="rId9" action="ppaction://hlinksldjump"/>
              </a:rPr>
              <a:t>многоклеточности</a:t>
            </a:r>
            <a:r>
              <a:rPr lang="ru-RU" sz="2400" dirty="0" smtClean="0">
                <a:hlinkClick r:id="rId8" action="ppaction://hlinksldjump"/>
              </a:rPr>
              <a:t>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-возможна дифференцировка клеток</a:t>
            </a:r>
          </a:p>
          <a:p>
            <a:r>
              <a:rPr lang="ru-RU" dirty="0" smtClean="0"/>
              <a:t>-имеют крупные размеры</a:t>
            </a:r>
          </a:p>
          <a:p>
            <a:r>
              <a:rPr lang="ru-RU" dirty="0" smtClean="0"/>
              <a:t>-могут прожить дольше</a:t>
            </a:r>
          </a:p>
          <a:p>
            <a:r>
              <a:rPr lang="ru-RU" dirty="0" smtClean="0"/>
              <a:t>-большая плодовитость</a:t>
            </a:r>
          </a:p>
          <a:p>
            <a:r>
              <a:rPr lang="ru-RU" dirty="0" smtClean="0"/>
              <a:t>- большее разнообразие в строении тела</a:t>
            </a:r>
          </a:p>
          <a:p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 rot="11487320">
            <a:off x="7605709" y="445118"/>
            <a:ext cx="92869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215082"/>
          </a:xfrm>
        </p:spPr>
        <p:txBody>
          <a:bodyPr/>
          <a:lstStyle/>
          <a:p>
            <a:pPr algn="ctr"/>
            <a:r>
              <a:rPr lang="ru-RU" dirty="0" smtClean="0"/>
              <a:t>Гипотеза </a:t>
            </a:r>
            <a:r>
              <a:rPr lang="ru-RU" dirty="0" err="1" smtClean="0"/>
              <a:t>Геккеля-Гастрея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Гипотеза </a:t>
            </a:r>
            <a:r>
              <a:rPr lang="ru-RU" dirty="0" err="1" smtClean="0"/>
              <a:t>Мечникова-Фагоцителла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Рисунок 5" descr="biol05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571480"/>
            <a:ext cx="3048000" cy="2324100"/>
          </a:xfrm>
          <a:prstGeom prst="rect">
            <a:avLst/>
          </a:prstGeom>
        </p:spPr>
      </p:pic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 rot="11487320">
            <a:off x="7605709" y="445118"/>
            <a:ext cx="92869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Многообразие организмов протерозоя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hlinkClick r:id="rId2" action="ppaction://hlinksldjump"/>
              </a:rPr>
              <a:t>Расположите типы беспозвоночных животных в порядке их возникновения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214290"/>
            <a:ext cx="2787588" cy="208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357298"/>
            <a:ext cx="2975407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4" y="4071941"/>
            <a:ext cx="2202642" cy="237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264" y="285728"/>
            <a:ext cx="2306301" cy="219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images (6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0362" y="4572008"/>
            <a:ext cx="2701854" cy="201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Рисунок 8" descr="загруженное (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6" y="4714884"/>
            <a:ext cx="2801638" cy="18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 descr="загруженное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6182" y="2643182"/>
            <a:ext cx="2556459" cy="183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891194"/>
            <a:ext cx="6400800" cy="9668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357158" y="42860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5715016"/>
            <a:ext cx="6400800" cy="7096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357158" y="42860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5715016"/>
            <a:ext cx="5472106" cy="11429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357158" y="42860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0800000">
            <a:off x="357158" y="42860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Доказательства эволюции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- </a:t>
            </a:r>
            <a:r>
              <a:rPr lang="ru-RU" sz="4400" dirty="0" smtClean="0">
                <a:hlinkClick r:id="rId3" action="ppaction://hlinksldjump"/>
              </a:rPr>
              <a:t>сравнительная анатомия </a:t>
            </a:r>
            <a:endParaRPr lang="ru-RU" sz="4400" dirty="0" smtClean="0"/>
          </a:p>
          <a:p>
            <a:r>
              <a:rPr lang="ru-RU" sz="4400" dirty="0" smtClean="0"/>
              <a:t>- </a:t>
            </a:r>
            <a:r>
              <a:rPr lang="ru-RU" sz="4400" dirty="0" smtClean="0">
                <a:hlinkClick r:id="rId4" action="ppaction://hlinksldjump"/>
              </a:rPr>
              <a:t>палеонтология</a:t>
            </a:r>
            <a:r>
              <a:rPr lang="ru-RU" sz="4400" dirty="0" smtClean="0"/>
              <a:t> </a:t>
            </a:r>
          </a:p>
          <a:p>
            <a:r>
              <a:rPr lang="ru-RU" sz="4400" dirty="0" smtClean="0"/>
              <a:t>- </a:t>
            </a:r>
            <a:r>
              <a:rPr lang="ru-RU" sz="4400" dirty="0" smtClean="0">
                <a:hlinkClick r:id="rId5" action="ppaction://hlinksldjump"/>
              </a:rPr>
              <a:t>сравнительная эмбриология</a:t>
            </a:r>
            <a:endParaRPr lang="ru-RU" sz="4400" dirty="0" smtClean="0"/>
          </a:p>
          <a:p>
            <a:r>
              <a:rPr lang="ru-RU" sz="4400" dirty="0" smtClean="0"/>
              <a:t>- </a:t>
            </a:r>
            <a:r>
              <a:rPr lang="ru-RU" sz="4400" dirty="0" smtClean="0">
                <a:hlinkClick r:id="rId6" action="ppaction://hlinksldjump"/>
              </a:rPr>
              <a:t>зоогеография</a:t>
            </a:r>
            <a:endParaRPr lang="ru-RU" sz="4400" dirty="0" smtClean="0"/>
          </a:p>
          <a:p>
            <a:r>
              <a:rPr lang="ru-RU" sz="4400" dirty="0" smtClean="0"/>
              <a:t>- </a:t>
            </a:r>
            <a:r>
              <a:rPr lang="ru-RU" sz="4400" dirty="0" smtClean="0">
                <a:hlinkClick r:id="rId7" action="ppaction://hlinksldjump"/>
              </a:rPr>
              <a:t>цитогенетические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928662" y="0"/>
            <a:ext cx="7772400" cy="6858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аналогичные органы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2400" dirty="0" smtClean="0"/>
              <a:t>- гомологичные органы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- рудименты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- атавизмы</a:t>
            </a:r>
            <a:endParaRPr lang="ru-RU" sz="2400" dirty="0"/>
          </a:p>
        </p:txBody>
      </p:sp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85728"/>
            <a:ext cx="2232000" cy="1323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загруженное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68" y="357166"/>
            <a:ext cx="1778286" cy="133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ages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48" y="2214554"/>
            <a:ext cx="2395638" cy="12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702" y="2214556"/>
            <a:ext cx="2184478" cy="133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85918" y="3857628"/>
            <a:ext cx="1871228" cy="1296000"/>
          </a:xfrm>
          <a:prstGeom prst="rect">
            <a:avLst/>
          </a:prstGeom>
        </p:spPr>
      </p:pic>
      <p:pic>
        <p:nvPicPr>
          <p:cNvPr id="12" name="Рисунок 11" descr="image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662" y="5429264"/>
            <a:ext cx="2988000" cy="1162000"/>
          </a:xfrm>
          <a:prstGeom prst="rect">
            <a:avLst/>
          </a:prstGeom>
        </p:spPr>
      </p:pic>
      <p:sp>
        <p:nvSpPr>
          <p:cNvPr id="15" name="Стрелка вправо 14">
            <a:hlinkClick r:id="rId9" action="ppaction://hlinksldjump"/>
          </p:cNvPr>
          <p:cNvSpPr/>
          <p:nvPr/>
        </p:nvSpPr>
        <p:spPr>
          <a:xfrm rot="10800000">
            <a:off x="7286644" y="6143644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332</Words>
  <PresentationFormat>Экран (4:3)</PresentationFormat>
  <Paragraphs>110</Paragraphs>
  <Slides>35</Slides>
  <Notes>2</Notes>
  <HiddenSlides>24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  Развитие жизни на Земле. Архейская и протерозойская эры </vt:lpstr>
      <vt:lpstr> Планета Земля сформировалась около 6млрд. лет назад. Эры развития жизни:   </vt:lpstr>
      <vt:lpstr>Слайд 3</vt:lpstr>
      <vt:lpstr>Слайд 4</vt:lpstr>
      <vt:lpstr>Слайд 5</vt:lpstr>
      <vt:lpstr>Слайд 6</vt:lpstr>
      <vt:lpstr>Слайд 7</vt:lpstr>
      <vt:lpstr>Доказательства эволюции </vt:lpstr>
      <vt:lpstr>аналогичные органы    - гомологичные органы        - рудименты     - атавизмы</vt:lpstr>
      <vt:lpstr>- филогенетические ряды     - переходные формы  </vt:lpstr>
      <vt:lpstr>Сравнительная эмбриология – основана на сравнении зародышей разных групп организмов        Сделайте вывод </vt:lpstr>
      <vt:lpstr>Слайд 12</vt:lpstr>
      <vt:lpstr>цитогенетика – основана на изучении и сравнении хромосомного  и генного состава  эволюционных групп. Объект изучения: - структура ДНК вымерших и современных форм -мутационный механизм видообразования </vt:lpstr>
      <vt:lpstr>Закономерности эволюции организмов </vt:lpstr>
      <vt:lpstr>Слайд 15</vt:lpstr>
      <vt:lpstr>Основные события архейской и протерозойской эры </vt:lpstr>
      <vt:lpstr>Какие бактерии были первыми?</vt:lpstr>
      <vt:lpstr>Слайд 18</vt:lpstr>
      <vt:lpstr>Слайд 19</vt:lpstr>
      <vt:lpstr>Слайд 20</vt:lpstr>
      <vt:lpstr>Слайд 21</vt:lpstr>
      <vt:lpstr>Слайд 22</vt:lpstr>
      <vt:lpstr>Появление автотрофного питания </vt:lpstr>
      <vt:lpstr>Слайд 24</vt:lpstr>
      <vt:lpstr>Появление эукариот</vt:lpstr>
      <vt:lpstr>Ароморфозы -ядро -мембранные органоиды Значение мембранных структур - разделение клетки на отсеки -расположение ферментных систем -появление полового процесса</vt:lpstr>
      <vt:lpstr>               Симбиотическая и инвагинационная </vt:lpstr>
      <vt:lpstr>Половой процесс- слияние гаплоидных гамет с образованием диплоидной зиготы </vt:lpstr>
      <vt:lpstr>Значение -повышение приспособительных возможностей клетки -увеличение разнообразия организмов -появление многоклеточных</vt:lpstr>
      <vt:lpstr>Слайд 30</vt:lpstr>
      <vt:lpstr>Появление многоклеточных организмов </vt:lpstr>
      <vt:lpstr>Слайд 32</vt:lpstr>
      <vt:lpstr>Слайд 33</vt:lpstr>
      <vt:lpstr>Многообразие организмов протерозоя 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Развитие жизни на Земле. Архейская и протерозойская эры </dc:title>
  <dc:creator>Артур</dc:creator>
  <cp:lastModifiedBy>ADMIN</cp:lastModifiedBy>
  <cp:revision>29</cp:revision>
  <dcterms:created xsi:type="dcterms:W3CDTF">2012-03-04T02:57:10Z</dcterms:created>
  <dcterms:modified xsi:type="dcterms:W3CDTF">2012-03-27T08:41:49Z</dcterms:modified>
</cp:coreProperties>
</file>