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3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9" r:id="rId13"/>
    <p:sldId id="281" r:id="rId14"/>
    <p:sldId id="283" r:id="rId15"/>
    <p:sldId id="285" r:id="rId16"/>
    <p:sldId id="287" r:id="rId17"/>
    <p:sldId id="289" r:id="rId18"/>
    <p:sldId id="291" r:id="rId19"/>
    <p:sldId id="293" r:id="rId20"/>
    <p:sldId id="295" r:id="rId21"/>
    <p:sldId id="29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8" autoAdjust="0"/>
    <p:restoredTop sz="86429" autoAdjust="0"/>
  </p:normalViewPr>
  <p:slideViewPr>
    <p:cSldViewPr>
      <p:cViewPr varScale="1">
        <p:scale>
          <a:sx n="96" d="100"/>
          <a:sy n="96" d="100"/>
        </p:scale>
        <p:origin x="-13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E41330D-B18C-4424-98B2-B34A8D42DF8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51815E6-F64C-48DC-B4AF-26350D9FA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1330D-B18C-4424-98B2-B34A8D42DF8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815E6-F64C-48DC-B4AF-26350D9FA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E41330D-B18C-4424-98B2-B34A8D42DF8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51815E6-F64C-48DC-B4AF-26350D9FA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1330D-B18C-4424-98B2-B34A8D42DF8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815E6-F64C-48DC-B4AF-26350D9FA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E41330D-B18C-4424-98B2-B34A8D42DF8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51815E6-F64C-48DC-B4AF-26350D9FA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1330D-B18C-4424-98B2-B34A8D42DF8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815E6-F64C-48DC-B4AF-26350D9FA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1330D-B18C-4424-98B2-B34A8D42DF8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815E6-F64C-48DC-B4AF-26350D9FA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1330D-B18C-4424-98B2-B34A8D42DF8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815E6-F64C-48DC-B4AF-26350D9FA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E41330D-B18C-4424-98B2-B34A8D42DF8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815E6-F64C-48DC-B4AF-26350D9FA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1330D-B18C-4424-98B2-B34A8D42DF8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815E6-F64C-48DC-B4AF-26350D9FA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1330D-B18C-4424-98B2-B34A8D42DF8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815E6-F64C-48DC-B4AF-26350D9FAC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E41330D-B18C-4424-98B2-B34A8D42DF8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51815E6-F64C-48DC-B4AF-26350D9FA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СловарЬ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g.board.com.ua/a/1043180513/wm/0-prodazha-kombajnov-novyih-i-b-u.jpg"/>
          <p:cNvPicPr>
            <a:picLocks noChangeAspect="1" noChangeArrowheads="1"/>
          </p:cNvPicPr>
          <p:nvPr/>
        </p:nvPicPr>
        <p:blipFill>
          <a:blip r:embed="rId2" cstate="print"/>
          <a:srcRect b="8297"/>
          <a:stretch>
            <a:fillRect/>
          </a:stretch>
        </p:blipFill>
        <p:spPr bwMode="auto">
          <a:xfrm>
            <a:off x="827584" y="260648"/>
            <a:ext cx="7416824" cy="4536504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475656" y="5301208"/>
            <a:ext cx="6480720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80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80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мбайнер</a:t>
            </a:r>
          </a:p>
        </p:txBody>
      </p:sp>
      <p:sp>
        <p:nvSpPr>
          <p:cNvPr id="5" name="Минус 4"/>
          <p:cNvSpPr/>
          <p:nvPr/>
        </p:nvSpPr>
        <p:spPr>
          <a:xfrm rot="17975619">
            <a:off x="4674394" y="4955381"/>
            <a:ext cx="865188" cy="574675"/>
          </a:xfrm>
          <a:prstGeom prst="mathMinus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4 класс\русский язык уроки\таблицы\скриншон\18. комбай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4697413"/>
            <a:ext cx="796766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D:\4 класс\русский язык уроки\таблицы\скриншон\18. комбай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34559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http://freemarket.kiev.ua/images_message/564/169503/535620/16264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908720"/>
            <a:ext cx="4820475" cy="3384376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5085184"/>
            <a:ext cx="4398769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ru-RU" sz="9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гаж </a:t>
            </a:r>
          </a:p>
        </p:txBody>
      </p:sp>
      <p:sp>
        <p:nvSpPr>
          <p:cNvPr id="3" name="Минус 2"/>
          <p:cNvSpPr/>
          <p:nvPr/>
        </p:nvSpPr>
        <p:spPr>
          <a:xfrm rot="17696280">
            <a:off x="4819651" y="4773612"/>
            <a:ext cx="792162" cy="576263"/>
          </a:xfrm>
          <a:prstGeom prst="mathMinus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8" name="Picture 2" descr="http://go3.imgsmail.ru/imgpreview?key=f75a6d99b355816&amp;mb=imgdb_preview_15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692150"/>
            <a:ext cx="5243512" cy="396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179388" y="188913"/>
            <a:ext cx="5902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Как эти вещи можно назвать одним словом?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D:\4 класс\русский язык уроки\таблицы\скриншон\19 бага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052513"/>
            <a:ext cx="6904038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 descr="http://www.bankreceptov.ru/pic/skazki-0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0"/>
            <a:ext cx="2627313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250825" y="260350"/>
            <a:ext cx="82819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Слово заимствовано из французского языка. Древнескандинавское слово </a:t>
            </a:r>
            <a:r>
              <a:rPr lang="ru-RU" b="1" dirty="0">
                <a:solidFill>
                  <a:srgbClr val="002060"/>
                </a:solidFill>
              </a:rPr>
              <a:t>БАГГИ</a:t>
            </a:r>
            <a:r>
              <a:rPr lang="ru-RU" dirty="0"/>
              <a:t> – «узел» французы превратили в </a:t>
            </a:r>
            <a:r>
              <a:rPr lang="ru-RU" b="1" dirty="0">
                <a:solidFill>
                  <a:srgbClr val="002060"/>
                </a:solidFill>
              </a:rPr>
              <a:t>БАГ</a:t>
            </a:r>
            <a:r>
              <a:rPr lang="ru-RU" dirty="0"/>
              <a:t>- «пакет». От слова </a:t>
            </a:r>
            <a:r>
              <a:rPr lang="ru-RU" b="1" dirty="0">
                <a:solidFill>
                  <a:srgbClr val="002060"/>
                </a:solidFill>
              </a:rPr>
              <a:t>БАГ</a:t>
            </a:r>
            <a:r>
              <a:rPr lang="ru-RU" dirty="0"/>
              <a:t> произвели слово </a:t>
            </a:r>
            <a:r>
              <a:rPr lang="ru-RU" b="1" dirty="0">
                <a:solidFill>
                  <a:srgbClr val="002060"/>
                </a:solidFill>
              </a:rPr>
              <a:t>БАГАЖ</a:t>
            </a:r>
            <a:r>
              <a:rPr lang="ru-RU" dirty="0"/>
              <a:t>, что означало «разные тюки с вещами». А у нас это слово приобрело и другие значения, например: кладь, перевозимая отдельно от хозяина – пассажира.</a:t>
            </a:r>
          </a:p>
        </p:txBody>
      </p:sp>
      <p:pic>
        <p:nvPicPr>
          <p:cNvPr id="13315" name="Picture 2" descr="http://2.bp.blogspot.com/-sD1yVe9myFE/T9tkcnuxa2I/AAAAAAAAEI4/smRXeyPqBNo/s1600/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2205038"/>
            <a:ext cx="7127875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684213" y="260350"/>
            <a:ext cx="79200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ru-RU" sz="3600" b="1"/>
              <a:t>Под Новый год пришёл он в дом </a:t>
            </a:r>
            <a:br>
              <a:rPr lang="ru-RU" sz="3600" b="1"/>
            </a:br>
            <a:r>
              <a:rPr lang="ru-RU" sz="3600" b="1"/>
              <a:t>Таким румяным толстяком. </a:t>
            </a:r>
            <a:br>
              <a:rPr lang="ru-RU" sz="3600" b="1"/>
            </a:br>
            <a:r>
              <a:rPr lang="ru-RU" sz="3600" b="1"/>
              <a:t>Но с каждым днём терял он вес </a:t>
            </a:r>
            <a:br>
              <a:rPr lang="ru-RU" sz="3600" b="1"/>
            </a:br>
            <a:r>
              <a:rPr lang="ru-RU" sz="3600" b="1"/>
              <a:t>И наконец совсем исчез.</a:t>
            </a:r>
            <a:r>
              <a:rPr lang="ru-RU" sz="400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085184"/>
            <a:ext cx="6822060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9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r>
              <a:rPr lang="ru-RU" sz="9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ндарь</a:t>
            </a:r>
          </a:p>
        </p:txBody>
      </p:sp>
      <p:sp>
        <p:nvSpPr>
          <p:cNvPr id="6" name="Минус 5"/>
          <p:cNvSpPr/>
          <p:nvPr/>
        </p:nvSpPr>
        <p:spPr>
          <a:xfrm rot="17839664">
            <a:off x="5432425" y="4741863"/>
            <a:ext cx="1079500" cy="647700"/>
          </a:xfrm>
          <a:prstGeom prst="mathMinus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8915" name="Picture 3" descr="http://demosistema.ru/published/publicdata/WEBASYST/attachments/SC/products_pictures/502b6457cc37a_x_enl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900" t="6300" r="18102"/>
          <a:stretch>
            <a:fillRect/>
          </a:stretch>
        </p:blipFill>
        <p:spPr bwMode="auto">
          <a:xfrm>
            <a:off x="6948488" y="2027238"/>
            <a:ext cx="1933575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http://fotocalendar.su/work-calendar_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2825" y="2636838"/>
            <a:ext cx="2982913" cy="2087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79388" y="188913"/>
            <a:ext cx="871378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Календами</a:t>
            </a:r>
            <a:r>
              <a:rPr lang="ru-RU" b="1" dirty="0"/>
              <a:t> древние римляне именовали первые числа каждого месяца, по которым жрецы вели счёт времени</a:t>
            </a:r>
            <a:r>
              <a:rPr lang="ru-RU" b="1" i="1" dirty="0">
                <a:solidFill>
                  <a:srgbClr val="C00000"/>
                </a:solidFill>
              </a:rPr>
              <a:t>. </a:t>
            </a:r>
            <a:r>
              <a:rPr lang="ru-RU" b="1" i="1" dirty="0" err="1">
                <a:solidFill>
                  <a:srgbClr val="C00000"/>
                </a:solidFill>
              </a:rPr>
              <a:t>Календариум</a:t>
            </a: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dirty="0"/>
              <a:t>у  них значило «справочник, которым жрецы пользуются при своих расчётах».  В первом римском календаре (он был принят в 700 году до н.э.) было 10 месяцев.</a:t>
            </a:r>
            <a:r>
              <a:rPr lang="ru-RU" dirty="0"/>
              <a:t> </a:t>
            </a:r>
            <a:r>
              <a:rPr lang="ru-RU" b="1" dirty="0"/>
              <a:t>Римляне использовали своеобразный способ счета дней в месяце. Первый день они называли календами, седьмой день назывался нонами, 15-е число (полнолуние) в долгих и 13-е в коротких месяцах называлось идами. День перед календами, нонами и идами назывался канун.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4339" name="Picture 4" descr="http://claw.ru/a-children/earth-universe/001/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213100"/>
            <a:ext cx="2938463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3779838" y="3213100"/>
            <a:ext cx="5076825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 </a:t>
            </a:r>
            <a:r>
              <a:rPr lang="ru-RU" b="1" dirty="0"/>
              <a:t>При этом древние римляне считали дни не вперед, как это делаем мы, а в обратном направлении. В народе до последнего времени вместо слова календарь употребляли слово </a:t>
            </a:r>
            <a:r>
              <a:rPr lang="ru-RU" b="1" i="1" dirty="0">
                <a:solidFill>
                  <a:srgbClr val="C00000"/>
                </a:solidFill>
              </a:rPr>
              <a:t>численник.</a:t>
            </a:r>
          </a:p>
        </p:txBody>
      </p:sp>
      <p:pic>
        <p:nvPicPr>
          <p:cNvPr id="14341" name="Picture 6" descr="http://dopinfo.ru/data/03figures/z1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888" y="4789488"/>
            <a:ext cx="2808287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4 класс\русский язык уроки\таблицы\скриншон\20 календарь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00213"/>
            <a:ext cx="6888162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http://www.bookin.org.ru/book/18694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260350"/>
            <a:ext cx="20764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4807" y="5157192"/>
            <a:ext cx="6162264" cy="1446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</a:t>
            </a:r>
            <a:r>
              <a:rPr lang="ru-RU" sz="88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r>
              <a:rPr lang="ru-RU" sz="88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красный</a:t>
            </a:r>
          </a:p>
        </p:txBody>
      </p:sp>
      <p:sp>
        <p:nvSpPr>
          <p:cNvPr id="3" name="Минус 2"/>
          <p:cNvSpPr/>
          <p:nvPr/>
        </p:nvSpPr>
        <p:spPr>
          <a:xfrm rot="17770185">
            <a:off x="4504531" y="5010944"/>
            <a:ext cx="792163" cy="504825"/>
          </a:xfrm>
          <a:prstGeom prst="mathMinus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1986" name="Picture 2" descr="http://www.cifoto.ru/wp-content/uploads/2011/07/110727-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2656"/>
            <a:ext cx="5963394" cy="4344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4 класс\русский язык уроки\таблицы\скриншон\24. прекрас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268413"/>
            <a:ext cx="8213725" cy="533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6013" y="333375"/>
            <a:ext cx="7343775" cy="3784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Снаружи смотришь – дом как дом,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Но нет жильцов обычных в нём, 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В нём книги интересные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Стоят рядами тесными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На длинных полках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Вдоль стены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Собрались сказки старины,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Черномор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и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царь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Гвидон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И добрый дед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Мазай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…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Как называют этот дом? Попробуй, отгадай! </a:t>
            </a:r>
          </a:p>
        </p:txBody>
      </p:sp>
      <p:pic>
        <p:nvPicPr>
          <p:cNvPr id="40962" name="Picture 2" descr="http://www.perunica.ru/uploads/posts/2013-05/1368932901_fotolia_laptop_book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7707389" cy="5112568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023053" y="5589240"/>
            <a:ext cx="4997009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ru-RU" sz="6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</a:t>
            </a:r>
            <a:r>
              <a:rPr lang="ru-RU" sz="6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ио</a:t>
            </a:r>
            <a:r>
              <a:rPr lang="ru-RU" sz="6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тека </a:t>
            </a:r>
          </a:p>
        </p:txBody>
      </p:sp>
      <p:sp>
        <p:nvSpPr>
          <p:cNvPr id="5" name="Минус 4"/>
          <p:cNvSpPr/>
          <p:nvPr/>
        </p:nvSpPr>
        <p:spPr>
          <a:xfrm rot="18346366">
            <a:off x="5490369" y="5417344"/>
            <a:ext cx="720725" cy="503237"/>
          </a:xfrm>
          <a:prstGeom prst="mathMinus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www.superakcia.sk/photos/images/original/297c31605fb5bd05b3a8c08d56d31625.jpg"/>
          <p:cNvPicPr>
            <a:picLocks noChangeAspect="1" noChangeArrowheads="1"/>
          </p:cNvPicPr>
          <p:nvPr/>
        </p:nvPicPr>
        <p:blipFill>
          <a:blip r:embed="rId2" cstate="print"/>
          <a:srcRect b="29461"/>
          <a:stretch>
            <a:fillRect/>
          </a:stretch>
        </p:blipFill>
        <p:spPr bwMode="auto">
          <a:xfrm>
            <a:off x="395536" y="3645024"/>
            <a:ext cx="2829538" cy="2835696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827088" y="620713"/>
            <a:ext cx="7273925" cy="28003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b="1" dirty="0">
                <a:latin typeface="Arial" pitchFamily="34" charset="0"/>
                <a:cs typeface="Arial" pitchFamily="34" charset="0"/>
              </a:rPr>
              <a:t>Все дороги мне знакомы,</a:t>
            </a:r>
            <a:br>
              <a:rPr lang="ru-RU" sz="4400" b="1" dirty="0">
                <a:latin typeface="Arial" pitchFamily="34" charset="0"/>
                <a:cs typeface="Arial" pitchFamily="34" charset="0"/>
              </a:rPr>
            </a:br>
            <a:r>
              <a:rPr lang="ru-RU" sz="4400" b="1" dirty="0">
                <a:latin typeface="Arial" pitchFamily="34" charset="0"/>
                <a:cs typeface="Arial" pitchFamily="34" charset="0"/>
              </a:rPr>
              <a:t>Я в кабине словно дома.</a:t>
            </a:r>
            <a:br>
              <a:rPr lang="ru-RU" sz="4400" b="1" dirty="0">
                <a:latin typeface="Arial" pitchFamily="34" charset="0"/>
                <a:cs typeface="Arial" pitchFamily="34" charset="0"/>
              </a:rPr>
            </a:br>
            <a:r>
              <a:rPr lang="ru-RU" sz="4400" b="1" dirty="0">
                <a:latin typeface="Arial" pitchFamily="34" charset="0"/>
                <a:cs typeface="Arial" pitchFamily="34" charset="0"/>
              </a:rPr>
              <a:t>Мне мигает светофор,</a:t>
            </a:r>
            <a:br>
              <a:rPr lang="ru-RU" sz="4400" b="1" dirty="0">
                <a:latin typeface="Arial" pitchFamily="34" charset="0"/>
                <a:cs typeface="Arial" pitchFamily="34" charset="0"/>
              </a:rPr>
            </a:br>
            <a:r>
              <a:rPr lang="ru-RU" sz="4400" b="1" dirty="0">
                <a:latin typeface="Arial" pitchFamily="34" charset="0"/>
                <a:cs typeface="Arial" pitchFamily="34" charset="0"/>
              </a:rPr>
              <a:t>Знает он, что я - …</a:t>
            </a:r>
          </a:p>
        </p:txBody>
      </p:sp>
      <p:sp>
        <p:nvSpPr>
          <p:cNvPr id="37892" name="TextBox 3"/>
          <p:cNvSpPr txBox="1">
            <a:spLocks noChangeArrowheads="1"/>
          </p:cNvSpPr>
          <p:nvPr/>
        </p:nvSpPr>
        <p:spPr bwMode="auto">
          <a:xfrm>
            <a:off x="250825" y="115888"/>
            <a:ext cx="251301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Отгадайте загадку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4797152"/>
            <a:ext cx="4557658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9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фёр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4 класс\русский язык уроки\таблицы\скриншон\30. шофёр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46085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4" descr="http://900igr.net/datai/stikhi/CHem-pakhnut-remjosla.files/0008-016-Kurtka-shofjora-Pakhnet-benzinom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3284538"/>
            <a:ext cx="50292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2" descr="D:\4 класс\русский язык уроки\таблицы\скриншон\30. шофёр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2781300"/>
            <a:ext cx="5472113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4 класс\русский язык уроки\таблицы\скриншон\29. библиотек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924175"/>
            <a:ext cx="808355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 descr="http://img-fotki.yandex.ru/get/6110/67700761.38/0_7ef4f_e561bf44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2550" y="188640"/>
            <a:ext cx="4007922" cy="2592288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340" name="Picture 2" descr="D:\4 класс\русский язык уроки\таблицы\скриншон\29. библиотека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3743325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656514-177e554e612e1a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9720" y="836712"/>
            <a:ext cx="2643544" cy="3608437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250825" y="188913"/>
            <a:ext cx="5834063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Знаток всех книг и книжный лекарь,</a:t>
            </a:r>
            <a:br>
              <a:rPr lang="ru-RU" sz="2400" b="1"/>
            </a:br>
            <a:r>
              <a:rPr lang="ru-RU" sz="2400" b="1"/>
              <a:t>Среди томов и словарей,</a:t>
            </a:r>
            <a:br>
              <a:rPr lang="ru-RU" sz="2400" b="1"/>
            </a:br>
            <a:r>
              <a:rPr lang="ru-RU" sz="2400" b="1"/>
              <a:t>Сидит простой </a:t>
            </a:r>
            <a:r>
              <a:rPr lang="ru-RU" sz="2400" b="1" i="1">
                <a:solidFill>
                  <a:srgbClr val="C00000"/>
                </a:solidFill>
              </a:rPr>
              <a:t>библиотекарь </a:t>
            </a:r>
            <a:r>
              <a:rPr lang="ru-RU" sz="2400" b="1"/>
              <a:t/>
            </a:r>
            <a:br>
              <a:rPr lang="ru-RU" sz="2400" b="1"/>
            </a:br>
            <a:r>
              <a:rPr lang="ru-RU" sz="2400" b="1"/>
              <a:t>Хранитель судеб всех людей.</a:t>
            </a:r>
            <a:br>
              <a:rPr lang="ru-RU" sz="2400" b="1"/>
            </a:br>
            <a:r>
              <a:rPr lang="ru-RU" sz="2400" b="1"/>
              <a:t/>
            </a:r>
            <a:br>
              <a:rPr lang="ru-RU" sz="2400" b="1"/>
            </a:br>
            <a:r>
              <a:rPr lang="ru-RU" sz="2400" b="1"/>
              <a:t>Как за рецептами в аптеку,</a:t>
            </a:r>
            <a:br>
              <a:rPr lang="ru-RU" sz="2400" b="1"/>
            </a:br>
            <a:r>
              <a:rPr lang="ru-RU" sz="2400" b="1"/>
              <a:t>Чтоб новый получить совет,</a:t>
            </a:r>
            <a:br>
              <a:rPr lang="ru-RU" sz="2400" b="1"/>
            </a:br>
            <a:r>
              <a:rPr lang="ru-RU" sz="2400" b="1"/>
              <a:t>Бежим, спешим в библиотеку,</a:t>
            </a:r>
            <a:br>
              <a:rPr lang="ru-RU" sz="2400" b="1"/>
            </a:br>
            <a:r>
              <a:rPr lang="ru-RU" sz="2400" b="1"/>
              <a:t>На свой вопрос найти ответ  …</a:t>
            </a:r>
          </a:p>
          <a:p>
            <a:r>
              <a:rPr lang="ru-RU" sz="2400" b="1"/>
              <a:t>                                 Коркишко Игорь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91044" y="5589240"/>
            <a:ext cx="5861028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ru-RU" sz="6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</a:t>
            </a:r>
            <a:r>
              <a:rPr lang="ru-RU" sz="6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ио</a:t>
            </a:r>
            <a:r>
              <a:rPr lang="ru-RU" sz="6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текарь </a:t>
            </a:r>
          </a:p>
        </p:txBody>
      </p:sp>
      <p:sp>
        <p:nvSpPr>
          <p:cNvPr id="6" name="Минус 5"/>
          <p:cNvSpPr/>
          <p:nvPr/>
        </p:nvSpPr>
        <p:spPr>
          <a:xfrm rot="18346366">
            <a:off x="5130800" y="5272088"/>
            <a:ext cx="720725" cy="504825"/>
          </a:xfrm>
          <a:prstGeom prst="mathMinus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941168"/>
            <a:ext cx="6939336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х</a:t>
            </a:r>
            <a:r>
              <a:rPr lang="ru-RU" sz="9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о</a:t>
            </a: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зяйств</a:t>
            </a:r>
            <a:r>
              <a:rPr lang="ru-RU" sz="9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о</a:t>
            </a:r>
          </a:p>
        </p:txBody>
      </p:sp>
      <p:sp>
        <p:nvSpPr>
          <p:cNvPr id="3" name="Минус 2"/>
          <p:cNvSpPr/>
          <p:nvPr/>
        </p:nvSpPr>
        <p:spPr>
          <a:xfrm rot="17779591">
            <a:off x="3703638" y="4564063"/>
            <a:ext cx="915987" cy="719137"/>
          </a:xfrm>
          <a:prstGeom prst="mathMinus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22" name="Picture 2" descr="http://fermer02.ru/uploads/posts/2009-10/1255758902_0_fd7a_fddb49d0_xl.jpg"/>
          <p:cNvPicPr>
            <a:picLocks noChangeAspect="1" noChangeArrowheads="1"/>
          </p:cNvPicPr>
          <p:nvPr/>
        </p:nvPicPr>
        <p:blipFill>
          <a:blip r:embed="rId2" cstate="print"/>
          <a:srcRect b="4167"/>
          <a:stretch>
            <a:fillRect/>
          </a:stretch>
        </p:blipFill>
        <p:spPr bwMode="auto">
          <a:xfrm>
            <a:off x="179512" y="476672"/>
            <a:ext cx="4320479" cy="3312367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4" name="Picture 4" descr="http://dagpravda.ru/images/materials/full_1301583803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394774"/>
            <a:ext cx="3888432" cy="2916324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 descr="D:\4 класс\русский язык уроки\таблицы\скриншон\11  хозяйство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836613"/>
            <a:ext cx="8013700" cy="552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m.img.com.ua/img/prikol/images/large/3/8/243083_566049.jpg"/>
          <p:cNvPicPr>
            <a:picLocks noChangeAspect="1" noChangeArrowheads="1"/>
          </p:cNvPicPr>
          <p:nvPr/>
        </p:nvPicPr>
        <p:blipFill>
          <a:blip r:embed="rId2" cstate="print"/>
          <a:srcRect l="7560" r="12305" b="15329"/>
          <a:stretch>
            <a:fillRect/>
          </a:stretch>
        </p:blipFill>
        <p:spPr bwMode="auto">
          <a:xfrm>
            <a:off x="467544" y="692696"/>
            <a:ext cx="381642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4" descr="http://www.ru.all.biz/img/ru/catalog/1332372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404813"/>
            <a:ext cx="34607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D:\клипарты\цифры буквы\знаки 5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74" t="15173" r="21147"/>
          <a:stretch>
            <a:fillRect/>
          </a:stretch>
        </p:blipFill>
        <p:spPr bwMode="auto">
          <a:xfrm>
            <a:off x="3779838" y="333375"/>
            <a:ext cx="1152525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 descr="D:\клипарты\цифры буквы\буквы ежзи\i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327" t="14285" r="21387" b="14285"/>
          <a:stretch>
            <a:fillRect/>
          </a:stretch>
        </p:blipFill>
        <p:spPr bwMode="auto">
          <a:xfrm>
            <a:off x="4572000" y="1916113"/>
            <a:ext cx="1368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107950" y="115888"/>
            <a:ext cx="229076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Отгадайте ребус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5085184"/>
            <a:ext cx="6269280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lang="ru-RU" sz="9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9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зонт</a:t>
            </a:r>
          </a:p>
        </p:txBody>
      </p:sp>
      <p:sp>
        <p:nvSpPr>
          <p:cNvPr id="8" name="Минус 7"/>
          <p:cNvSpPr/>
          <p:nvPr/>
        </p:nvSpPr>
        <p:spPr>
          <a:xfrm rot="17828073">
            <a:off x="5037137" y="4821238"/>
            <a:ext cx="936625" cy="647700"/>
          </a:xfrm>
          <a:prstGeom prst="mathMinus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4 класс\русский язык уроки\таблицы\скриншон\13. Горизо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429000"/>
            <a:ext cx="694848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http://gazetkin.com/wp-content/uploads/2011/09/horizo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8640"/>
            <a:ext cx="4451922" cy="2952328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4" name="Picture 2" descr="D:\4 класс\русский язык уроки\таблицы\скриншон\13. Горизонт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260350"/>
            <a:ext cx="345598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lavka-coffee-tea.ru/files/goods/Lipton_Mint_2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9338" y="981075"/>
            <a:ext cx="273685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35696" y="5157192"/>
            <a:ext cx="5413663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9600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мба</a:t>
            </a:r>
            <a:r>
              <a:rPr lang="ru-RU" sz="9600" b="1" i="1" u="sng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йн</a:t>
            </a:r>
          </a:p>
        </p:txBody>
      </p:sp>
      <p:sp>
        <p:nvSpPr>
          <p:cNvPr id="4" name="Минус 3"/>
          <p:cNvSpPr/>
          <p:nvPr/>
        </p:nvSpPr>
        <p:spPr>
          <a:xfrm rot="17975619">
            <a:off x="5179219" y="4883944"/>
            <a:ext cx="865187" cy="574675"/>
          </a:xfrm>
          <a:prstGeom prst="mathMinus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Ромб 4"/>
          <p:cNvSpPr/>
          <p:nvPr/>
        </p:nvSpPr>
        <p:spPr>
          <a:xfrm>
            <a:off x="1547813" y="1412875"/>
            <a:ext cx="2663825" cy="2016125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486" name="Picture 3" descr="D:\клипарты\цифры буквы\буквы клмн\k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575" r="25998" b="12294"/>
          <a:stretch>
            <a:fillRect/>
          </a:stretch>
        </p:blipFill>
        <p:spPr bwMode="auto">
          <a:xfrm>
            <a:off x="0" y="908050"/>
            <a:ext cx="14033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 descr="D:\клипарты\цифры буквы\знаки 5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74" t="15173" r="21147"/>
          <a:stretch>
            <a:fillRect/>
          </a:stretch>
        </p:blipFill>
        <p:spPr bwMode="auto">
          <a:xfrm>
            <a:off x="1619250" y="836613"/>
            <a:ext cx="7207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5" descr="D:\клипарты\цифры буквы\знаки 5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74" t="15173" r="21147"/>
          <a:stretch>
            <a:fillRect/>
          </a:stretch>
        </p:blipFill>
        <p:spPr bwMode="auto">
          <a:xfrm>
            <a:off x="4572000" y="836613"/>
            <a:ext cx="792163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4" descr="D:\клипарты\цифры буквы\буквы клмн\n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131" t="19165" r="28748"/>
          <a:stretch>
            <a:fillRect/>
          </a:stretch>
        </p:blipFill>
        <p:spPr bwMode="auto">
          <a:xfrm>
            <a:off x="7848600" y="1196975"/>
            <a:ext cx="12954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427538" y="3500438"/>
            <a:ext cx="1512887" cy="288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</TotalTime>
  <Words>213</Words>
  <Application>Microsoft Office PowerPoint</Application>
  <PresentationFormat>Экран (4:3)</PresentationFormat>
  <Paragraphs>31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СловарЬ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СловарЬ</dc:title>
  <dc:creator>user</dc:creator>
  <cp:lastModifiedBy>user</cp:lastModifiedBy>
  <cp:revision>4</cp:revision>
  <dcterms:created xsi:type="dcterms:W3CDTF">2017-09-25T04:14:56Z</dcterms:created>
  <dcterms:modified xsi:type="dcterms:W3CDTF">2017-09-25T04:56:57Z</dcterms:modified>
</cp:coreProperties>
</file>